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9"/>
  </p:notesMasterIdLst>
  <p:sldIdLst>
    <p:sldId id="267" r:id="rId4"/>
    <p:sldId id="269" r:id="rId5"/>
    <p:sldId id="258" r:id="rId6"/>
    <p:sldId id="270" r:id="rId7"/>
    <p:sldId id="259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66" r:id="rId16"/>
    <p:sldId id="271" r:id="rId17"/>
    <p:sldId id="272" r:id="rId18"/>
  </p:sldIdLst>
  <p:sldSz cx="12192000" cy="6858000"/>
  <p:notesSz cx="6761163" cy="99425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CC"/>
    <a:srgbClr val="F7CAAC"/>
    <a:srgbClr val="009688"/>
    <a:srgbClr val="068B97"/>
    <a:srgbClr val="385623"/>
    <a:srgbClr val="029688"/>
    <a:srgbClr val="2E471D"/>
    <a:srgbClr val="FF9900"/>
    <a:srgbClr val="D7621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276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93149-53BA-4A47-81FF-F4CA380EFC0A}" type="datetimeFigureOut">
              <a:rPr lang="tr-TR" smtClean="0"/>
              <a:t>22.01.2025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6275" y="4784725"/>
            <a:ext cx="5408613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5DF56-3959-4956-8DC5-4AA8B9950A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7270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71C0F2-FE07-4700-9309-C0D5EDB5FB13}" type="slidenum">
              <a:rPr kumimoji="0" lang="tr-TR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tr-TR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2719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8F2F-628E-4B42-9685-7A34EBCD926C}" type="datetimeFigureOut">
              <a:rPr lang="tr-TR" smtClean="0"/>
              <a:t>22.01.2025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35CD-CA12-49D1-A421-A30E95306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1500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8F2F-628E-4B42-9685-7A34EBCD926C}" type="datetimeFigureOut">
              <a:rPr lang="tr-TR" smtClean="0"/>
              <a:t>22.01.2025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35CD-CA12-49D1-A421-A30E95306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8660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8F2F-628E-4B42-9685-7A34EBCD926C}" type="datetimeFigureOut">
              <a:rPr lang="tr-TR" smtClean="0"/>
              <a:t>22.01.2025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35CD-CA12-49D1-A421-A30E95306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1505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1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 algn="ctr">
              <a:buNone/>
              <a:defRPr sz="2800"/>
            </a:lvl2pPr>
            <a:lvl3pPr marL="914377" indent="0" algn="ctr">
              <a:buNone/>
              <a:defRPr sz="2400"/>
            </a:lvl3pPr>
            <a:lvl4pPr marL="1371566" indent="0" algn="ctr">
              <a:buNone/>
              <a:defRPr sz="2000"/>
            </a:lvl4pPr>
            <a:lvl5pPr marL="1828754" indent="0" algn="ctr">
              <a:buNone/>
              <a:defRPr sz="2000"/>
            </a:lvl5pPr>
            <a:lvl6pPr marL="2285943" indent="0" algn="ctr">
              <a:buNone/>
              <a:defRPr sz="2000"/>
            </a:lvl6pPr>
            <a:lvl7pPr marL="2743131" indent="0" algn="ctr">
              <a:buNone/>
              <a:defRPr sz="2000"/>
            </a:lvl7pPr>
            <a:lvl8pPr marL="3200320" indent="0" algn="ctr">
              <a:buNone/>
              <a:defRPr sz="2000"/>
            </a:lvl8pPr>
            <a:lvl9pPr marL="3657509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735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446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871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1"/>
            <a:ext cx="5181600" cy="435133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1"/>
            <a:ext cx="5181600" cy="435133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232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1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1"/>
            <a:ext cx="5156200" cy="36805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851"/>
            <a:ext cx="5181601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7551"/>
            <a:ext cx="5181601" cy="36805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657138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184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944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270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8F2F-628E-4B42-9685-7A34EBCD926C}" type="datetimeFigureOut">
              <a:rPr lang="tr-TR" smtClean="0"/>
              <a:t>22.01.2025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35CD-CA12-49D1-A421-A30E95306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18685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1207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2120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0362"/>
            <a:ext cx="2628900" cy="581183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0363"/>
            <a:ext cx="7734300" cy="581183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5723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4772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90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63636" indent="0" algn="ctr">
              <a:buNone/>
              <a:defRPr sz="2227"/>
            </a:lvl2pPr>
            <a:lvl3pPr marL="727272" indent="0" algn="ctr">
              <a:buNone/>
              <a:defRPr sz="1909"/>
            </a:lvl3pPr>
            <a:lvl4pPr marL="1090908" indent="0" algn="ctr">
              <a:buNone/>
              <a:defRPr sz="1591"/>
            </a:lvl4pPr>
            <a:lvl5pPr marL="1454543" indent="0" algn="ctr">
              <a:buNone/>
              <a:defRPr sz="1591"/>
            </a:lvl5pPr>
            <a:lvl6pPr marL="1818180" indent="0" algn="ctr">
              <a:buNone/>
              <a:defRPr sz="1591"/>
            </a:lvl6pPr>
            <a:lvl7pPr marL="2181816" indent="0" algn="ctr">
              <a:buNone/>
              <a:defRPr sz="1591"/>
            </a:lvl7pPr>
            <a:lvl8pPr marL="2545452" indent="0" algn="ctr">
              <a:buNone/>
              <a:defRPr sz="1591"/>
            </a:lvl8pPr>
            <a:lvl9pPr marL="2909088" indent="0" algn="ctr">
              <a:buNone/>
              <a:defRPr sz="1591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7272"/>
            <a:fld id="{1160EA64-D806-43AC-9DF2-F8C432F32B4C}" type="datetimeFigureOut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defTabSz="727272"/>
              <a:t>1/22/2025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7272"/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7272"/>
            <a:fld id="{8A7A6979-0714-4377-B894-6BE4C2D6E2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727272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6336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7272"/>
            <a:fld id="{F070A7B3-6521-4DCA-87E5-044747A908C1}" type="datetimeFigureOut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defTabSz="727272"/>
              <a:t>1/22/2025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7272"/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7272"/>
            <a:fld id="{8A7A6979-0714-4377-B894-6BE4C2D6E2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727272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9831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4"/>
            <a:ext cx="10515601" cy="2851208"/>
          </a:xfrm>
        </p:spPr>
        <p:txBody>
          <a:bodyPr anchor="b">
            <a:normAutofit/>
          </a:bodyPr>
          <a:lstStyle>
            <a:lvl1pPr>
              <a:defRPr sz="4772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4"/>
            <a:ext cx="10515601" cy="1500187"/>
          </a:xfrm>
        </p:spPr>
        <p:txBody>
          <a:bodyPr anchor="t">
            <a:normAutofit/>
          </a:bodyPr>
          <a:lstStyle>
            <a:lvl1pPr marL="0" indent="0">
              <a:buNone/>
              <a:defRPr sz="190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63636" indent="0">
              <a:buNone/>
              <a:defRPr sz="1432">
                <a:solidFill>
                  <a:schemeClr val="tx1">
                    <a:tint val="75000"/>
                  </a:schemeClr>
                </a:solidFill>
              </a:defRPr>
            </a:lvl2pPr>
            <a:lvl3pPr marL="727272" indent="0">
              <a:buNone/>
              <a:defRPr sz="1272">
                <a:solidFill>
                  <a:schemeClr val="tx1">
                    <a:tint val="75000"/>
                  </a:schemeClr>
                </a:solidFill>
              </a:defRPr>
            </a:lvl3pPr>
            <a:lvl4pPr marL="109090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454543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818180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218181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545452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9090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7272"/>
            <a:fld id="{1160EA64-D806-43AC-9DF2-F8C432F32B4C}" type="datetimeFigureOut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defTabSz="727272"/>
              <a:t>1/22/2025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7272"/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7272"/>
            <a:fld id="{8A7A6979-0714-4377-B894-6BE4C2D6E2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727272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454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8" y="1828800"/>
            <a:ext cx="5181600" cy="435133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8800"/>
            <a:ext cx="5181600" cy="435133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7272"/>
            <a:fld id="{AB134690-1557-4C89-A502-4959FE7FAD70}" type="datetimeFigureOut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defTabSz="727272"/>
              <a:t>1/22/2025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7272"/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7272"/>
            <a:fld id="{8A7A6979-0714-4377-B894-6BE4C2D6E2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727272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8944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8" y="1681851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9" b="1"/>
            </a:lvl1pPr>
            <a:lvl2pPr marL="363636" indent="0">
              <a:buNone/>
              <a:defRPr sz="1591" b="1"/>
            </a:lvl2pPr>
            <a:lvl3pPr marL="727272" indent="0">
              <a:buNone/>
              <a:defRPr sz="1432" b="1"/>
            </a:lvl3pPr>
            <a:lvl4pPr marL="1090908" indent="0">
              <a:buNone/>
              <a:defRPr sz="1272" b="1"/>
            </a:lvl4pPr>
            <a:lvl5pPr marL="1454543" indent="0">
              <a:buNone/>
              <a:defRPr sz="1272" b="1"/>
            </a:lvl5pPr>
            <a:lvl6pPr marL="1818180" indent="0">
              <a:buNone/>
              <a:defRPr sz="1272" b="1"/>
            </a:lvl6pPr>
            <a:lvl7pPr marL="2181816" indent="0">
              <a:buNone/>
              <a:defRPr sz="1272" b="1"/>
            </a:lvl7pPr>
            <a:lvl8pPr marL="2545452" indent="0">
              <a:buNone/>
              <a:defRPr sz="1272" b="1"/>
            </a:lvl8pPr>
            <a:lvl9pPr marL="2909088" indent="0">
              <a:buNone/>
              <a:defRPr sz="1272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8" y="2507551"/>
            <a:ext cx="5156200" cy="36805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909" b="1"/>
            </a:lvl1pPr>
            <a:lvl2pPr marL="363636" indent="0">
              <a:buNone/>
              <a:defRPr sz="1591" b="1"/>
            </a:lvl2pPr>
            <a:lvl3pPr marL="727272" indent="0">
              <a:buNone/>
              <a:defRPr sz="1432" b="1"/>
            </a:lvl3pPr>
            <a:lvl4pPr marL="1090908" indent="0">
              <a:buNone/>
              <a:defRPr sz="1272" b="1"/>
            </a:lvl4pPr>
            <a:lvl5pPr marL="1454543" indent="0">
              <a:buNone/>
              <a:defRPr sz="1272" b="1"/>
            </a:lvl5pPr>
            <a:lvl6pPr marL="1818180" indent="0">
              <a:buNone/>
              <a:defRPr sz="1272" b="1"/>
            </a:lvl6pPr>
            <a:lvl7pPr marL="2181816" indent="0">
              <a:buNone/>
              <a:defRPr sz="1272" b="1"/>
            </a:lvl7pPr>
            <a:lvl8pPr marL="2545452" indent="0">
              <a:buNone/>
              <a:defRPr sz="1272" b="1"/>
            </a:lvl8pPr>
            <a:lvl9pPr marL="2909088" indent="0">
              <a:buNone/>
              <a:defRPr sz="1272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1"/>
            <a:ext cx="5181601" cy="36805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7272"/>
            <a:fld id="{1160EA64-D806-43AC-9DF2-F8C432F32B4C}" type="datetimeFigureOut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defTabSz="727272"/>
              <a:t>1/22/2025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7272"/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7272"/>
            <a:fld id="{8A7A6979-0714-4377-B894-6BE4C2D6E2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727272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70470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7272"/>
            <a:fld id="{E1037C31-9E7A-4F99-8774-A0E530DE1A42}" type="datetimeFigureOut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defTabSz="727272"/>
              <a:t>1/22/2025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7272"/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7272"/>
            <a:fld id="{8A7A6979-0714-4377-B894-6BE4C2D6E2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727272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6821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7272"/>
            <a:fld id="{C278504F-A551-4DE0-9316-4DCD1D8CC752}" type="datetimeFigureOut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defTabSz="727272"/>
              <a:t>1/22/2025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7272"/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7272"/>
            <a:fld id="{8A7A6979-0714-4377-B894-6BE4C2D6E2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727272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432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8F2F-628E-4B42-9685-7A34EBCD926C}" type="datetimeFigureOut">
              <a:rPr lang="tr-TR" smtClean="0"/>
              <a:t>22.01.2025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35CD-CA12-49D1-A421-A30E95306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87441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7" y="457200"/>
            <a:ext cx="3931921" cy="1600197"/>
          </a:xfrm>
        </p:spPr>
        <p:txBody>
          <a:bodyPr anchor="b">
            <a:normAutofit/>
          </a:bodyPr>
          <a:lstStyle>
            <a:lvl1pPr>
              <a:defRPr sz="2545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1"/>
            <a:ext cx="6172200" cy="4876800"/>
          </a:xfrm>
        </p:spPr>
        <p:txBody>
          <a:bodyPr/>
          <a:lstStyle>
            <a:lvl1pPr>
              <a:defRPr sz="2545"/>
            </a:lvl1pPr>
            <a:lvl2pPr>
              <a:defRPr sz="2227"/>
            </a:lvl2pPr>
            <a:lvl3pPr>
              <a:defRPr sz="1909"/>
            </a:lvl3pPr>
            <a:lvl4pPr>
              <a:defRPr sz="1591"/>
            </a:lvl4pPr>
            <a:lvl5pPr>
              <a:defRPr sz="1591"/>
            </a:lvl5pPr>
            <a:lvl6pPr>
              <a:defRPr sz="1591"/>
            </a:lvl6pPr>
            <a:lvl7pPr>
              <a:defRPr sz="1591"/>
            </a:lvl7pPr>
            <a:lvl8pPr>
              <a:defRPr sz="1591"/>
            </a:lvl8pPr>
            <a:lvl9pPr>
              <a:defRPr sz="1591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7" y="2057400"/>
            <a:ext cx="3931921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72"/>
            </a:lvl1pPr>
            <a:lvl2pPr marL="363636" indent="0">
              <a:buNone/>
              <a:defRPr sz="955"/>
            </a:lvl2pPr>
            <a:lvl3pPr marL="727272" indent="0">
              <a:buNone/>
              <a:defRPr sz="795"/>
            </a:lvl3pPr>
            <a:lvl4pPr marL="1090908" indent="0">
              <a:buNone/>
              <a:defRPr sz="715"/>
            </a:lvl4pPr>
            <a:lvl5pPr marL="1454543" indent="0">
              <a:buNone/>
              <a:defRPr sz="715"/>
            </a:lvl5pPr>
            <a:lvl6pPr marL="1818180" indent="0">
              <a:buNone/>
              <a:defRPr sz="715"/>
            </a:lvl6pPr>
            <a:lvl7pPr marL="2181816" indent="0">
              <a:buNone/>
              <a:defRPr sz="715"/>
            </a:lvl7pPr>
            <a:lvl8pPr marL="2545452" indent="0">
              <a:buNone/>
              <a:defRPr sz="715"/>
            </a:lvl8pPr>
            <a:lvl9pPr marL="2909088" indent="0">
              <a:buNone/>
              <a:defRPr sz="71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7272"/>
            <a:fld id="{D1BE4249-C0D0-4B06-8692-E8BB871AF643}" type="datetimeFigureOut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defTabSz="727272"/>
              <a:t>1/22/2025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7272"/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7272"/>
            <a:fld id="{8A7A6979-0714-4377-B894-6BE4C2D6E2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727272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7505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7" y="457200"/>
            <a:ext cx="3931921" cy="1600200"/>
          </a:xfrm>
        </p:spPr>
        <p:txBody>
          <a:bodyPr anchor="b">
            <a:normAutofit/>
          </a:bodyPr>
          <a:lstStyle>
            <a:lvl1pPr>
              <a:defRPr sz="2545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1"/>
            <a:ext cx="6172200" cy="4876800"/>
          </a:xfrm>
        </p:spPr>
        <p:txBody>
          <a:bodyPr/>
          <a:lstStyle>
            <a:lvl1pPr marL="0" indent="0">
              <a:buNone/>
              <a:defRPr sz="2545"/>
            </a:lvl1pPr>
            <a:lvl2pPr marL="363636" indent="0">
              <a:buNone/>
              <a:defRPr sz="2227"/>
            </a:lvl2pPr>
            <a:lvl3pPr marL="727272" indent="0">
              <a:buNone/>
              <a:defRPr sz="1909"/>
            </a:lvl3pPr>
            <a:lvl4pPr marL="1090908" indent="0">
              <a:buNone/>
              <a:defRPr sz="1591"/>
            </a:lvl4pPr>
            <a:lvl5pPr marL="1454543" indent="0">
              <a:buNone/>
              <a:defRPr sz="1591"/>
            </a:lvl5pPr>
            <a:lvl6pPr marL="1818180" indent="0">
              <a:buNone/>
              <a:defRPr sz="1591"/>
            </a:lvl6pPr>
            <a:lvl7pPr marL="2181816" indent="0">
              <a:buNone/>
              <a:defRPr sz="1591"/>
            </a:lvl7pPr>
            <a:lvl8pPr marL="2545452" indent="0">
              <a:buNone/>
              <a:defRPr sz="1591"/>
            </a:lvl8pPr>
            <a:lvl9pPr marL="2909088" indent="0">
              <a:buNone/>
              <a:defRPr sz="1591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7" y="2057400"/>
            <a:ext cx="3931921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72"/>
            </a:lvl1pPr>
            <a:lvl2pPr marL="363636" indent="0">
              <a:buNone/>
              <a:defRPr sz="955"/>
            </a:lvl2pPr>
            <a:lvl3pPr marL="727272" indent="0">
              <a:buNone/>
              <a:defRPr sz="795"/>
            </a:lvl3pPr>
            <a:lvl4pPr marL="1090908" indent="0">
              <a:buNone/>
              <a:defRPr sz="715"/>
            </a:lvl4pPr>
            <a:lvl5pPr marL="1454543" indent="0">
              <a:buNone/>
              <a:defRPr sz="715"/>
            </a:lvl5pPr>
            <a:lvl6pPr marL="1818180" indent="0">
              <a:buNone/>
              <a:defRPr sz="715"/>
            </a:lvl6pPr>
            <a:lvl7pPr marL="2181816" indent="0">
              <a:buNone/>
              <a:defRPr sz="715"/>
            </a:lvl7pPr>
            <a:lvl8pPr marL="2545452" indent="0">
              <a:buNone/>
              <a:defRPr sz="715"/>
            </a:lvl8pPr>
            <a:lvl9pPr marL="2909088" indent="0">
              <a:buNone/>
              <a:defRPr sz="71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7272"/>
            <a:fld id="{042B0DB6-F5C7-45FB-8CF3-31B45F9C2DAC}" type="datetimeFigureOut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defTabSz="727272"/>
              <a:t>1/22/2025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7272"/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7272"/>
            <a:fld id="{8A7A6979-0714-4377-B894-6BE4C2D6E2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727272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0193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7272"/>
            <a:fld id="{E9F9C37B-1D36-470B-8223-D6C91242EC14}" type="datetimeFigureOut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defTabSz="727272"/>
              <a:t>1/22/2025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7272"/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7272"/>
            <a:fld id="{8A7A6979-0714-4377-B894-6BE4C2D6E2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727272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1191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3"/>
            <a:ext cx="7734300" cy="581183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27272"/>
            <a:fld id="{67C6F52A-A82B-47A2-A83A-8C4C91F2D59F}" type="datetimeFigureOut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defTabSz="727272"/>
              <a:t>1/22/2025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27272"/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27272"/>
            <a:fld id="{8A7A6979-0714-4377-B894-6BE4C2D6E2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727272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20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8F2F-628E-4B42-9685-7A34EBCD926C}" type="datetimeFigureOut">
              <a:rPr lang="tr-TR" smtClean="0"/>
              <a:t>22.01.2025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35CD-CA12-49D1-A421-A30E95306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697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8F2F-628E-4B42-9685-7A34EBCD926C}" type="datetimeFigureOut">
              <a:rPr lang="tr-TR" smtClean="0"/>
              <a:t>22.01.2025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35CD-CA12-49D1-A421-A30E95306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1856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8F2F-628E-4B42-9685-7A34EBCD926C}" type="datetimeFigureOut">
              <a:rPr lang="tr-TR" smtClean="0"/>
              <a:t>22.01.2025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35CD-CA12-49D1-A421-A30E95306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375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8F2F-628E-4B42-9685-7A34EBCD926C}" type="datetimeFigureOut">
              <a:rPr lang="tr-TR" smtClean="0"/>
              <a:t>22.01.2025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35CD-CA12-49D1-A421-A30E95306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6930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8F2F-628E-4B42-9685-7A34EBCD926C}" type="datetimeFigureOut">
              <a:rPr lang="tr-TR" smtClean="0"/>
              <a:t>22.01.2025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35CD-CA12-49D1-A421-A30E95306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877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8F2F-628E-4B42-9685-7A34EBCD926C}" type="datetimeFigureOut">
              <a:rPr lang="tr-TR" smtClean="0"/>
              <a:t>22.01.2025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35CD-CA12-49D1-A421-A30E95306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4903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28F2F-628E-4B42-9685-7A34EBCD926C}" type="datetimeFigureOut">
              <a:rPr lang="tr-TR" smtClean="0"/>
              <a:t>22.01.2025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135CD-CA12-49D1-A421-A30E95306D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77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1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603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1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1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defTabSz="727272"/>
            <a:fld id="{1160EA64-D806-43AC-9DF2-F8C432F32B4C}" type="datetimeFigureOut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defTabSz="727272"/>
              <a:t>1/22/2025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defTabSz="727272"/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27272"/>
            <a:fld id="{8A7A6979-0714-4377-B894-6BE4C2D6E20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727272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548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727272" rtl="0" eaLnBrk="1" latinLnBrk="0" hangingPunct="1">
        <a:lnSpc>
          <a:spcPct val="90000"/>
        </a:lnSpc>
        <a:spcBef>
          <a:spcPct val="0"/>
        </a:spcBef>
        <a:buNone/>
        <a:defRPr sz="34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1818" indent="-181818" algn="l" defTabSz="727272" rtl="0" eaLnBrk="1" latinLnBrk="0" hangingPunct="1">
        <a:lnSpc>
          <a:spcPct val="90000"/>
        </a:lnSpc>
        <a:spcBef>
          <a:spcPts val="795"/>
        </a:spcBef>
        <a:buFont typeface="Wingdings 2" pitchFamily="18" charset="2"/>
        <a:buChar char=""/>
        <a:defRPr sz="2227" kern="1200">
          <a:solidFill>
            <a:schemeClr val="tx1"/>
          </a:solidFill>
          <a:latin typeface="+mn-lt"/>
          <a:ea typeface="+mn-ea"/>
          <a:cs typeface="+mn-cs"/>
        </a:defRPr>
      </a:lvl1pPr>
      <a:lvl2pPr marL="545454" indent="-181818" algn="l" defTabSz="727272" rtl="0" eaLnBrk="1" latinLnBrk="0" hangingPunct="1">
        <a:lnSpc>
          <a:spcPct val="90000"/>
        </a:lnSpc>
        <a:spcBef>
          <a:spcPts val="398"/>
        </a:spcBef>
        <a:buFont typeface="Wingdings 2" pitchFamily="18" charset="2"/>
        <a:buChar char=""/>
        <a:defRPr sz="1909" kern="1200">
          <a:solidFill>
            <a:schemeClr val="tx1"/>
          </a:solidFill>
          <a:latin typeface="+mn-lt"/>
          <a:ea typeface="+mn-ea"/>
          <a:cs typeface="+mn-cs"/>
        </a:defRPr>
      </a:lvl2pPr>
      <a:lvl3pPr marL="909090" indent="-181818" algn="l" defTabSz="727272" rtl="0" eaLnBrk="1" latinLnBrk="0" hangingPunct="1">
        <a:lnSpc>
          <a:spcPct val="90000"/>
        </a:lnSpc>
        <a:spcBef>
          <a:spcPts val="398"/>
        </a:spcBef>
        <a:buFont typeface="Wingdings 2" pitchFamily="18" charset="2"/>
        <a:buChar char=""/>
        <a:defRPr sz="1591" kern="1200">
          <a:solidFill>
            <a:schemeClr val="tx1"/>
          </a:solidFill>
          <a:latin typeface="+mn-lt"/>
          <a:ea typeface="+mn-ea"/>
          <a:cs typeface="+mn-cs"/>
        </a:defRPr>
      </a:lvl3pPr>
      <a:lvl4pPr marL="1272726" indent="-181818" algn="l" defTabSz="727272" rtl="0" eaLnBrk="1" latinLnBrk="0" hangingPunct="1">
        <a:lnSpc>
          <a:spcPct val="90000"/>
        </a:lnSpc>
        <a:spcBef>
          <a:spcPts val="398"/>
        </a:spcBef>
        <a:buFont typeface="Wingdings 2" pitchFamily="18" charset="2"/>
        <a:buChar char=""/>
        <a:defRPr sz="1432" kern="1200">
          <a:solidFill>
            <a:schemeClr val="tx1"/>
          </a:solidFill>
          <a:latin typeface="+mn-lt"/>
          <a:ea typeface="+mn-ea"/>
          <a:cs typeface="+mn-cs"/>
        </a:defRPr>
      </a:lvl4pPr>
      <a:lvl5pPr marL="1636362" indent="-181818" algn="l" defTabSz="727272" rtl="0" eaLnBrk="1" latinLnBrk="0" hangingPunct="1">
        <a:lnSpc>
          <a:spcPct val="90000"/>
        </a:lnSpc>
        <a:spcBef>
          <a:spcPts val="398"/>
        </a:spcBef>
        <a:buFont typeface="Wingdings 2" pitchFamily="18" charset="2"/>
        <a:buChar char=""/>
        <a:defRPr sz="1432" kern="1200">
          <a:solidFill>
            <a:schemeClr val="tx1"/>
          </a:solidFill>
          <a:latin typeface="+mn-lt"/>
          <a:ea typeface="+mn-ea"/>
          <a:cs typeface="+mn-cs"/>
        </a:defRPr>
      </a:lvl5pPr>
      <a:lvl6pPr marL="1999998" indent="-181818" algn="l" defTabSz="727272" rtl="0" eaLnBrk="1" latinLnBrk="0" hangingPunct="1">
        <a:spcBef>
          <a:spcPct val="20000"/>
        </a:spcBef>
        <a:buFont typeface="Wingdings 2" pitchFamily="18" charset="2"/>
        <a:buChar char=""/>
        <a:defRPr sz="1432" kern="1200">
          <a:solidFill>
            <a:schemeClr val="tx1"/>
          </a:solidFill>
          <a:latin typeface="+mn-lt"/>
          <a:ea typeface="+mn-ea"/>
          <a:cs typeface="+mn-cs"/>
        </a:defRPr>
      </a:lvl6pPr>
      <a:lvl7pPr marL="2363634" indent="-181818" algn="l" defTabSz="727272" rtl="0" eaLnBrk="1" latinLnBrk="0" hangingPunct="1">
        <a:spcBef>
          <a:spcPct val="20000"/>
        </a:spcBef>
        <a:buFont typeface="Wingdings 2" pitchFamily="18" charset="2"/>
        <a:buChar char=""/>
        <a:defRPr sz="1432" kern="1200">
          <a:solidFill>
            <a:schemeClr val="tx1"/>
          </a:solidFill>
          <a:latin typeface="+mn-lt"/>
          <a:ea typeface="+mn-ea"/>
          <a:cs typeface="+mn-cs"/>
        </a:defRPr>
      </a:lvl7pPr>
      <a:lvl8pPr marL="2727270" indent="-181818" algn="l" defTabSz="727272" rtl="0" eaLnBrk="1" latinLnBrk="0" hangingPunct="1">
        <a:spcBef>
          <a:spcPct val="20000"/>
        </a:spcBef>
        <a:buFont typeface="Wingdings 2" pitchFamily="18" charset="2"/>
        <a:buChar char=""/>
        <a:defRPr sz="1432" kern="1200">
          <a:solidFill>
            <a:schemeClr val="tx1"/>
          </a:solidFill>
          <a:latin typeface="+mn-lt"/>
          <a:ea typeface="+mn-ea"/>
          <a:cs typeface="+mn-cs"/>
        </a:defRPr>
      </a:lvl8pPr>
      <a:lvl9pPr marL="3090906" indent="-181818" algn="l" defTabSz="727272" rtl="0" eaLnBrk="1" latinLnBrk="0" hangingPunct="1">
        <a:spcBef>
          <a:spcPct val="20000"/>
        </a:spcBef>
        <a:buFont typeface="Wingdings 2" pitchFamily="18" charset="2"/>
        <a:buChar char=""/>
        <a:defRPr sz="14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7272" rtl="0" eaLnBrk="1" latinLnBrk="0" hangingPunct="1">
        <a:defRPr sz="1432" kern="1200">
          <a:solidFill>
            <a:schemeClr val="tx1"/>
          </a:solidFill>
          <a:latin typeface="+mn-lt"/>
          <a:ea typeface="+mn-ea"/>
          <a:cs typeface="+mn-cs"/>
        </a:defRPr>
      </a:lvl1pPr>
      <a:lvl2pPr marL="363636" algn="l" defTabSz="727272" rtl="0" eaLnBrk="1" latinLnBrk="0" hangingPunct="1">
        <a:defRPr sz="1432" kern="1200">
          <a:solidFill>
            <a:schemeClr val="tx1"/>
          </a:solidFill>
          <a:latin typeface="+mn-lt"/>
          <a:ea typeface="+mn-ea"/>
          <a:cs typeface="+mn-cs"/>
        </a:defRPr>
      </a:lvl2pPr>
      <a:lvl3pPr marL="727272" algn="l" defTabSz="727272" rtl="0" eaLnBrk="1" latinLnBrk="0" hangingPunct="1">
        <a:defRPr sz="1432" kern="1200">
          <a:solidFill>
            <a:schemeClr val="tx1"/>
          </a:solidFill>
          <a:latin typeface="+mn-lt"/>
          <a:ea typeface="+mn-ea"/>
          <a:cs typeface="+mn-cs"/>
        </a:defRPr>
      </a:lvl3pPr>
      <a:lvl4pPr marL="1090908" algn="l" defTabSz="727272" rtl="0" eaLnBrk="1" latinLnBrk="0" hangingPunct="1">
        <a:defRPr sz="1432" kern="1200">
          <a:solidFill>
            <a:schemeClr val="tx1"/>
          </a:solidFill>
          <a:latin typeface="+mn-lt"/>
          <a:ea typeface="+mn-ea"/>
          <a:cs typeface="+mn-cs"/>
        </a:defRPr>
      </a:lvl4pPr>
      <a:lvl5pPr marL="1454543" algn="l" defTabSz="727272" rtl="0" eaLnBrk="1" latinLnBrk="0" hangingPunct="1">
        <a:defRPr sz="1432" kern="1200">
          <a:solidFill>
            <a:schemeClr val="tx1"/>
          </a:solidFill>
          <a:latin typeface="+mn-lt"/>
          <a:ea typeface="+mn-ea"/>
          <a:cs typeface="+mn-cs"/>
        </a:defRPr>
      </a:lvl5pPr>
      <a:lvl6pPr marL="1818180" algn="l" defTabSz="727272" rtl="0" eaLnBrk="1" latinLnBrk="0" hangingPunct="1">
        <a:defRPr sz="1432" kern="1200">
          <a:solidFill>
            <a:schemeClr val="tx1"/>
          </a:solidFill>
          <a:latin typeface="+mn-lt"/>
          <a:ea typeface="+mn-ea"/>
          <a:cs typeface="+mn-cs"/>
        </a:defRPr>
      </a:lvl6pPr>
      <a:lvl7pPr marL="2181816" algn="l" defTabSz="727272" rtl="0" eaLnBrk="1" latinLnBrk="0" hangingPunct="1">
        <a:defRPr sz="1432" kern="1200">
          <a:solidFill>
            <a:schemeClr val="tx1"/>
          </a:solidFill>
          <a:latin typeface="+mn-lt"/>
          <a:ea typeface="+mn-ea"/>
          <a:cs typeface="+mn-cs"/>
        </a:defRPr>
      </a:lvl7pPr>
      <a:lvl8pPr marL="2545452" algn="l" defTabSz="727272" rtl="0" eaLnBrk="1" latinLnBrk="0" hangingPunct="1">
        <a:defRPr sz="1432" kern="1200">
          <a:solidFill>
            <a:schemeClr val="tx1"/>
          </a:solidFill>
          <a:latin typeface="+mn-lt"/>
          <a:ea typeface="+mn-ea"/>
          <a:cs typeface="+mn-cs"/>
        </a:defRPr>
      </a:lvl8pPr>
      <a:lvl9pPr marL="2909088" algn="l" defTabSz="727272" rtl="0" eaLnBrk="1" latinLnBrk="0" hangingPunct="1">
        <a:defRPr sz="14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2322090" y="4600956"/>
            <a:ext cx="7543127" cy="1384995"/>
          </a:xfrm>
          <a:prstGeom prst="rect">
            <a:avLst/>
          </a:prstGeom>
          <a:solidFill>
            <a:srgbClr val="068B97"/>
          </a:solidFill>
        </p:spPr>
        <p:txBody>
          <a:bodyPr wrap="square">
            <a:spAutoFit/>
          </a:bodyPr>
          <a:lstStyle/>
          <a:p>
            <a:pPr algn="ctr" defTabSz="914377">
              <a:defRPr/>
            </a:pPr>
            <a:r>
              <a:rPr lang="tr-TR" sz="4200" b="1" kern="0" cap="all" dirty="0" smtClean="0">
                <a:solidFill>
                  <a:schemeClr val="bg1"/>
                </a:solidFill>
                <a:latin typeface="Bookman Old Style" panose="02050604050505020204"/>
              </a:rPr>
              <a:t>2003-2024</a:t>
            </a:r>
          </a:p>
          <a:p>
            <a:pPr algn="ctr" defTabSz="914377">
              <a:defRPr/>
            </a:pPr>
            <a:r>
              <a:rPr lang="tr-TR" sz="4200" b="1" kern="0" cap="all" dirty="0" smtClean="0">
                <a:solidFill>
                  <a:schemeClr val="bg1"/>
                </a:solidFill>
                <a:latin typeface="Bookman Old Style" panose="02050604050505020204"/>
              </a:rPr>
              <a:t>KAMU YATIRIMLARI</a:t>
            </a:r>
            <a:endParaRPr lang="tr-TR" sz="3800" kern="0" dirty="0">
              <a:solidFill>
                <a:schemeClr val="bg1"/>
              </a:solidFill>
              <a:latin typeface="Calibri" panose="020F0502020204030204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19841" y="2258673"/>
            <a:ext cx="12160103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defRPr/>
            </a:pPr>
            <a:r>
              <a:rPr lang="tr-TR" sz="4400" b="1" kern="0" cap="all" dirty="0">
                <a:solidFill>
                  <a:prstClr val="black"/>
                </a:solidFill>
                <a:latin typeface="Bookman Old Style" panose="02050604050505020204"/>
              </a:rPr>
              <a:t>T.C.</a:t>
            </a:r>
            <a:br>
              <a:rPr lang="tr-TR" sz="4400" b="1" kern="0" cap="all" dirty="0">
                <a:solidFill>
                  <a:prstClr val="black"/>
                </a:solidFill>
                <a:latin typeface="Bookman Old Style" panose="02050604050505020204"/>
              </a:rPr>
            </a:br>
            <a:r>
              <a:rPr lang="tr-TR" sz="4400" b="1" kern="0" cap="all" dirty="0">
                <a:solidFill>
                  <a:prstClr val="black"/>
                </a:solidFill>
                <a:latin typeface="Bookman Old Style" panose="02050604050505020204"/>
              </a:rPr>
              <a:t>BİNGÖL VALİLİĞİ</a:t>
            </a:r>
          </a:p>
          <a:p>
            <a:pPr algn="ctr" defTabSz="914377">
              <a:defRPr/>
            </a:pPr>
            <a:r>
              <a:rPr lang="tr-TR" sz="2200" b="1" kern="0" dirty="0">
                <a:solidFill>
                  <a:prstClr val="black"/>
                </a:solidFill>
                <a:latin typeface="Bookman Old Style" panose="02050604050505020204"/>
              </a:rPr>
              <a:t>(İl Planlama ve Koordinasyon Müdürlüğü)</a:t>
            </a:r>
            <a:r>
              <a:rPr lang="tr-TR" sz="3600" b="1" kern="0" cap="all" dirty="0">
                <a:solidFill>
                  <a:prstClr val="black"/>
                </a:solidFill>
                <a:latin typeface="Bookman Old Style" panose="02050604050505020204"/>
              </a:rPr>
              <a:t/>
            </a:r>
            <a:br>
              <a:rPr lang="tr-TR" sz="3600" b="1" kern="0" cap="all" dirty="0">
                <a:solidFill>
                  <a:prstClr val="black"/>
                </a:solidFill>
                <a:latin typeface="Bookman Old Style" panose="02050604050505020204"/>
              </a:rPr>
            </a:br>
            <a:r>
              <a:rPr lang="tr-TR" sz="3600" b="1" kern="0" cap="all" dirty="0">
                <a:solidFill>
                  <a:prstClr val="black"/>
                </a:solidFill>
                <a:latin typeface="Bookman Old Style" panose="02050604050505020204"/>
              </a:rPr>
              <a:t> </a:t>
            </a:r>
            <a:endParaRPr lang="tr-TR" sz="3600" kern="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5537" y="-32325"/>
            <a:ext cx="2368714" cy="2350786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7694" y="6532316"/>
            <a:ext cx="121601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377">
              <a:defRPr/>
            </a:pPr>
            <a:r>
              <a:rPr lang="tr-TR" b="1" kern="0" cap="all" dirty="0" smtClean="0">
                <a:solidFill>
                  <a:prstClr val="black"/>
                </a:solidFill>
                <a:latin typeface="Bookman Old Style" panose="02050604050505020204"/>
              </a:rPr>
              <a:t>OCAK 2025</a:t>
            </a:r>
            <a:endParaRPr lang="tr-TR" b="1" kern="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5784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53921" y="224259"/>
            <a:ext cx="10083421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KONUT YATIRIMLARI</a:t>
            </a:r>
            <a:endParaRPr kumimoji="0" lang="tr-T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143768" y="1439222"/>
            <a:ext cx="1905000" cy="1819276"/>
          </a:xfrm>
          <a:prstGeom prst="ellipse">
            <a:avLst/>
          </a:prstGeom>
          <a:solidFill>
            <a:srgbClr val="009688"/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36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346778" y="1886873"/>
            <a:ext cx="14989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36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TOPLAM            </a:t>
            </a: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193               </a:t>
            </a: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PROJE</a:t>
            </a:r>
            <a:endParaRPr kumimoji="0" lang="tr-TR" sz="2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323902" y="3143454"/>
            <a:ext cx="5549644" cy="645946"/>
          </a:xfrm>
          <a:prstGeom prst="rect">
            <a:avLst/>
          </a:prstGeom>
          <a:solidFill>
            <a:srgbClr val="068B97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YATIRIM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TUTARI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3048768" y="4071676"/>
            <a:ext cx="6096000" cy="253402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TOKİ: </a:t>
            </a:r>
            <a:r>
              <a:rPr lang="tr-TR" sz="1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64</a:t>
            </a:r>
            <a:endParaRPr kumimoji="0" lang="tr-TR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İL AFET VE ACİL DURUM MÜDÜRLÜĞÜ: </a:t>
            </a:r>
            <a:r>
              <a:rPr lang="tr-TR" sz="1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İL MİLLİ EĞİTİM MÜDÜRLÜĞÜ: </a:t>
            </a: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BİNGÖL ÜNİVERSİTESİ REKTÖRLÜĞÜ: </a:t>
            </a: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ÇEVRE,</a:t>
            </a:r>
            <a:r>
              <a:rPr kumimoji="0" lang="tr-TR" sz="14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ŞEHİRCİLİK VE İKLİM DEĞİŞİKLİĞİ İL MÜDÜRLÜĞÜ: </a:t>
            </a: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tr-TR" sz="1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İL EMNİYET MÜDÜRLÜĞÜ: </a:t>
            </a:r>
            <a:r>
              <a:rPr lang="tr-TR" sz="1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</a:p>
          <a:p>
            <a:pPr algn="ctr">
              <a:spcAft>
                <a:spcPts val="800"/>
              </a:spcAft>
              <a:defRPr/>
            </a:pPr>
            <a:r>
              <a:rPr lang="tr-TR" sz="14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İL JANDARMA KOMUTANLIĞI: </a:t>
            </a:r>
            <a:r>
              <a:rPr lang="tr-TR" sz="1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tr-TR" sz="1400" b="1" dirty="0">
              <a:solidFill>
                <a:srgbClr val="FF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İL SAĞLIK MÜDÜRLÜĞÜ: </a:t>
            </a:r>
            <a:r>
              <a:rPr lang="tr-TR" sz="1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kumimoji="0" lang="tr-TR" sz="1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Metin kutusu 8"/>
          <p:cNvSpPr txBox="1"/>
          <p:nvPr/>
        </p:nvSpPr>
        <p:spPr>
          <a:xfrm>
            <a:off x="3640322" y="750919"/>
            <a:ext cx="4906062" cy="230505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7200" b="1" dirty="0">
                <a:solidFill>
                  <a:srgbClr val="385623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kumimoji="0" lang="tr-TR" sz="7200" b="1" i="0" u="none" strike="noStrike" kern="1200" cap="none" spc="0" normalizeH="0" baseline="0" noProof="0" dirty="0" smtClean="0">
              <a:ln>
                <a:noFill/>
              </a:ln>
              <a:solidFill>
                <a:srgbClr val="385623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85623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MİLYAR </a:t>
            </a:r>
            <a:r>
              <a:rPr kumimoji="0" lang="tr-TR" sz="6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₺</a:t>
            </a:r>
            <a:endParaRPr kumimoji="0" lang="tr-TR" sz="6800" b="1" i="0" u="none" strike="noStrike" kern="1200" cap="none" spc="0" normalizeH="0" baseline="0" noProof="0" dirty="0">
              <a:ln>
                <a:noFill/>
              </a:ln>
              <a:solidFill>
                <a:srgbClr val="CC99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7200" b="1" i="0" u="none" strike="noStrike" kern="1200" cap="none" spc="0" normalizeH="0" baseline="0" noProof="0" dirty="0" smtClean="0">
              <a:ln>
                <a:noFill/>
              </a:ln>
              <a:solidFill>
                <a:srgbClr val="385623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596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53921" y="224259"/>
            <a:ext cx="10083421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tr-TR" sz="36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TURİZM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YATIRIMLARI</a:t>
            </a:r>
            <a:endParaRPr kumimoji="0" lang="tr-T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143768" y="1439222"/>
            <a:ext cx="1905000" cy="1819276"/>
          </a:xfrm>
          <a:prstGeom prst="ellipse">
            <a:avLst/>
          </a:prstGeom>
          <a:solidFill>
            <a:srgbClr val="009688"/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36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346778" y="1886873"/>
            <a:ext cx="14989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36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TOPLAM            </a:t>
            </a: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19              </a:t>
            </a: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PROJE</a:t>
            </a:r>
            <a:endParaRPr kumimoji="0" lang="tr-TR" sz="2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323902" y="3143454"/>
            <a:ext cx="5549644" cy="645946"/>
          </a:xfrm>
          <a:prstGeom prst="rect">
            <a:avLst/>
          </a:prstGeom>
          <a:solidFill>
            <a:srgbClr val="068B97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YATIRIM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TUTARI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2662403" y="4792893"/>
            <a:ext cx="686796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DOĞA KORUMA VE MİLLİ PARKLAR 13. BÖLGE MÜDÜRLÜĞÜ: </a:t>
            </a: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tr-TR" sz="1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İL KÜLTÜR VE TURİZM MÜDÜRLÜĞÜ: </a:t>
            </a:r>
            <a:r>
              <a:rPr lang="tr-TR" sz="1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kumimoji="0" lang="tr-TR" sz="1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GENÇ BELEDİYE BAŞKANLIĞI: </a:t>
            </a: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tr-TR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Metin kutusu 8"/>
          <p:cNvSpPr txBox="1"/>
          <p:nvPr/>
        </p:nvSpPr>
        <p:spPr>
          <a:xfrm>
            <a:off x="3640322" y="750919"/>
            <a:ext cx="4906062" cy="230505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7200" b="1" dirty="0" smtClean="0">
                <a:solidFill>
                  <a:srgbClr val="385623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3,2</a:t>
            </a:r>
            <a:endParaRPr kumimoji="0" lang="tr-TR" sz="7200" b="1" i="0" u="none" strike="noStrike" kern="1200" cap="none" spc="0" normalizeH="0" baseline="0" noProof="0" dirty="0" smtClean="0">
              <a:ln>
                <a:noFill/>
              </a:ln>
              <a:solidFill>
                <a:srgbClr val="385623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85623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MİLYON </a:t>
            </a:r>
            <a:r>
              <a:rPr kumimoji="0" lang="tr-TR" sz="6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₺</a:t>
            </a:r>
            <a:endParaRPr kumimoji="0" lang="tr-TR" sz="6800" b="1" i="0" u="none" strike="noStrike" kern="1200" cap="none" spc="0" normalizeH="0" baseline="0" noProof="0" dirty="0">
              <a:ln>
                <a:noFill/>
              </a:ln>
              <a:solidFill>
                <a:srgbClr val="CC99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7200" b="1" i="0" u="none" strike="noStrike" kern="1200" cap="none" spc="0" normalizeH="0" baseline="0" noProof="0" dirty="0" smtClean="0">
              <a:ln>
                <a:noFill/>
              </a:ln>
              <a:solidFill>
                <a:srgbClr val="385623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992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53921" y="224259"/>
            <a:ext cx="10083421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MADENCİLİK YATIRIMLARI</a:t>
            </a:r>
            <a:endParaRPr kumimoji="0" lang="tr-T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143768" y="1439222"/>
            <a:ext cx="1905000" cy="1819276"/>
          </a:xfrm>
          <a:prstGeom prst="ellipse">
            <a:avLst/>
          </a:prstGeom>
          <a:solidFill>
            <a:srgbClr val="009688"/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36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346778" y="1886873"/>
            <a:ext cx="14989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36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TOPLAM            </a:t>
            </a:r>
            <a:r>
              <a:rPr lang="tr-TR" sz="2000" b="1" noProof="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</a:t>
            </a: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PROJE</a:t>
            </a:r>
            <a:endParaRPr kumimoji="0" lang="tr-TR" sz="2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323902" y="3143454"/>
            <a:ext cx="5549644" cy="645946"/>
          </a:xfrm>
          <a:prstGeom prst="rect">
            <a:avLst/>
          </a:prstGeom>
          <a:solidFill>
            <a:srgbClr val="068B97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YATIRIM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TUTARI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3047515" y="5094639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MTA ORTA ANADOLU 4. BÖLGE MÜDÜRLÜĞÜ: </a:t>
            </a:r>
            <a:r>
              <a:rPr lang="tr-TR" sz="1400" b="1" noProof="0" dirty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kumimoji="0" lang="tr-TR" sz="1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Metin kutusu 8"/>
          <p:cNvSpPr txBox="1"/>
          <p:nvPr/>
        </p:nvSpPr>
        <p:spPr>
          <a:xfrm>
            <a:off x="3640322" y="750919"/>
            <a:ext cx="4906062" cy="230505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7200" b="1" noProof="0" dirty="0">
                <a:solidFill>
                  <a:srgbClr val="385623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kumimoji="0" lang="tr-TR" sz="7200" b="1" i="0" u="none" strike="noStrike" kern="1200" cap="none" spc="0" normalizeH="0" baseline="0" noProof="0" dirty="0" smtClean="0">
              <a:ln>
                <a:noFill/>
              </a:ln>
              <a:solidFill>
                <a:srgbClr val="385623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85623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MİLYON </a:t>
            </a:r>
            <a:r>
              <a:rPr kumimoji="0" lang="tr-TR" sz="6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₺</a:t>
            </a:r>
            <a:endParaRPr kumimoji="0" lang="tr-TR" sz="6800" b="1" i="0" u="none" strike="noStrike" kern="1200" cap="none" spc="0" normalizeH="0" baseline="0" noProof="0" dirty="0">
              <a:ln>
                <a:noFill/>
              </a:ln>
              <a:solidFill>
                <a:srgbClr val="CC99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7200" b="1" i="0" u="none" strike="noStrike" kern="1200" cap="none" spc="0" normalizeH="0" baseline="0" noProof="0" dirty="0" smtClean="0">
              <a:ln>
                <a:noFill/>
              </a:ln>
              <a:solidFill>
                <a:srgbClr val="385623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916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ikdörtgen 15"/>
          <p:cNvSpPr/>
          <p:nvPr/>
        </p:nvSpPr>
        <p:spPr>
          <a:xfrm>
            <a:off x="4387392" y="3376035"/>
            <a:ext cx="3417205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  <a:defRPr/>
            </a:pP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İL AFET VE ACİL DURUM MÜDÜRLÜĞÜ: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119</a:t>
            </a:r>
            <a:endParaRPr lang="tr-TR" sz="1100" b="1" dirty="0">
              <a:solidFill>
                <a:srgbClr val="FF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800"/>
              </a:spcAft>
              <a:defRPr/>
            </a:pPr>
            <a:r>
              <a:rPr lang="tr-TR" sz="11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BİNGÖL ÜNİVERSİTESİ REKTÖRLÜĞÜ: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51</a:t>
            </a: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GENÇLİK VE SPOR İL MÜDÜRLÜĞÜ: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31</a:t>
            </a:r>
            <a:endParaRPr lang="tr-TR" sz="1100" b="1" dirty="0">
              <a:solidFill>
                <a:srgbClr val="FF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KİĞI BELEDİYE BAŞKANLIĞI: </a:t>
            </a:r>
            <a:r>
              <a:rPr lang="tr-TR" sz="1100" b="1" dirty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</a:t>
            </a: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VAKIFLAR BÖLGE MÜDÜRLÜĞÜ: </a:t>
            </a:r>
            <a:r>
              <a:rPr lang="tr-TR" sz="1100" b="1" dirty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GENÇ KAYMAKAMLIĞI: </a:t>
            </a:r>
            <a:r>
              <a:rPr lang="tr-TR" sz="1100" b="1" dirty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ILICALAR BELEDİYE BAŞKABLIĞI: </a:t>
            </a:r>
            <a:r>
              <a:rPr lang="tr-TR" sz="1100" b="1" dirty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YAYLADERE BELEDİYE BAŞKANLIĞI: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tr-TR" sz="1100" b="1" dirty="0">
              <a:solidFill>
                <a:srgbClr val="FF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KARLIOVA KAYMAKAMLIĞI: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tr-TR" sz="1100" b="1" dirty="0">
              <a:solidFill>
                <a:srgbClr val="FF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800"/>
              </a:spcAft>
              <a:defRPr/>
            </a:pPr>
            <a:r>
              <a:rPr lang="tr-TR" sz="11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FIRAT KALKINMA AJANSI: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tr-TR" sz="1100" b="1" dirty="0" smtClean="0">
              <a:solidFill>
                <a:prstClr val="black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800"/>
              </a:spcAft>
              <a:defRPr/>
            </a:pPr>
            <a:r>
              <a:rPr lang="tr-TR" sz="11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ORGANİZE SANAYİ BÖLGESİ MÜDÜRLÜĞÜ: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</a:p>
          <a:p>
            <a:pPr lvl="0" algn="ctr">
              <a:spcAft>
                <a:spcPts val="800"/>
              </a:spcAft>
              <a:defRPr/>
            </a:pPr>
            <a:r>
              <a:rPr lang="tr-TR" sz="11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TOKİ: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</a:p>
          <a:p>
            <a:pPr lvl="0" algn="ctr">
              <a:spcAft>
                <a:spcPts val="800"/>
              </a:spcAft>
              <a:defRPr/>
            </a:pPr>
            <a:r>
              <a:rPr lang="tr-TR" sz="11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KÖYDES: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1.671</a:t>
            </a:r>
          </a:p>
        </p:txBody>
      </p:sp>
      <p:sp>
        <p:nvSpPr>
          <p:cNvPr id="9" name="Dikdörtgen 8"/>
          <p:cNvSpPr/>
          <p:nvPr/>
        </p:nvSpPr>
        <p:spPr>
          <a:xfrm>
            <a:off x="1053921" y="-92883"/>
            <a:ext cx="10083421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3600" b="1" dirty="0" smtClean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DİĞER KAMU HİZMETLERİ YATIRIMLARI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143768" y="740722"/>
            <a:ext cx="1905000" cy="1819276"/>
          </a:xfrm>
          <a:prstGeom prst="ellipse">
            <a:avLst/>
          </a:prstGeom>
          <a:solidFill>
            <a:srgbClr val="009688"/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pPr lvl="0" algn="ctr">
              <a:lnSpc>
                <a:spcPct val="90000"/>
              </a:lnSpc>
              <a:spcAft>
                <a:spcPts val="3360"/>
              </a:spcAft>
              <a:defRPr/>
            </a:pPr>
            <a:endParaRPr lang="tr-TR" sz="1200" kern="0" dirty="0">
              <a:solidFill>
                <a:prstClr val="white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346778" y="1188373"/>
            <a:ext cx="14989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Aft>
                <a:spcPts val="3360"/>
              </a:spcAft>
              <a:defRPr/>
            </a:pPr>
            <a:r>
              <a:rPr lang="tr-TR" sz="2000" b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TOPLAM            </a:t>
            </a:r>
            <a:r>
              <a:rPr lang="tr-TR" sz="2000" b="1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2.525             </a:t>
            </a:r>
            <a:r>
              <a:rPr lang="tr-TR" sz="2000" b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PROJE</a:t>
            </a:r>
            <a:endParaRPr lang="tr-TR" sz="2000" kern="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323902" y="2589306"/>
            <a:ext cx="5549644" cy="584391"/>
          </a:xfrm>
          <a:prstGeom prst="rect">
            <a:avLst/>
          </a:prstGeom>
          <a:solidFill>
            <a:srgbClr val="068B97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r-TR" sz="3200" b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YATIRIM </a:t>
            </a:r>
            <a:r>
              <a:rPr lang="tr-TR" sz="3200" b="1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TUTARI</a:t>
            </a:r>
            <a:endParaRPr lang="tr-TR" sz="3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7" name="Metin kutusu 8"/>
          <p:cNvSpPr txBox="1"/>
          <p:nvPr/>
        </p:nvSpPr>
        <p:spPr>
          <a:xfrm>
            <a:off x="3723150" y="301521"/>
            <a:ext cx="4751152" cy="155260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7000" b="1" dirty="0" smtClean="0">
                <a:solidFill>
                  <a:srgbClr val="385623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7,3 </a:t>
            </a:r>
            <a:r>
              <a:rPr kumimoji="0" lang="tr-TR" sz="7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85623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MİLYAR </a:t>
            </a:r>
            <a:r>
              <a:rPr lang="tr-TR" sz="6800" b="1" dirty="0" smtClean="0">
                <a:solidFill>
                  <a:srgbClr val="CC99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₺</a:t>
            </a:r>
            <a:endParaRPr lang="tr-TR" sz="6800" b="1" dirty="0">
              <a:solidFill>
                <a:srgbClr val="CC99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7200" b="1" i="0" u="none" strike="noStrike" kern="1200" cap="none" spc="0" normalizeH="0" baseline="0" noProof="0" dirty="0" smtClean="0">
              <a:ln>
                <a:noFill/>
              </a:ln>
              <a:solidFill>
                <a:srgbClr val="385623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338462" y="3376035"/>
            <a:ext cx="3937324" cy="35240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  <a:defRPr/>
            </a:pP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İLLER BANKASI ELAZIĞ BÖLGE MÜDÜRLÜĞÜ: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152</a:t>
            </a: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İL JANDARMA KOMUTANLIĞI: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73</a:t>
            </a:r>
            <a:endParaRPr lang="tr-TR" sz="1100" b="1" dirty="0">
              <a:solidFill>
                <a:srgbClr val="FF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SOLHAN BELEDİYE BAŞKANLIĞI: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</a:t>
            </a:r>
            <a:endParaRPr lang="tr-TR" sz="1100" b="1" dirty="0">
              <a:solidFill>
                <a:srgbClr val="FF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TAPU VE KADASTRO 16. BÖLGE MÜDÜRLÜĞÜ: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</a:t>
            </a:r>
            <a:endParaRPr lang="tr-TR" sz="1100" b="1" dirty="0">
              <a:solidFill>
                <a:srgbClr val="FF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GENÇ BELEDİYE BAŞKANLIĞI: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</a:t>
            </a:r>
            <a:endParaRPr lang="tr-TR" sz="1100" b="1" dirty="0">
              <a:solidFill>
                <a:srgbClr val="FF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ADAKLI BELEDİYE BAŞKANLIĞI:</a:t>
            </a:r>
            <a:r>
              <a:rPr lang="tr-TR" sz="1100" b="1" dirty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İL SANAYİ </a:t>
            </a: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 </a:t>
            </a:r>
            <a:r>
              <a:rPr lang="tr-TR" sz="11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TEKNOLOJİ MÜDÜRLÜĞÜ</a:t>
            </a: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tr-TR" sz="1100" b="1" dirty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YEDİSU </a:t>
            </a: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BELEDİYE BAŞKANLIĞI: </a:t>
            </a:r>
            <a:r>
              <a:rPr lang="tr-TR" sz="1100" b="1" dirty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</a:p>
          <a:p>
            <a:pPr lvl="0" algn="ctr">
              <a:spcAft>
                <a:spcPts val="800"/>
              </a:spcAft>
              <a:defRPr/>
            </a:pPr>
            <a:r>
              <a:rPr lang="tr-TR" sz="11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KARLIOVA BELEDİYE BAŞKANLIĞI: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DSİ 9. BÖLGE MÜDÜRLÜĞÜ: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SOLHAN KAYMAKAMLIĞI: </a:t>
            </a:r>
            <a:r>
              <a:rPr lang="tr-TR" sz="1100" b="1" dirty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YEDİSU KAYMAKAMLIĞI: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</a:p>
          <a:p>
            <a:pPr lvl="0" algn="ctr">
              <a:spcAft>
                <a:spcPts val="800"/>
              </a:spcAft>
              <a:defRPr/>
            </a:pPr>
            <a:r>
              <a:rPr lang="tr-TR" sz="11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İL ÖZEL İDARESİ: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122</a:t>
            </a:r>
            <a:endParaRPr lang="tr-TR" sz="1100" b="1" dirty="0">
              <a:solidFill>
                <a:srgbClr val="FF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7599741" y="3376035"/>
            <a:ext cx="4275839" cy="3252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800"/>
              </a:spcAft>
              <a:defRPr/>
            </a:pP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ÇEVRE, </a:t>
            </a:r>
            <a:r>
              <a:rPr lang="tr-TR" sz="11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ŞEH. </a:t>
            </a: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 İKLİM </a:t>
            </a:r>
            <a:r>
              <a:rPr lang="tr-TR" sz="11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DEĞ. İL </a:t>
            </a: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MÜDÜRLÜĞÜ: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87</a:t>
            </a: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BİNGÖL BELEDİYE BAŞKANLIĞI: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66</a:t>
            </a:r>
            <a:endParaRPr lang="tr-TR" sz="1100" b="1" dirty="0">
              <a:solidFill>
                <a:srgbClr val="FF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ARAKONAK BELEDİYE BAŞKANLIĞI: </a:t>
            </a:r>
            <a:r>
              <a:rPr lang="tr-TR" sz="1100" b="1" dirty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İL EMNİYET MÜDÜRLÜĞÜ: </a:t>
            </a:r>
            <a:r>
              <a:rPr lang="tr-TR" sz="1100" b="1" dirty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DOĞA KORUMA VE M. P. 13. BÖLGE MÜDÜRLÜĞÜ: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endParaRPr lang="tr-TR" sz="1100" b="1" dirty="0">
              <a:solidFill>
                <a:srgbClr val="FF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SANCAK BELEDİYE BAŞKANLIĞI: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tr-TR" sz="1100" b="1" dirty="0">
              <a:solidFill>
                <a:srgbClr val="FF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AİLE VE SOSYAL HİZMETLER İL MÜDÜRLÜĞÜ: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ADALET HİZMET BİNALARI: </a:t>
            </a:r>
            <a:r>
              <a:rPr lang="tr-TR" sz="1100" b="1" dirty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</a:p>
          <a:p>
            <a:pPr algn="ctr">
              <a:spcAft>
                <a:spcPts val="800"/>
              </a:spcAft>
              <a:defRPr/>
            </a:pPr>
            <a:r>
              <a:rPr lang="tr-TR" sz="11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İL </a:t>
            </a:r>
            <a:r>
              <a:rPr lang="tr-TR" sz="11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TARIM VE ORMAN MÜDÜRLÜĞÜ: </a:t>
            </a:r>
            <a:r>
              <a:rPr lang="tr-TR" sz="1100" b="1" dirty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</a:p>
          <a:p>
            <a:pPr lvl="0" algn="ctr">
              <a:spcAft>
                <a:spcPts val="800"/>
              </a:spcAft>
              <a:defRPr/>
            </a:pPr>
            <a:r>
              <a:rPr lang="tr-TR" sz="11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BİNGÖL HAVALİMANI: </a:t>
            </a:r>
            <a:r>
              <a:rPr lang="tr-TR" sz="1100" b="1" dirty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tr-TR" sz="1100" b="1" dirty="0" smtClean="0">
              <a:solidFill>
                <a:srgbClr val="FF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800"/>
              </a:spcAft>
              <a:defRPr/>
            </a:pPr>
            <a:r>
              <a:rPr lang="tr-TR" sz="11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METEOROLOJİ İL MÜDÜRLÜĞÜ: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tr-TR" sz="1100" b="1" dirty="0" smtClean="0">
              <a:solidFill>
                <a:prstClr val="black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spcAft>
                <a:spcPts val="800"/>
              </a:spcAft>
              <a:defRPr/>
            </a:pPr>
            <a:r>
              <a:rPr lang="tr-TR" sz="11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KİĞI KAYMAKAMLIĞI: </a:t>
            </a:r>
            <a:r>
              <a:rPr lang="tr-TR" sz="11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8835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137149"/>
              </p:ext>
            </p:extLst>
          </p:nvPr>
        </p:nvGraphicFramePr>
        <p:xfrm>
          <a:off x="321973" y="592430"/>
          <a:ext cx="11552348" cy="6233384"/>
        </p:xfrm>
        <a:graphic>
          <a:graphicData uri="http://schemas.openxmlformats.org/drawingml/2006/table">
            <a:tbl>
              <a:tblPr firstRow="1" firstCol="1" bandRow="1"/>
              <a:tblGrid>
                <a:gridCol w="5769734">
                  <a:extLst>
                    <a:ext uri="{9D8B030D-6E8A-4147-A177-3AD203B41FA5}">
                      <a16:colId xmlns:a16="http://schemas.microsoft.com/office/drawing/2014/main" val="2965817956"/>
                    </a:ext>
                  </a:extLst>
                </a:gridCol>
                <a:gridCol w="2897747">
                  <a:extLst>
                    <a:ext uri="{9D8B030D-6E8A-4147-A177-3AD203B41FA5}">
                      <a16:colId xmlns:a16="http://schemas.microsoft.com/office/drawing/2014/main" val="2267525333"/>
                    </a:ext>
                  </a:extLst>
                </a:gridCol>
                <a:gridCol w="2884867">
                  <a:extLst>
                    <a:ext uri="{9D8B030D-6E8A-4147-A177-3AD203B41FA5}">
                      <a16:colId xmlns:a16="http://schemas.microsoft.com/office/drawing/2014/main" val="4231985705"/>
                    </a:ext>
                  </a:extLst>
                </a:gridCol>
              </a:tblGrid>
              <a:tr h="40534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</a:rPr>
                        <a:t>KURUM/KURULUŞ ADI</a:t>
                      </a:r>
                    </a:p>
                  </a:txBody>
                  <a:tcPr marL="8637" marR="8637" marT="8637" marB="0" anchor="ctr">
                    <a:lnL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68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</a:rPr>
                        <a:t>PROJE SAYISI</a:t>
                      </a:r>
                    </a:p>
                  </a:txBody>
                  <a:tcPr marL="8637" marR="8637" marT="8637" marB="0" anchor="ctr">
                    <a:lnL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68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</a:rPr>
                        <a:t>PROJE </a:t>
                      </a:r>
                      <a:r>
                        <a:rPr lang="tr-T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</a:rPr>
                        <a:t>TUTARI (</a:t>
                      </a:r>
                      <a:r>
                        <a:rPr lang="tr-T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₺</a:t>
                      </a:r>
                      <a:r>
                        <a:rPr lang="tr-T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</a:rPr>
                        <a:t>)</a:t>
                      </a:r>
                      <a:endParaRPr lang="tr-TR" sz="1600" b="1" i="0" u="none" strike="noStrike" dirty="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8637" marR="8637" marT="8637" marB="0" anchor="ctr">
                    <a:lnL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6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330478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BİNGÖL ÜNİVERSİTESİ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431.556.012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9229324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İLLER BANKASI ELAZIĞ BÖLGE MÜDÜRLÜĞÜ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152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418.367.106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4340790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TAPU KADASTRO 16. BÖLGE MÜDÜRLÜĞÜ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32.678.996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927923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TEİAŞ 13. BÖLGE MÜDÜRLÜĞÜ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395.960.454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3302077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DSİ 9. BÖLGE MÜDÜRLÜĞÜ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172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16.834.933.340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2279498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DOĞA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KORUMA VE MİLLİ PARKLAR 13. BÖLGE MÜDÜRLÜĞÜ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2.346.069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3350032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ELAZIĞ ORMAN 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BÖLGE MÜDÜRLÜĞÜ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252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156.814.100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4025250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KARAYOLLARI 8. BÖLGE MÜDÜRLÜĞÜ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188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21.978.195.041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1651479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TCCD  5. BÖLGE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MÜD64ĞÜ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4.713.130.066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971837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DİYARBAKIR VAKIFLAR BÖLGE MÜDÜRLÜĞÜ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3.833.837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2059645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MTA ORTA ANADOLU 4. BÖLGE MÜDÜRLÜĞÜ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3.084.000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4339219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İL SANAYİ VE TEKNOLOJİ MÜDÜRLÜĞÜ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1.622.893.414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5226941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ÇEVRE,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ŞEHİRCİLİK VE İKLİM DEĞİŞİKLİĞİ İL 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MÜDÜRLÜĞÜ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92.962.684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227228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FIRAT ELEKTRİK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DAĞITIM A.Ş. (FEDAŞ) 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İL MÜDÜRLÜĞÜ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3.425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464.833.309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5132592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GENÇLİK VE SPOR İL MÜDÜRLÜĞÜ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172.137.207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7600473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İL TARIM VE ORMAN MÜDÜRLÜĞÜ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14.009.887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452152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İL AFET VE ACİL DURUM MÜDÜRLÜĞÜ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167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2.062.689.833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3254866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İL MİLLİ EĞİTİM MÜDÜRLÜĞÜ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325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1.963.260.754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082365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İL SAĞLIK MÜDÜRLÜĞÜ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1.780.149.788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9414204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İL KÜLTÜR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VE TURİZM MÜDÜRLÜĞÜ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136.912.118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5753475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BİNGÖL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HAVALİMANI MÜDÜRLÜĞÜ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136.091.263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5947979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ORGANİZE SANAYİ BÖLGESİ MÜDÜRLÜĞÜ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3.551.216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490636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İL JANDARMA KOMUTANLIĞI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553.545.598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2312461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İL EMNİYET MÜDÜRLÜĞÜ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246.156.423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43737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AİLE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VE 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SOSYAL HİZMETLER İL MÜDÜRLÜĞÜ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6.628.000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396911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KÖYDES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3.197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602.992.741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7825460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ÖZEL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İDARESİ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354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994.553.450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8654760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TOKİ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3.510.566.457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2696072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ADALET HİZMET BİNALARI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9.658.000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648042"/>
                  </a:ext>
                </a:extLst>
              </a:tr>
              <a:tr h="19426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FIRAT </a:t>
                      </a: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KALKINMA AJANSI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 GENEL SEKRETERLİĞİ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170.000.000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1715377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452765" y="3453900"/>
            <a:ext cx="268701" cy="22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2726" tIns="36363" rIns="72726" bIns="36363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72727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955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lang="tr-TR" altLang="tr-TR" sz="1432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21973" y="18503"/>
            <a:ext cx="11552348" cy="430887"/>
          </a:xfrm>
          <a:prstGeom prst="rect">
            <a:avLst/>
          </a:prstGeom>
          <a:solidFill>
            <a:srgbClr val="068B97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defTabSz="727272"/>
            <a:r>
              <a:rPr lang="tr-TR" sz="2200" b="1" dirty="0" smtClean="0">
                <a:solidFill>
                  <a:schemeClr val="bg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2003-2024 </a:t>
            </a:r>
            <a:r>
              <a:rPr lang="tr-TR" sz="2200" b="1" dirty="0">
                <a:solidFill>
                  <a:schemeClr val="bg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YILLARI ARASINDAKİ KAMU YATIRIMLARI İCMALİ</a:t>
            </a:r>
            <a:r>
              <a:rPr lang="tr-TR" sz="2200" dirty="0">
                <a:solidFill>
                  <a:schemeClr val="bg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91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129542"/>
              </p:ext>
            </p:extLst>
          </p:nvPr>
        </p:nvGraphicFramePr>
        <p:xfrm>
          <a:off x="334849" y="970359"/>
          <a:ext cx="11526592" cy="5786044"/>
        </p:xfrm>
        <a:graphic>
          <a:graphicData uri="http://schemas.openxmlformats.org/drawingml/2006/table">
            <a:tbl>
              <a:tblPr firstRow="1" firstCol="1" bandRow="1"/>
              <a:tblGrid>
                <a:gridCol w="5756858">
                  <a:extLst>
                    <a:ext uri="{9D8B030D-6E8A-4147-A177-3AD203B41FA5}">
                      <a16:colId xmlns:a16="http://schemas.microsoft.com/office/drawing/2014/main" val="2593243952"/>
                    </a:ext>
                  </a:extLst>
                </a:gridCol>
                <a:gridCol w="2902664">
                  <a:extLst>
                    <a:ext uri="{9D8B030D-6E8A-4147-A177-3AD203B41FA5}">
                      <a16:colId xmlns:a16="http://schemas.microsoft.com/office/drawing/2014/main" val="4010534139"/>
                    </a:ext>
                  </a:extLst>
                </a:gridCol>
                <a:gridCol w="2867070">
                  <a:extLst>
                    <a:ext uri="{9D8B030D-6E8A-4147-A177-3AD203B41FA5}">
                      <a16:colId xmlns:a16="http://schemas.microsoft.com/office/drawing/2014/main" val="1286375037"/>
                    </a:ext>
                  </a:extLst>
                </a:gridCol>
              </a:tblGrid>
              <a:tr h="55147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</a:rPr>
                        <a:t>KURUM/KURULUŞ ADI</a:t>
                      </a:r>
                    </a:p>
                  </a:txBody>
                  <a:tcPr marL="8637" marR="8637" marT="8637" marB="0" anchor="ctr">
                    <a:lnL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68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</a:rPr>
                        <a:t>PROJE SAYISI</a:t>
                      </a:r>
                    </a:p>
                  </a:txBody>
                  <a:tcPr marL="8637" marR="8637" marT="8637" marB="0" anchor="ctr">
                    <a:lnL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68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</a:rPr>
                        <a:t>PROJE </a:t>
                      </a:r>
                      <a:r>
                        <a:rPr lang="tr-T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</a:rPr>
                        <a:t>TUTARI (</a:t>
                      </a:r>
                      <a:r>
                        <a:rPr lang="tr-T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₺</a:t>
                      </a:r>
                      <a:r>
                        <a:rPr lang="tr-TR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</a:rPr>
                        <a:t>)</a:t>
                      </a:r>
                      <a:endParaRPr lang="tr-TR" sz="1600" b="1" i="0" u="none" strike="noStrike" dirty="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8637" marR="8637" marT="8637" marB="0" anchor="ctr">
                    <a:lnL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6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528111"/>
                  </a:ext>
                </a:extLst>
              </a:tr>
              <a:tr h="276674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METEOROLOJİ</a:t>
                      </a:r>
                      <a:r>
                        <a:rPr lang="tr-TR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 İL MÜDÜRLÜĞÜ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1.241.000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060852"/>
                  </a:ext>
                </a:extLst>
              </a:tr>
              <a:tr h="26573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ET VE SÜT KURUMU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15.475.051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0841122"/>
                  </a:ext>
                </a:extLst>
              </a:tr>
              <a:tr h="28071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GENÇ KAYMAKAMLIĞI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8.113.681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2134843"/>
                  </a:ext>
                </a:extLst>
              </a:tr>
              <a:tr h="252306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SOLHAN KAYMAKAMLIĞI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464.576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671639"/>
                  </a:ext>
                </a:extLst>
              </a:tr>
              <a:tr h="26200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KARLIOVA KAYMAKAMLIĞI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680.511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773084"/>
                  </a:ext>
                </a:extLst>
              </a:tr>
              <a:tr h="275008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KİĞI KAYMAKAMLIĞI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312.465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5154766"/>
                  </a:ext>
                </a:extLst>
              </a:tr>
              <a:tr h="278122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YEDİSU KAYMAKAMLIĞI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529.820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4469433"/>
                  </a:ext>
                </a:extLst>
              </a:tr>
              <a:tr h="28141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ADAKLI BELEDİYESİ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8.645.390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0991311"/>
                  </a:ext>
                </a:extLst>
              </a:tr>
              <a:tr h="27695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BİNGÖL BELEDİYESİ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2.215.771.843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0045356"/>
                  </a:ext>
                </a:extLst>
              </a:tr>
              <a:tr h="27695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GENÇ BELEDİYESİ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40.760.386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7884868"/>
                  </a:ext>
                </a:extLst>
              </a:tr>
              <a:tr h="276955">
                <a:tc>
                  <a:txBody>
                    <a:bodyPr/>
                    <a:lstStyle/>
                    <a:p>
                      <a:pPr marL="0" marR="0" lvl="0" indent="0" algn="l" defTabSz="72727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SOLHAN BELEDİYESİ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63.486.786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188829"/>
                  </a:ext>
                </a:extLst>
              </a:tr>
              <a:tr h="276955">
                <a:tc>
                  <a:txBody>
                    <a:bodyPr/>
                    <a:lstStyle/>
                    <a:p>
                      <a:pPr marL="0" marR="0" lvl="0" indent="0" algn="l" defTabSz="72727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KARLIOVA BELEDİYESİ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21.563.535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472461"/>
                  </a:ext>
                </a:extLst>
              </a:tr>
              <a:tr h="276955">
                <a:tc>
                  <a:txBody>
                    <a:bodyPr/>
                    <a:lstStyle/>
                    <a:p>
                      <a:pPr marL="0" marR="0" lvl="0" indent="0" algn="l" defTabSz="72727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KİĞI BELEDİYESİ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30.805.972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2881230"/>
                  </a:ext>
                </a:extLst>
              </a:tr>
              <a:tr h="276955">
                <a:tc>
                  <a:txBody>
                    <a:bodyPr/>
                    <a:lstStyle/>
                    <a:p>
                      <a:pPr marL="0" marR="0" lvl="0" indent="0" algn="l" defTabSz="72727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YEDİSU BELEDİYESİ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6.774.120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449328"/>
                  </a:ext>
                </a:extLst>
              </a:tr>
              <a:tr h="276955">
                <a:tc>
                  <a:txBody>
                    <a:bodyPr/>
                    <a:lstStyle/>
                    <a:p>
                      <a:pPr marL="0" marR="0" lvl="0" indent="0" algn="l" defTabSz="72727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YAYLADERE BELEDİYESİ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837.953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167108"/>
                  </a:ext>
                </a:extLst>
              </a:tr>
              <a:tr h="276955">
                <a:tc>
                  <a:txBody>
                    <a:bodyPr/>
                    <a:lstStyle/>
                    <a:p>
                      <a:pPr marL="0" marR="0" lvl="0" indent="0" algn="l" defTabSz="72727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ILICALAR BELEDİYESİ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14.770.182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789172"/>
                  </a:ext>
                </a:extLst>
              </a:tr>
              <a:tr h="276955">
                <a:tc>
                  <a:txBody>
                    <a:bodyPr/>
                    <a:lstStyle/>
                    <a:p>
                      <a:pPr marL="0" marR="0" lvl="0" indent="0" algn="l" defTabSz="72727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ARAKONAK BELEDİYESİ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3.197.984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7205526"/>
                  </a:ext>
                </a:extLst>
              </a:tr>
              <a:tr h="276955">
                <a:tc>
                  <a:txBody>
                    <a:bodyPr/>
                    <a:lstStyle/>
                    <a:p>
                      <a:pPr marL="0" marR="0" lvl="0" indent="0" algn="l" defTabSz="72727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SANCAK BELEDİYESİ</a:t>
                      </a: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18.397.311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ctr">
                    <a:lnL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800792"/>
                  </a:ext>
                </a:extLst>
              </a:tr>
              <a:tr h="29303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TOPLAM</a:t>
                      </a:r>
                    </a:p>
                  </a:txBody>
                  <a:tcPr marL="4798" marR="4798" marT="4798" marB="0" anchor="b">
                    <a:lnL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8B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9.121</a:t>
                      </a:r>
                      <a:endParaRPr lang="tr-TR" sz="1800" b="1" i="0" u="none" strike="noStrike" dirty="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b">
                    <a:lnL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8B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61.966.319.729</a:t>
                      </a:r>
                      <a:endParaRPr lang="tr-TR" sz="1800" b="1" i="0" u="none" strike="noStrike" dirty="0">
                        <a:solidFill>
                          <a:schemeClr val="bg1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98" marR="4798" marT="4798" marB="0" anchor="b">
                    <a:lnL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6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658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8B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068354"/>
                  </a:ext>
                </a:extLst>
              </a:tr>
            </a:tbl>
          </a:graphicData>
        </a:graphic>
      </p:graphicFrame>
      <p:sp>
        <p:nvSpPr>
          <p:cNvPr id="6" name="Dikdörtgen 5"/>
          <p:cNvSpPr/>
          <p:nvPr/>
        </p:nvSpPr>
        <p:spPr>
          <a:xfrm>
            <a:off x="334850" y="374821"/>
            <a:ext cx="11526591" cy="430887"/>
          </a:xfrm>
          <a:prstGeom prst="rect">
            <a:avLst/>
          </a:prstGeom>
          <a:solidFill>
            <a:srgbClr val="068B97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defTabSz="727272"/>
            <a:r>
              <a:rPr lang="tr-TR" sz="2200" b="1" dirty="0" smtClean="0">
                <a:solidFill>
                  <a:schemeClr val="bg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2003-2024 </a:t>
            </a:r>
            <a:r>
              <a:rPr lang="tr-TR" sz="2200" b="1" dirty="0">
                <a:solidFill>
                  <a:schemeClr val="bg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YILLARI ARASINDAKİ KAMU YATIRIMLARI İCMALİ</a:t>
            </a:r>
            <a:r>
              <a:rPr lang="tr-TR" sz="2200" dirty="0">
                <a:solidFill>
                  <a:schemeClr val="bg1"/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074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334851" y="5176541"/>
            <a:ext cx="1152659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61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E471D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8B97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MİLYAR</a:t>
            </a:r>
            <a:r>
              <a:rPr lang="tr-TR" sz="3600" b="1" dirty="0">
                <a:solidFill>
                  <a:srgbClr val="2E471D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6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966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E471D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8B97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MİLYON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E471D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319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E471D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8B97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BİN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E471D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729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E471D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₺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68B97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’DİR.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srgbClr val="068B97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135131" y="3477322"/>
            <a:ext cx="7925853" cy="989117"/>
          </a:xfrm>
          <a:prstGeom prst="rect">
            <a:avLst/>
          </a:prstGeom>
          <a:solidFill>
            <a:srgbClr val="068B97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tr-TR" sz="5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9.121 YATIRIMIN TOPLAM TUTARI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tr-TR" sz="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43943" y="875585"/>
            <a:ext cx="109212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latin typeface="Bookman Old Style" panose="02050604050505020204" pitchFamily="18" charset="0"/>
              </a:rPr>
              <a:t>2003-2024 YILLARI ARASINDA</a:t>
            </a:r>
          </a:p>
          <a:p>
            <a:pPr algn="ctr"/>
            <a:r>
              <a:rPr lang="tr-TR" sz="3200" b="1" dirty="0" smtClean="0">
                <a:latin typeface="Bookman Old Style" panose="02050604050505020204" pitchFamily="18" charset="0"/>
              </a:rPr>
              <a:t>KAMU KURUM VE KURULUŞLARI TARAFINDAN</a:t>
            </a:r>
          </a:p>
          <a:p>
            <a:pPr algn="ctr"/>
            <a:r>
              <a:rPr lang="tr-TR" sz="3200" b="1" dirty="0" smtClean="0">
                <a:latin typeface="Bookman Old Style" panose="02050604050505020204" pitchFamily="18" charset="0"/>
              </a:rPr>
              <a:t> İLİMİZDE TOPLAM </a:t>
            </a:r>
            <a:r>
              <a:rPr lang="tr-TR" sz="3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9.121</a:t>
            </a:r>
            <a:r>
              <a:rPr lang="tr-TR" sz="3200" b="1" dirty="0" smtClean="0">
                <a:latin typeface="Bookman Old Style" panose="02050604050505020204" pitchFamily="18" charset="0"/>
              </a:rPr>
              <a:t> YATIRIM YAPILMIŞTIR.</a:t>
            </a:r>
            <a:endParaRPr lang="tr-TR" sz="32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75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774700" y="423386"/>
            <a:ext cx="106521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 smtClean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2003-2024 YILLARI ARASI YATIRIMLARIN SEKTÖREL DAĞILIMI</a:t>
            </a:r>
            <a:endParaRPr lang="tr-TR" sz="2400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220189"/>
              </p:ext>
            </p:extLst>
          </p:nvPr>
        </p:nvGraphicFramePr>
        <p:xfrm>
          <a:off x="973729" y="1255591"/>
          <a:ext cx="10249898" cy="5192808"/>
        </p:xfrm>
        <a:graphic>
          <a:graphicData uri="http://schemas.openxmlformats.org/drawingml/2006/table">
            <a:tbl>
              <a:tblPr firstRow="1" firstCol="1" bandRow="1"/>
              <a:tblGrid>
                <a:gridCol w="4497769">
                  <a:extLst>
                    <a:ext uri="{9D8B030D-6E8A-4147-A177-3AD203B41FA5}">
                      <a16:colId xmlns:a16="http://schemas.microsoft.com/office/drawing/2014/main" val="377375685"/>
                    </a:ext>
                  </a:extLst>
                </a:gridCol>
                <a:gridCol w="1594827">
                  <a:extLst>
                    <a:ext uri="{9D8B030D-6E8A-4147-A177-3AD203B41FA5}">
                      <a16:colId xmlns:a16="http://schemas.microsoft.com/office/drawing/2014/main" val="3183112346"/>
                    </a:ext>
                  </a:extLst>
                </a:gridCol>
                <a:gridCol w="4157302">
                  <a:extLst>
                    <a:ext uri="{9D8B030D-6E8A-4147-A177-3AD203B41FA5}">
                      <a16:colId xmlns:a16="http://schemas.microsoft.com/office/drawing/2014/main" val="4210361436"/>
                    </a:ext>
                  </a:extLst>
                </a:gridCol>
              </a:tblGrid>
              <a:tr h="1149154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700" b="1" i="0" u="none" strike="noStrike" dirty="0">
                          <a:solidFill>
                            <a:srgbClr val="FFFFFF"/>
                          </a:solidFill>
                          <a:effectLst/>
                          <a:latin typeface="Bookman Old Style" panose="02050604050505020204" pitchFamily="18" charset="0"/>
                        </a:rPr>
                        <a:t>SEKTÖR</a:t>
                      </a: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8B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700" b="1" i="0" u="none" strike="noStrike" dirty="0">
                          <a:solidFill>
                            <a:srgbClr val="FFFFFF"/>
                          </a:solidFill>
                          <a:effectLst/>
                          <a:latin typeface="Bookman Old Style" panose="02050604050505020204" pitchFamily="18" charset="0"/>
                        </a:rPr>
                        <a:t>PROJE</a:t>
                      </a:r>
                      <a:br>
                        <a:rPr lang="tr-TR" sz="1700" b="1" i="0" u="none" strike="noStrike" dirty="0">
                          <a:solidFill>
                            <a:srgbClr val="FFFFFF"/>
                          </a:solidFill>
                          <a:effectLst/>
                          <a:latin typeface="Bookman Old Style" panose="02050604050505020204" pitchFamily="18" charset="0"/>
                        </a:rPr>
                      </a:br>
                      <a:r>
                        <a:rPr lang="tr-TR" sz="1700" b="1" i="0" u="none" strike="noStrike" dirty="0">
                          <a:solidFill>
                            <a:srgbClr val="FFFFFF"/>
                          </a:solidFill>
                          <a:effectLst/>
                          <a:latin typeface="Bookman Old Style" panose="02050604050505020204" pitchFamily="18" charset="0"/>
                        </a:rPr>
                        <a:t>SAYISI</a:t>
                      </a: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8B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700" b="1" i="0" u="none" strike="noStrike" dirty="0">
                          <a:solidFill>
                            <a:srgbClr val="FFFFFF"/>
                          </a:solidFill>
                          <a:effectLst/>
                          <a:latin typeface="Bookman Old Style" panose="02050604050505020204" pitchFamily="18" charset="0"/>
                        </a:rPr>
                        <a:t>PROJE</a:t>
                      </a:r>
                      <a:br>
                        <a:rPr lang="tr-TR" sz="1700" b="1" i="0" u="none" strike="noStrike" dirty="0">
                          <a:solidFill>
                            <a:srgbClr val="FFFFFF"/>
                          </a:solidFill>
                          <a:effectLst/>
                          <a:latin typeface="Bookman Old Style" panose="02050604050505020204" pitchFamily="18" charset="0"/>
                        </a:rPr>
                      </a:br>
                      <a:r>
                        <a:rPr lang="tr-TR" sz="17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Bookman Old Style" panose="02050604050505020204" pitchFamily="18" charset="0"/>
                        </a:rPr>
                        <a:t>TUTARI                                                     (</a:t>
                      </a:r>
                      <a:r>
                        <a:rPr lang="tr-TR" sz="17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₺</a:t>
                      </a:r>
                      <a:r>
                        <a:rPr lang="tr-TR" sz="17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Bookman Old Style" panose="02050604050505020204" pitchFamily="18" charset="0"/>
                        </a:rPr>
                        <a:t>)</a:t>
                      </a:r>
                      <a:endParaRPr lang="tr-TR" sz="1700" b="1" i="0" u="none" strike="noStrike" dirty="0">
                        <a:solidFill>
                          <a:srgbClr val="FFFFFF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68B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666894"/>
                  </a:ext>
                </a:extLst>
              </a:tr>
              <a:tr h="378500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ULAŞTIRMA</a:t>
                      </a: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2.004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22.358.912.222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10944"/>
                  </a:ext>
                </a:extLst>
              </a:tr>
              <a:tr h="378500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TARIM</a:t>
                      </a: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561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16.956.552.556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536974"/>
                  </a:ext>
                </a:extLst>
              </a:tr>
              <a:tr h="378500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ENERJİ</a:t>
                      </a: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3.459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7.188.434.951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232553"/>
                  </a:ext>
                </a:extLst>
              </a:tr>
              <a:tr h="378500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KONUT</a:t>
                      </a: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193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4.037.239.205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746055"/>
                  </a:ext>
                </a:extLst>
              </a:tr>
              <a:tr h="378500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EĞİTİM</a:t>
                      </a: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303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2.232.948.351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964375"/>
                  </a:ext>
                </a:extLst>
              </a:tr>
              <a:tr h="378500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SAĞLIK</a:t>
                      </a: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1.852.316.085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592685"/>
                  </a:ext>
                </a:extLst>
              </a:tr>
              <a:tr h="378500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TURİZM</a:t>
                      </a: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3.185.981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276197"/>
                  </a:ext>
                </a:extLst>
              </a:tr>
              <a:tr h="378500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MADENCİLİK</a:t>
                      </a: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3.084.000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527579"/>
                  </a:ext>
                </a:extLst>
              </a:tr>
              <a:tr h="378500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DİĞER KAMU HİZMELERİ</a:t>
                      </a: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2.525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7.333.646.378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970355"/>
                  </a:ext>
                </a:extLst>
              </a:tr>
              <a:tr h="637154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Bookman Old Style" panose="02050604050505020204" pitchFamily="18" charset="0"/>
                        </a:rPr>
                        <a:t>TOPLAM</a:t>
                      </a: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8B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Bookman Old Style" panose="02050604050505020204" pitchFamily="18" charset="0"/>
                        </a:rPr>
                        <a:t>9.121</a:t>
                      </a:r>
                      <a:endParaRPr lang="tr-TR" sz="2100" b="1" i="0" u="none" strike="noStrike" dirty="0">
                        <a:solidFill>
                          <a:srgbClr val="FFFFFF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8B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2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Bookman Old Style" panose="02050604050505020204" pitchFamily="18" charset="0"/>
                        </a:rPr>
                        <a:t>61.966.319.729</a:t>
                      </a:r>
                      <a:endParaRPr lang="tr-TR" sz="2100" b="1" i="0" u="none" strike="noStrike" dirty="0">
                        <a:solidFill>
                          <a:srgbClr val="FFFFFF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8293" marR="8293" marT="82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8B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669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16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53921" y="-67483"/>
            <a:ext cx="10083421" cy="1302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tr-TR" sz="36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KAMU YATIRIMLARI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(2003-2024)</a:t>
            </a:r>
            <a:endParaRPr kumimoji="0" lang="tr-T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143768" y="1680395"/>
            <a:ext cx="1905000" cy="1819276"/>
          </a:xfrm>
          <a:prstGeom prst="ellipse">
            <a:avLst/>
          </a:prstGeom>
          <a:solidFill>
            <a:srgbClr val="009688"/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36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346778" y="2128046"/>
            <a:ext cx="14989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36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TOPLAM            </a:t>
            </a:r>
            <a:r>
              <a:rPr lang="tr-TR" sz="2000" b="1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9.121</a:t>
            </a: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</a:t>
            </a: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PROJE</a:t>
            </a:r>
            <a:endParaRPr kumimoji="0" lang="tr-TR" sz="2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916335" y="3230563"/>
            <a:ext cx="4350871" cy="645946"/>
          </a:xfrm>
          <a:prstGeom prst="rect">
            <a:avLst/>
          </a:prstGeom>
          <a:solidFill>
            <a:srgbClr val="068B97"/>
          </a:solidFill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YATIRIM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TUTARI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3048768" y="3841286"/>
            <a:ext cx="6096000" cy="31290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ENERJİ: </a:t>
            </a:r>
            <a:r>
              <a:rPr lang="tr-TR" sz="16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3.459</a:t>
            </a:r>
            <a:endParaRPr kumimoji="0" lang="tr-TR" sz="1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DİĞER KAMU HİZMETLERİ: </a:t>
            </a:r>
            <a:r>
              <a:rPr lang="tr-TR" sz="16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2.525</a:t>
            </a:r>
            <a:endParaRPr kumimoji="0" lang="tr-TR" sz="1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ULAŞTIRMA: </a:t>
            </a:r>
            <a:r>
              <a:rPr lang="tr-TR" sz="16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2.004</a:t>
            </a:r>
            <a:endParaRPr kumimoji="0" lang="tr-TR" sz="1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TARIM: </a:t>
            </a:r>
            <a:r>
              <a:rPr kumimoji="0" lang="tr-T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561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EĞİTİM: </a:t>
            </a:r>
            <a:r>
              <a:rPr lang="tr-TR" sz="16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303</a:t>
            </a:r>
            <a:endParaRPr kumimoji="0" lang="tr-TR" sz="1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tr-TR" sz="16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KONUT: </a:t>
            </a:r>
            <a:r>
              <a:rPr lang="tr-TR" sz="16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193</a:t>
            </a:r>
          </a:p>
          <a:p>
            <a:pPr algn="ctr">
              <a:spcAft>
                <a:spcPts val="800"/>
              </a:spcAft>
            </a:pPr>
            <a:r>
              <a:rPr lang="tr-TR" sz="16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SAĞLIK: </a:t>
            </a:r>
            <a:r>
              <a:rPr lang="tr-TR" sz="16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53</a:t>
            </a:r>
          </a:p>
          <a:p>
            <a:pPr algn="ctr">
              <a:spcAft>
                <a:spcPts val="800"/>
              </a:spcAft>
            </a:pPr>
            <a:r>
              <a:rPr lang="tr-TR" sz="16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TURİZM: </a:t>
            </a:r>
            <a:r>
              <a:rPr lang="tr-TR" sz="16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</a:t>
            </a:r>
          </a:p>
          <a:p>
            <a:pPr algn="ctr">
              <a:spcAft>
                <a:spcPts val="800"/>
              </a:spcAft>
            </a:pPr>
            <a:r>
              <a:rPr lang="tr-TR" sz="16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MADENCİLİK: </a:t>
            </a:r>
            <a:r>
              <a:rPr lang="tr-TR" sz="16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kumimoji="0" lang="tr-TR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Metin kutusu 8"/>
          <p:cNvSpPr txBox="1"/>
          <p:nvPr/>
        </p:nvSpPr>
        <p:spPr>
          <a:xfrm>
            <a:off x="3640322" y="1170918"/>
            <a:ext cx="4906062" cy="230505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85623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62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85623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MİLYAR</a:t>
            </a:r>
            <a:r>
              <a:rPr kumimoji="0" lang="tr-TR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85623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tr-TR" sz="6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₺</a:t>
            </a:r>
            <a:endParaRPr kumimoji="0" lang="tr-TR" sz="6800" b="1" i="0" u="none" strike="noStrike" kern="1200" cap="none" spc="0" normalizeH="0" baseline="0" noProof="0" dirty="0">
              <a:ln>
                <a:noFill/>
              </a:ln>
              <a:solidFill>
                <a:srgbClr val="CC99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7200" b="1" i="0" u="none" strike="noStrike" kern="1200" cap="none" spc="0" normalizeH="0" baseline="0" noProof="0" dirty="0" smtClean="0">
              <a:ln>
                <a:noFill/>
              </a:ln>
              <a:solidFill>
                <a:srgbClr val="385623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050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53921" y="-92883"/>
            <a:ext cx="10083421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3600" b="1" dirty="0" smtClean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ULAŞTIRMA YATIRIMLARI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143768" y="1439222"/>
            <a:ext cx="1905000" cy="1819276"/>
          </a:xfrm>
          <a:prstGeom prst="ellipse">
            <a:avLst/>
          </a:prstGeom>
          <a:solidFill>
            <a:srgbClr val="009688"/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pPr lvl="0" algn="ctr">
              <a:lnSpc>
                <a:spcPct val="90000"/>
              </a:lnSpc>
              <a:spcAft>
                <a:spcPts val="3360"/>
              </a:spcAft>
              <a:defRPr/>
            </a:pPr>
            <a:endParaRPr lang="tr-TR" sz="1200" kern="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346778" y="1886873"/>
            <a:ext cx="14989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Aft>
                <a:spcPts val="3360"/>
              </a:spcAft>
              <a:defRPr/>
            </a:pPr>
            <a:r>
              <a:rPr lang="tr-TR" sz="2000" b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TOPLAM            </a:t>
            </a:r>
            <a:r>
              <a:rPr lang="tr-TR" sz="2000" b="1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2.004               </a:t>
            </a:r>
            <a:r>
              <a:rPr lang="tr-TR" sz="2000" b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PROJE</a:t>
            </a:r>
            <a:endParaRPr lang="tr-TR" sz="2000" kern="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323902" y="2521154"/>
            <a:ext cx="5549644" cy="645946"/>
          </a:xfrm>
          <a:prstGeom prst="rect">
            <a:avLst/>
          </a:prstGeom>
          <a:solidFill>
            <a:srgbClr val="068B97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r-TR" sz="3600" b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YATIRIM </a:t>
            </a:r>
            <a:r>
              <a:rPr lang="tr-TR" sz="3600" b="1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TUTARI</a:t>
            </a:r>
            <a:endParaRPr lang="tr-TR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3048768" y="3204138"/>
            <a:ext cx="6096000" cy="37240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800"/>
              </a:spcAft>
            </a:pPr>
            <a:r>
              <a:rPr lang="tr-TR" sz="1200" b="1" dirty="0" smtClean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KARAYOLLARI 8. BÖLGE MÜDÜRLÜĞÜ: </a:t>
            </a:r>
            <a:r>
              <a:rPr lang="tr-TR" sz="12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186</a:t>
            </a:r>
            <a:endParaRPr lang="tr-TR" sz="1200" b="1" dirty="0" smtClean="0">
              <a:solidFill>
                <a:srgbClr val="FF0000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tr-TR" sz="1200" b="1" dirty="0" smtClean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TCDD 5. BÖLGE MÜDÜRLÜĞÜ: </a:t>
            </a:r>
            <a:r>
              <a:rPr lang="tr-TR" sz="12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66</a:t>
            </a:r>
            <a:endParaRPr lang="tr-TR" sz="1200" b="1" dirty="0" smtClean="0">
              <a:solidFill>
                <a:srgbClr val="FF0000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tr-TR" sz="12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SOLHAN BELEDİYE BAŞKANLIĞI: </a:t>
            </a:r>
            <a:r>
              <a:rPr lang="tr-TR" sz="12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52</a:t>
            </a:r>
            <a:endParaRPr lang="tr-TR" sz="1200" b="1" dirty="0">
              <a:solidFill>
                <a:srgbClr val="FF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tr-TR" sz="12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SANCAK BELEDİYE BAŞKANLIĞI: </a:t>
            </a:r>
            <a:r>
              <a:rPr lang="tr-TR" sz="12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</a:p>
          <a:p>
            <a:pPr algn="ctr">
              <a:spcAft>
                <a:spcPts val="800"/>
              </a:spcAft>
            </a:pPr>
            <a:r>
              <a:rPr lang="tr-TR" sz="12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BİNGÖL BELEDİYE BAŞKANLIĞI: </a:t>
            </a:r>
            <a:r>
              <a:rPr lang="tr-TR" sz="12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33</a:t>
            </a:r>
          </a:p>
          <a:p>
            <a:pPr algn="ctr">
              <a:spcAft>
                <a:spcPts val="800"/>
              </a:spcAft>
            </a:pPr>
            <a:r>
              <a:rPr lang="tr-TR" sz="12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ILICALAR BELEDİYE BAŞKANLIĞI: </a:t>
            </a:r>
            <a:r>
              <a:rPr lang="tr-TR" sz="1200" b="1" dirty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</a:p>
          <a:p>
            <a:pPr algn="ctr">
              <a:spcAft>
                <a:spcPts val="800"/>
              </a:spcAft>
            </a:pPr>
            <a:r>
              <a:rPr lang="tr-TR" sz="12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GENÇ </a:t>
            </a:r>
            <a:r>
              <a:rPr lang="tr-TR" sz="12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BELEDİYE BAŞKANLIĞI</a:t>
            </a:r>
            <a:r>
              <a:rPr lang="tr-TR" sz="12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tr-TR" sz="12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tr-TR" sz="1200" b="1" dirty="0">
              <a:solidFill>
                <a:srgbClr val="FF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tr-TR" sz="12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KARLIOVA </a:t>
            </a:r>
            <a:r>
              <a:rPr lang="tr-TR" sz="12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BELEDİYE </a:t>
            </a:r>
            <a:r>
              <a:rPr lang="tr-TR" sz="12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BAŞKANLIĞI: </a:t>
            </a:r>
            <a:r>
              <a:rPr lang="tr-TR" sz="12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</a:p>
          <a:p>
            <a:pPr algn="ctr">
              <a:spcAft>
                <a:spcPts val="800"/>
              </a:spcAft>
            </a:pPr>
            <a:r>
              <a:rPr lang="tr-TR" sz="12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ADAKLI BELEDİYE BAŞKANLIĞI:</a:t>
            </a:r>
            <a:r>
              <a:rPr lang="tr-TR" sz="12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</a:p>
          <a:p>
            <a:pPr algn="ctr">
              <a:spcAft>
                <a:spcPts val="800"/>
              </a:spcAft>
            </a:pPr>
            <a:r>
              <a:rPr lang="tr-TR" sz="12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YAYLADERE BELEDİYE BAŞKANLIĞI:</a:t>
            </a:r>
            <a:r>
              <a:rPr lang="tr-TR" sz="12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</a:p>
          <a:p>
            <a:pPr algn="ctr">
              <a:spcAft>
                <a:spcPts val="800"/>
              </a:spcAft>
            </a:pPr>
            <a:r>
              <a:rPr lang="tr-TR" sz="12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YEDİSU BELEDİYE BAŞKANLIĞI:</a:t>
            </a:r>
            <a:r>
              <a:rPr lang="tr-TR" sz="12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</a:p>
          <a:p>
            <a:pPr algn="ctr">
              <a:spcAft>
                <a:spcPts val="800"/>
              </a:spcAft>
            </a:pPr>
            <a:r>
              <a:rPr lang="tr-TR" sz="12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HAVALİMANI: </a:t>
            </a:r>
            <a:r>
              <a:rPr lang="tr-TR" sz="12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tr-TR" sz="1200" b="1" dirty="0">
              <a:solidFill>
                <a:srgbClr val="FF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tr-TR" sz="12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İL </a:t>
            </a:r>
            <a:r>
              <a:rPr lang="tr-TR" sz="12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ÖZEL İDARESİ: </a:t>
            </a:r>
            <a:r>
              <a:rPr lang="tr-TR" sz="12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112   </a:t>
            </a:r>
            <a:r>
              <a:rPr lang="tr-TR" sz="12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KÖYDES</a:t>
            </a:r>
            <a:r>
              <a:rPr lang="tr-TR" sz="12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tr-TR" sz="12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1.508</a:t>
            </a:r>
            <a:endParaRPr lang="tr-TR" sz="1200" b="1" dirty="0">
              <a:solidFill>
                <a:srgbClr val="FF0000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Metin kutusu 8"/>
          <p:cNvSpPr txBox="1"/>
          <p:nvPr/>
        </p:nvSpPr>
        <p:spPr>
          <a:xfrm>
            <a:off x="3640322" y="294077"/>
            <a:ext cx="4906062" cy="230505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7200" b="1" dirty="0" smtClean="0">
                <a:solidFill>
                  <a:srgbClr val="385623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22,3</a:t>
            </a:r>
            <a:endParaRPr kumimoji="0" lang="tr-TR" sz="7200" b="1" i="0" u="none" strike="noStrike" kern="1200" cap="none" spc="0" normalizeH="0" baseline="0" noProof="0" dirty="0" smtClean="0">
              <a:ln>
                <a:noFill/>
              </a:ln>
              <a:solidFill>
                <a:srgbClr val="385623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</a:pPr>
            <a:r>
              <a:rPr kumimoji="0" lang="tr-TR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85623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MİLYAR </a:t>
            </a:r>
            <a:r>
              <a:rPr lang="tr-TR" sz="6800" b="1" dirty="0" smtClean="0">
                <a:solidFill>
                  <a:srgbClr val="CC99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₺</a:t>
            </a:r>
            <a:endParaRPr lang="tr-TR" sz="6800" b="1" dirty="0">
              <a:solidFill>
                <a:srgbClr val="CC99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7200" b="1" i="0" u="none" strike="noStrike" kern="1200" cap="none" spc="0" normalizeH="0" baseline="0" noProof="0" dirty="0" smtClean="0">
              <a:ln>
                <a:noFill/>
              </a:ln>
              <a:solidFill>
                <a:srgbClr val="385623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169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53921" y="224259"/>
            <a:ext cx="10083421" cy="656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tr-TR" sz="36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ENERJİ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YATIRIMLARI</a:t>
            </a:r>
            <a:endParaRPr kumimoji="0" lang="tr-T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143768" y="1439222"/>
            <a:ext cx="1905000" cy="1819276"/>
          </a:xfrm>
          <a:prstGeom prst="ellipse">
            <a:avLst/>
          </a:prstGeom>
          <a:solidFill>
            <a:srgbClr val="009688"/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36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346778" y="1886873"/>
            <a:ext cx="14989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36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TOPLAM            </a:t>
            </a: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3.459              </a:t>
            </a: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PROJE</a:t>
            </a:r>
            <a:endParaRPr kumimoji="0" lang="tr-TR" sz="2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323902" y="3143454"/>
            <a:ext cx="5549644" cy="645946"/>
          </a:xfrm>
          <a:prstGeom prst="rect">
            <a:avLst/>
          </a:prstGeom>
          <a:solidFill>
            <a:srgbClr val="068B97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YATIRIM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TUTARI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2945735" y="4251981"/>
            <a:ext cx="6314173" cy="2852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tr-TR" sz="14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FIRAT ELEKTRİK DAĞITIM A. Ş. (FEDAŞ) İL MÜDÜRLÜĞÜ: </a:t>
            </a:r>
            <a:r>
              <a:rPr lang="tr-TR" sz="1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3.425</a:t>
            </a:r>
            <a:endParaRPr lang="tr-TR" sz="1400" b="1" dirty="0">
              <a:solidFill>
                <a:srgbClr val="FF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TEİAŞ 13. BÖLGE MÜDÜRLÜĞÜ: </a:t>
            </a: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</a:p>
          <a:p>
            <a:pPr algn="ctr">
              <a:spcAft>
                <a:spcPts val="800"/>
              </a:spcAft>
              <a:defRPr/>
            </a:pPr>
            <a:r>
              <a:rPr lang="tr-TR" sz="14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SOLHAN BELEDİYE BAŞKANLIĞI: </a:t>
            </a:r>
            <a:r>
              <a:rPr lang="tr-TR" sz="1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</a:p>
          <a:p>
            <a:pPr algn="ctr">
              <a:spcAft>
                <a:spcPts val="800"/>
              </a:spcAft>
              <a:defRPr/>
            </a:pPr>
            <a:r>
              <a:rPr lang="tr-TR" sz="1400" b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KARAYOLLARI 8. BÖLGE MÜDÜRLÜĞÜ:</a:t>
            </a:r>
            <a:r>
              <a:rPr lang="tr-TR" sz="1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  <a:endParaRPr lang="tr-TR" sz="1400" b="1" dirty="0">
              <a:solidFill>
                <a:srgbClr val="FF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DSİ 9. BÖLGE MÜDÜRLÜĞÜ: </a:t>
            </a:r>
            <a:r>
              <a:rPr lang="tr-TR" sz="1400" b="1" dirty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endParaRPr kumimoji="0" lang="tr-TR" sz="1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tr-TR" sz="1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ORGANİZE </a:t>
            </a:r>
            <a:r>
              <a:rPr lang="tr-TR" sz="14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SANAYİ BÖLGE MÜDÜRLÜĞÜ: </a:t>
            </a:r>
            <a:r>
              <a:rPr lang="tr-TR" sz="1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</a:p>
          <a:p>
            <a:pPr algn="ctr">
              <a:spcAft>
                <a:spcPts val="800"/>
              </a:spcAft>
            </a:pPr>
            <a:r>
              <a:rPr lang="tr-TR" sz="1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BİNGÖL HAVALİMANI : </a:t>
            </a:r>
            <a:r>
              <a:rPr lang="tr-TR" sz="1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tr-TR" sz="1400" b="1" dirty="0">
              <a:solidFill>
                <a:srgbClr val="FF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tr-TR" sz="1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tr-TR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Metin kutusu 8"/>
          <p:cNvSpPr txBox="1"/>
          <p:nvPr/>
        </p:nvSpPr>
        <p:spPr>
          <a:xfrm>
            <a:off x="3640322" y="750919"/>
            <a:ext cx="4906062" cy="230505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85623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7,2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85623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MİLYAR </a:t>
            </a:r>
            <a:r>
              <a:rPr kumimoji="0" lang="tr-TR" sz="6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₺</a:t>
            </a:r>
            <a:endParaRPr kumimoji="0" lang="tr-TR" sz="6800" b="1" i="0" u="none" strike="noStrike" kern="1200" cap="none" spc="0" normalizeH="0" baseline="0" noProof="0" dirty="0">
              <a:ln>
                <a:noFill/>
              </a:ln>
              <a:solidFill>
                <a:srgbClr val="CC99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7200" b="1" i="0" u="none" strike="noStrike" kern="1200" cap="none" spc="0" normalizeH="0" baseline="0" noProof="0" dirty="0" smtClean="0">
              <a:ln>
                <a:noFill/>
              </a:ln>
              <a:solidFill>
                <a:srgbClr val="385623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628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53921" y="224259"/>
            <a:ext cx="10083421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EĞİTİM YATIRIMLARI</a:t>
            </a:r>
            <a:endParaRPr kumimoji="0" lang="tr-T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143768" y="1439222"/>
            <a:ext cx="1905000" cy="1819276"/>
          </a:xfrm>
          <a:prstGeom prst="ellipse">
            <a:avLst/>
          </a:prstGeom>
          <a:solidFill>
            <a:srgbClr val="009688"/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36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346778" y="1886873"/>
            <a:ext cx="14989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36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TOPLAM            </a:t>
            </a: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303               </a:t>
            </a: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PROJE</a:t>
            </a:r>
            <a:endParaRPr kumimoji="0" lang="tr-TR" sz="2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323902" y="3143454"/>
            <a:ext cx="5549644" cy="645946"/>
          </a:xfrm>
          <a:prstGeom prst="rect">
            <a:avLst/>
          </a:prstGeom>
          <a:solidFill>
            <a:srgbClr val="068B97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YATIRIM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TUTARI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2791188" y="4097434"/>
            <a:ext cx="662326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tr-TR" sz="14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İL MİLLİ EĞİTİM MÜDÜRLÜĞÜ: </a:t>
            </a:r>
            <a:r>
              <a:rPr lang="tr-TR" sz="1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273</a:t>
            </a:r>
            <a:endParaRPr lang="tr-TR" sz="1400" b="1" dirty="0">
              <a:solidFill>
                <a:srgbClr val="FF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BİNGÖL ÜNİVERSİTESİ REKTÖRLÜĞÜ: </a:t>
            </a: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24</a:t>
            </a:r>
          </a:p>
          <a:p>
            <a:pPr algn="ctr">
              <a:spcAft>
                <a:spcPts val="800"/>
              </a:spcAft>
              <a:defRPr/>
            </a:pPr>
            <a:r>
              <a:rPr lang="tr-TR" sz="14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GENÇLİK VE SPOR İL MÜDÜRLÜĞÜI: </a:t>
            </a:r>
            <a:r>
              <a:rPr lang="tr-TR" sz="1400" b="1" dirty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</a:p>
          <a:p>
            <a:pPr algn="ctr">
              <a:spcAft>
                <a:spcPts val="800"/>
              </a:spcAft>
            </a:pPr>
            <a:r>
              <a:rPr lang="tr-TR" sz="1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İL </a:t>
            </a:r>
            <a:r>
              <a:rPr lang="tr-TR" sz="14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KÜLTÜR VE TURİZM MÜDÜRLÜĞÜ: </a:t>
            </a:r>
            <a:r>
              <a:rPr lang="tr-TR" sz="1400" b="1" dirty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KARLIOVA BELEDİYE BAŞKANLIĞI: </a:t>
            </a: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</a:p>
          <a:p>
            <a:pPr algn="ctr">
              <a:spcAft>
                <a:spcPts val="800"/>
              </a:spcAft>
            </a:pPr>
            <a:r>
              <a:rPr lang="tr-TR" sz="14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DOĞA KORUMA VE MİLLİ PARKLAR 13. BÖLGE MÜDÜRLÜĞÜ: </a:t>
            </a:r>
            <a:r>
              <a:rPr lang="tr-TR" sz="1400" b="1" dirty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tr-TR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Metin kutusu 8"/>
          <p:cNvSpPr txBox="1"/>
          <p:nvPr/>
        </p:nvSpPr>
        <p:spPr>
          <a:xfrm>
            <a:off x="3640322" y="750919"/>
            <a:ext cx="4906062" cy="230505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7200" b="1" dirty="0" smtClean="0">
                <a:solidFill>
                  <a:srgbClr val="385623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2,2</a:t>
            </a:r>
            <a:endParaRPr kumimoji="0" lang="tr-TR" sz="7200" b="1" i="0" u="none" strike="noStrike" kern="1200" cap="none" spc="0" normalizeH="0" baseline="0" noProof="0" dirty="0" smtClean="0">
              <a:ln>
                <a:noFill/>
              </a:ln>
              <a:solidFill>
                <a:srgbClr val="385623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85623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MİLYAR </a:t>
            </a:r>
            <a:r>
              <a:rPr kumimoji="0" lang="tr-TR" sz="6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₺</a:t>
            </a:r>
            <a:endParaRPr kumimoji="0" lang="tr-TR" sz="6800" b="1" i="0" u="none" strike="noStrike" kern="1200" cap="none" spc="0" normalizeH="0" baseline="0" noProof="0" dirty="0">
              <a:ln>
                <a:noFill/>
              </a:ln>
              <a:solidFill>
                <a:srgbClr val="CC99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7200" b="1" i="0" u="none" strike="noStrike" kern="1200" cap="none" spc="0" normalizeH="0" baseline="0" noProof="0" dirty="0" smtClean="0">
              <a:ln>
                <a:noFill/>
              </a:ln>
              <a:solidFill>
                <a:srgbClr val="385623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738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53921" y="224259"/>
            <a:ext cx="10083421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SAĞLIK YATIRIMLARI</a:t>
            </a:r>
            <a:endParaRPr kumimoji="0" lang="tr-T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143768" y="1439222"/>
            <a:ext cx="1905000" cy="1819276"/>
          </a:xfrm>
          <a:prstGeom prst="ellipse">
            <a:avLst/>
          </a:prstGeom>
          <a:solidFill>
            <a:srgbClr val="009688"/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36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346778" y="1886873"/>
            <a:ext cx="14989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36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TOPLAM            </a:t>
            </a:r>
            <a:r>
              <a:rPr lang="tr-TR" sz="2000" b="1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53</a:t>
            </a: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</a:t>
            </a: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PROJE</a:t>
            </a:r>
            <a:endParaRPr kumimoji="0" lang="tr-TR" sz="2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323902" y="3143454"/>
            <a:ext cx="5549644" cy="645946"/>
          </a:xfrm>
          <a:prstGeom prst="rect">
            <a:avLst/>
          </a:prstGeom>
          <a:solidFill>
            <a:srgbClr val="068B97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YATIRIM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TUTARI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3065172" y="4790938"/>
            <a:ext cx="6053838" cy="625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İL SAĞLIK MÜDÜRLÜĞÜ: </a:t>
            </a:r>
            <a:r>
              <a:rPr lang="tr-TR" sz="1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BİNGÖL ÜNİVERSİTESİ REKTÖRLÜĞÜ: </a:t>
            </a: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kumimoji="0" lang="tr-TR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Metin kutusu 8"/>
          <p:cNvSpPr txBox="1"/>
          <p:nvPr/>
        </p:nvSpPr>
        <p:spPr>
          <a:xfrm>
            <a:off x="3640322" y="750919"/>
            <a:ext cx="4906062" cy="230505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85623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1,9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85623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MİLYAR </a:t>
            </a:r>
            <a:r>
              <a:rPr kumimoji="0" lang="tr-TR" sz="6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₺</a:t>
            </a:r>
            <a:endParaRPr kumimoji="0" lang="tr-TR" sz="6800" b="1" i="0" u="none" strike="noStrike" kern="1200" cap="none" spc="0" normalizeH="0" baseline="0" noProof="0" dirty="0">
              <a:ln>
                <a:noFill/>
              </a:ln>
              <a:solidFill>
                <a:srgbClr val="CC99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7200" b="1" i="0" u="none" strike="noStrike" kern="1200" cap="none" spc="0" normalizeH="0" baseline="0" noProof="0" dirty="0" smtClean="0">
              <a:ln>
                <a:noFill/>
              </a:ln>
              <a:solidFill>
                <a:srgbClr val="385623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302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53921" y="224259"/>
            <a:ext cx="10083421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TARIM VE ORMANCILIK YATIRIMLARI</a:t>
            </a:r>
            <a:endParaRPr kumimoji="0" lang="tr-TR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143768" y="1439222"/>
            <a:ext cx="1905000" cy="1819276"/>
          </a:xfrm>
          <a:prstGeom prst="ellipse">
            <a:avLst/>
          </a:prstGeom>
          <a:solidFill>
            <a:srgbClr val="009688"/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36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346778" y="1886873"/>
            <a:ext cx="14989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36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TOPLAM            </a:t>
            </a: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561              </a:t>
            </a:r>
            <a:r>
              <a:rPr kumimoji="0" lang="tr-T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PROJE</a:t>
            </a:r>
            <a:endParaRPr kumimoji="0" lang="tr-TR" sz="2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323902" y="3143454"/>
            <a:ext cx="5549644" cy="645946"/>
          </a:xfrm>
          <a:prstGeom prst="rect">
            <a:avLst/>
          </a:prstGeom>
          <a:solidFill>
            <a:srgbClr val="068B97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YATIRIM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TUTARI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3048768" y="4406530"/>
            <a:ext cx="6096000" cy="28520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Aft>
                <a:spcPts val="800"/>
              </a:spcAft>
            </a:pPr>
            <a:r>
              <a:rPr lang="tr-TR" sz="1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ELAZIĞ ORMAN BÖLGE MÜDÜRLÜĞÜ</a:t>
            </a:r>
            <a:r>
              <a:rPr lang="tr-TR" sz="1400" b="1" dirty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tr-TR" sz="1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252</a:t>
            </a:r>
            <a:endParaRPr lang="tr-TR" sz="1400" b="1" dirty="0" smtClean="0">
              <a:solidFill>
                <a:prstClr val="black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DSİ 9. BÖLGE MÜDÜRLÜĞÜ: </a:t>
            </a:r>
            <a:r>
              <a:rPr kumimoji="0" lang="tr-TR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164</a:t>
            </a:r>
          </a:p>
          <a:p>
            <a:pPr algn="ctr">
              <a:spcAft>
                <a:spcPts val="800"/>
              </a:spcAft>
            </a:pPr>
            <a:r>
              <a:rPr lang="tr-TR" sz="1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İL ÖZEL İDARESİ: </a:t>
            </a:r>
            <a:r>
              <a:rPr lang="tr-TR" sz="1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120</a:t>
            </a:r>
          </a:p>
          <a:p>
            <a:pPr algn="ctr">
              <a:spcAft>
                <a:spcPts val="800"/>
              </a:spcAft>
            </a:pPr>
            <a:r>
              <a:rPr lang="tr-TR" sz="1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KÖYDES: </a:t>
            </a:r>
            <a:r>
              <a:rPr lang="tr-TR" sz="1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</a:p>
          <a:p>
            <a:pPr algn="ctr">
              <a:spcAft>
                <a:spcPts val="800"/>
              </a:spcAft>
            </a:pPr>
            <a:r>
              <a:rPr lang="tr-TR" sz="1400" b="1" dirty="0" smtClean="0">
                <a:solidFill>
                  <a:prstClr val="black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BİNGÖL ET VE SÜT KURUMU: </a:t>
            </a:r>
            <a:r>
              <a:rPr lang="tr-TR" sz="14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endParaRPr lang="tr-TR" sz="1400" b="1" dirty="0">
              <a:solidFill>
                <a:srgbClr val="FF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tr-TR" sz="1400" b="1" dirty="0">
              <a:solidFill>
                <a:srgbClr val="FF0000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tr-TR" sz="1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tr-TR" sz="1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tr-TR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Metin kutusu 8"/>
          <p:cNvSpPr txBox="1"/>
          <p:nvPr/>
        </p:nvSpPr>
        <p:spPr>
          <a:xfrm>
            <a:off x="3640322" y="750919"/>
            <a:ext cx="4906062" cy="230505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85623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85623"/>
                </a:solidFill>
                <a:effectLst/>
                <a:uLnTx/>
                <a:uFillTx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MİLYAR </a:t>
            </a:r>
            <a:r>
              <a:rPr kumimoji="0" lang="tr-TR" sz="6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₺</a:t>
            </a:r>
            <a:endParaRPr kumimoji="0" lang="tr-TR" sz="6800" b="1" i="0" u="none" strike="noStrike" kern="1200" cap="none" spc="0" normalizeH="0" baseline="0" noProof="0" dirty="0">
              <a:ln>
                <a:noFill/>
              </a:ln>
              <a:solidFill>
                <a:srgbClr val="CC99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7200" b="1" i="0" u="none" strike="noStrike" kern="1200" cap="none" spc="0" normalizeH="0" baseline="0" noProof="0" dirty="0" smtClean="0">
              <a:ln>
                <a:noFill/>
              </a:ln>
              <a:solidFill>
                <a:srgbClr val="385623"/>
              </a:solidFill>
              <a:effectLst/>
              <a:uLnTx/>
              <a:uFillTx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831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1294</TotalTime>
  <Words>1027</Words>
  <Application>Microsoft Office PowerPoint</Application>
  <PresentationFormat>Geniş ekran</PresentationFormat>
  <Paragraphs>346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15</vt:i4>
      </vt:variant>
    </vt:vector>
  </HeadingPairs>
  <TitlesOfParts>
    <vt:vector size="24" baseType="lpstr">
      <vt:lpstr>Arial</vt:lpstr>
      <vt:lpstr>Bookman Old Style</vt:lpstr>
      <vt:lpstr>Calibri</vt:lpstr>
      <vt:lpstr>Calibri Light</vt:lpstr>
      <vt:lpstr>Times New Roman</vt:lpstr>
      <vt:lpstr>Wingdings 2</vt:lpstr>
      <vt:lpstr>Office Teması</vt:lpstr>
      <vt:lpstr>HDOfficeLightV0</vt:lpstr>
      <vt:lpstr>1_HDOfficeLightV0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Mehmet Emin TAŞ</dc:creator>
  <cp:lastModifiedBy>Burhan ARIKAN</cp:lastModifiedBy>
  <cp:revision>202</cp:revision>
  <cp:lastPrinted>2024-01-09T11:55:37Z</cp:lastPrinted>
  <dcterms:created xsi:type="dcterms:W3CDTF">2019-12-09T07:37:01Z</dcterms:created>
  <dcterms:modified xsi:type="dcterms:W3CDTF">2025-01-22T13:23:08Z</dcterms:modified>
</cp:coreProperties>
</file>