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8.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5.xml" ContentType="application/vnd.openxmlformats-officedocument.drawingml.chart+xml"/>
  <Override PartName="/ppt/notesSlides/notesSlide34.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20" r:id="rId5"/>
  </p:sldMasterIdLst>
  <p:notesMasterIdLst>
    <p:notesMasterId r:id="rId74"/>
  </p:notesMasterIdLst>
  <p:sldIdLst>
    <p:sldId id="425" r:id="rId6"/>
    <p:sldId id="256" r:id="rId7"/>
    <p:sldId id="257" r:id="rId8"/>
    <p:sldId id="594" r:id="rId9"/>
    <p:sldId id="571" r:id="rId10"/>
    <p:sldId id="572" r:id="rId11"/>
    <p:sldId id="573" r:id="rId12"/>
    <p:sldId id="561" r:id="rId13"/>
    <p:sldId id="562" r:id="rId14"/>
    <p:sldId id="563" r:id="rId15"/>
    <p:sldId id="564" r:id="rId16"/>
    <p:sldId id="565" r:id="rId17"/>
    <p:sldId id="566" r:id="rId18"/>
    <p:sldId id="567" r:id="rId19"/>
    <p:sldId id="270" r:id="rId20"/>
    <p:sldId id="589" r:id="rId21"/>
    <p:sldId id="310" r:id="rId22"/>
    <p:sldId id="585" r:id="rId23"/>
    <p:sldId id="586" r:id="rId24"/>
    <p:sldId id="587" r:id="rId25"/>
    <p:sldId id="558" r:id="rId26"/>
    <p:sldId id="559" r:id="rId27"/>
    <p:sldId id="560" r:id="rId28"/>
    <p:sldId id="592" r:id="rId29"/>
    <p:sldId id="512" r:id="rId30"/>
    <p:sldId id="575" r:id="rId31"/>
    <p:sldId id="534" r:id="rId32"/>
    <p:sldId id="576" r:id="rId33"/>
    <p:sldId id="309" r:id="rId34"/>
    <p:sldId id="325" r:id="rId35"/>
    <p:sldId id="602" r:id="rId36"/>
    <p:sldId id="577" r:id="rId37"/>
    <p:sldId id="578" r:id="rId38"/>
    <p:sldId id="579" r:id="rId39"/>
    <p:sldId id="580" r:id="rId40"/>
    <p:sldId id="582" r:id="rId41"/>
    <p:sldId id="601" r:id="rId42"/>
    <p:sldId id="583" r:id="rId43"/>
    <p:sldId id="584" r:id="rId44"/>
    <p:sldId id="557" r:id="rId45"/>
    <p:sldId id="501" r:id="rId46"/>
    <p:sldId id="524" r:id="rId47"/>
    <p:sldId id="525" r:id="rId48"/>
    <p:sldId id="526" r:id="rId49"/>
    <p:sldId id="538" r:id="rId50"/>
    <p:sldId id="435" r:id="rId51"/>
    <p:sldId id="574" r:id="rId52"/>
    <p:sldId id="603" r:id="rId53"/>
    <p:sldId id="555" r:id="rId54"/>
    <p:sldId id="556" r:id="rId55"/>
    <p:sldId id="588" r:id="rId56"/>
    <p:sldId id="514" r:id="rId57"/>
    <p:sldId id="410" r:id="rId58"/>
    <p:sldId id="488" r:id="rId59"/>
    <p:sldId id="604" r:id="rId60"/>
    <p:sldId id="605" r:id="rId61"/>
    <p:sldId id="543" r:id="rId62"/>
    <p:sldId id="544" r:id="rId63"/>
    <p:sldId id="545" r:id="rId64"/>
    <p:sldId id="349" r:id="rId65"/>
    <p:sldId id="590" r:id="rId66"/>
    <p:sldId id="591" r:id="rId67"/>
    <p:sldId id="568" r:id="rId68"/>
    <p:sldId id="569" r:id="rId69"/>
    <p:sldId id="351" r:id="rId70"/>
    <p:sldId id="392" r:id="rId71"/>
    <p:sldId id="595" r:id="rId72"/>
    <p:sldId id="596" r:id="rId73"/>
  </p:sldIdLst>
  <p:sldSz cx="12192000" cy="6858000"/>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404"/>
    <a:srgbClr val="850F0F"/>
    <a:srgbClr val="A9D7EE"/>
    <a:srgbClr val="E7E6E6"/>
    <a:srgbClr val="333E50"/>
    <a:srgbClr val="E2F0D9"/>
    <a:srgbClr val="BCD6ED"/>
    <a:srgbClr val="6EAB46"/>
    <a:srgbClr val="000000"/>
    <a:srgbClr val="365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1531" autoAdjust="0"/>
  </p:normalViewPr>
  <p:slideViewPr>
    <p:cSldViewPr snapToGrid="0">
      <p:cViewPr varScale="1">
        <p:scale>
          <a:sx n="98" d="100"/>
          <a:sy n="98" d="100"/>
        </p:scale>
        <p:origin x="258" y="90"/>
      </p:cViewPr>
      <p:guideLst>
        <p:guide orient="horz" pos="2160"/>
        <p:guide pos="3840"/>
      </p:guideLst>
    </p:cSldViewPr>
  </p:slideViewPr>
  <p:outlineViewPr>
    <p:cViewPr>
      <p:scale>
        <a:sx n="33" d="100"/>
        <a:sy n="33" d="100"/>
      </p:scale>
      <p:origin x="0" y="-24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al__ma_Sayfas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al__ma_Sayfas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al__ma_Sayfas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al__ma_Sayfas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al__ma_Sayfas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al__ma_Sayfas_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al__ma_Sayfas_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al__ma_Sayfas_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al__ma_Sayfas_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al__ma_Sayfas_18.xlsx"/></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al__ma_Sayfas_19.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_al__ma_Sayfas_20.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al__ma_Sayfas_21.xlsx"/></Relationships>
</file>

<file path=ppt/charts/_rels/chart2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al__ma_Sayfas_22.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al__ma_Sayfas_23.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_al__ma_Sayfas_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al__ma_Sayfas_25.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al__ma_Sayfas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al__ma_Sayfas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Sütun1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2.5198796013431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5D-4C48-8DA7-8D6AFF2FADE2}"/>
                </c:ext>
              </c:extLst>
            </c:dLbl>
            <c:dLbl>
              <c:idx val="1"/>
              <c:layout>
                <c:manualLayout>
                  <c:x val="3.9765384233025197E-3"/>
                  <c:y val="-2.9398595349003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D-4C48-8DA7-8D6AFF2FADE2}"/>
                </c:ext>
              </c:extLst>
            </c:dLbl>
            <c:dLbl>
              <c:idx val="2"/>
              <c:layout>
                <c:manualLayout>
                  <c:x val="5.9155786375257912E-3"/>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5D-4C48-8DA7-8D6AFF2FADE2}"/>
                </c:ext>
              </c:extLst>
            </c:dLbl>
            <c:dLbl>
              <c:idx val="3"/>
              <c:layout>
                <c:manualLayout>
                  <c:x val="7.8874381833676493E-3"/>
                  <c:y val="-5.0397592026862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5D-4C48-8DA7-8D6AFF2FADE2}"/>
                </c:ext>
              </c:extLst>
            </c:dLbl>
            <c:dLbl>
              <c:idx val="4"/>
              <c:layout>
                <c:manualLayout>
                  <c:x val="7.9201989994443084E-3"/>
                  <c:y val="-3.7798194020147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5D-4C48-8DA7-8D6AFF2FADE2}"/>
                </c:ext>
              </c:extLst>
            </c:dLbl>
            <c:dLbl>
              <c:idx val="5"/>
              <c:layout>
                <c:manualLayout>
                  <c:x val="1.1831157275051582E-2"/>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5D-4C48-8DA7-8D6AFF2FADE2}"/>
                </c:ext>
              </c:extLst>
            </c:dLbl>
            <c:dLbl>
              <c:idx val="6"/>
              <c:layout>
                <c:manualLayout>
                  <c:x val="1.5774876366735299E-2"/>
                  <c:y val="-2.9398595349003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5D-4C48-8DA7-8D6AFF2FADE2}"/>
                </c:ext>
              </c:extLst>
            </c:dLbl>
            <c:dLbl>
              <c:idx val="7"/>
              <c:layout>
                <c:manualLayout>
                  <c:x val="1.3803019937023214E-2"/>
                  <c:y val="-3.7791292671535685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0201971841794748"/>
                      <c:h val="7.3972509730492783E-2"/>
                    </c:manualLayout>
                  </c15:layout>
                </c:ext>
                <c:ext xmlns:c16="http://schemas.microsoft.com/office/drawing/2014/chart" uri="{C3380CC4-5D6E-409C-BE32-E72D297353CC}">
                  <c16:uniqueId val="{00000007-015D-4C48-8DA7-8D6AFF2FADE2}"/>
                </c:ext>
              </c:extLst>
            </c:dLbl>
            <c:dLbl>
              <c:idx val="8"/>
              <c:layout>
                <c:manualLayout>
                  <c:x val="1.2132353467998212E-2"/>
                  <c:y val="-8.37173399375548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3A-486A-8AB3-5F86E2BAA18B}"/>
                </c:ext>
              </c:extLst>
            </c:dLbl>
            <c:dLbl>
              <c:idx val="9"/>
              <c:layout>
                <c:manualLayout>
                  <c:x val="7.887438183367725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5D-4C48-8DA7-8D6AFF2FADE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2000</c:v>
                </c:pt>
                <c:pt idx="1">
                  <c:v>2010</c:v>
                </c:pt>
                <c:pt idx="2">
                  <c:v>2015</c:v>
                </c:pt>
                <c:pt idx="3">
                  <c:v>2018</c:v>
                </c:pt>
                <c:pt idx="4">
                  <c:v>2019</c:v>
                </c:pt>
                <c:pt idx="5">
                  <c:v>2020</c:v>
                </c:pt>
                <c:pt idx="6">
                  <c:v>2021</c:v>
                </c:pt>
                <c:pt idx="7">
                  <c:v>2022</c:v>
                </c:pt>
                <c:pt idx="8">
                  <c:v>2023</c:v>
                </c:pt>
              </c:numCache>
            </c:numRef>
          </c:cat>
          <c:val>
            <c:numRef>
              <c:f>Sayfa1!$B$2:$B$10</c:f>
              <c:numCache>
                <c:formatCode>#,##0</c:formatCode>
                <c:ptCount val="9"/>
                <c:pt idx="0">
                  <c:v>253739</c:v>
                </c:pt>
                <c:pt idx="1">
                  <c:v>255170</c:v>
                </c:pt>
                <c:pt idx="2">
                  <c:v>267184</c:v>
                </c:pt>
                <c:pt idx="3">
                  <c:v>281205</c:v>
                </c:pt>
                <c:pt idx="4">
                  <c:v>279812</c:v>
                </c:pt>
                <c:pt idx="5">
                  <c:v>281768</c:v>
                </c:pt>
                <c:pt idx="6">
                  <c:v>283112</c:v>
                </c:pt>
                <c:pt idx="7">
                  <c:v>282556</c:v>
                </c:pt>
                <c:pt idx="8">
                  <c:v>285655</c:v>
                </c:pt>
              </c:numCache>
            </c:numRef>
          </c:val>
          <c:extLst>
            <c:ext xmlns:c16="http://schemas.microsoft.com/office/drawing/2014/chart" uri="{C3380CC4-5D6E-409C-BE32-E72D297353CC}">
              <c16:uniqueId val="{00000009-015D-4C48-8DA7-8D6AFF2FADE2}"/>
            </c:ext>
          </c:extLst>
        </c:ser>
        <c:dLbls>
          <c:showLegendKey val="0"/>
          <c:showVal val="1"/>
          <c:showCatName val="0"/>
          <c:showSerName val="0"/>
          <c:showPercent val="0"/>
          <c:showBubbleSize val="0"/>
        </c:dLbls>
        <c:gapWidth val="150"/>
        <c:shape val="box"/>
        <c:axId val="219129560"/>
        <c:axId val="219696736"/>
        <c:axId val="0"/>
      </c:bar3DChart>
      <c:catAx>
        <c:axId val="219129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19696736"/>
        <c:crosses val="autoZero"/>
        <c:auto val="1"/>
        <c:lblAlgn val="ctr"/>
        <c:lblOffset val="100"/>
        <c:noMultiLvlLbl val="0"/>
      </c:catAx>
      <c:valAx>
        <c:axId val="219696736"/>
        <c:scaling>
          <c:orientation val="minMax"/>
        </c:scaling>
        <c:delete val="1"/>
        <c:axPos val="l"/>
        <c:numFmt formatCode="#,##0" sourceLinked="1"/>
        <c:majorTickMark val="none"/>
        <c:minorTickMark val="none"/>
        <c:tickLblPos val="none"/>
        <c:crossAx val="219129560"/>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767E-2"/>
                  <c:y val="-4.2370322287081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2F-4DB8-AB90-90A9676A4E8D}"/>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2F-4DB8-AB90-90A9676A4E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Sayfa1!$B$2:$B$3</c:f>
              <c:numCache>
                <c:formatCode>#,##0.00</c:formatCode>
                <c:ptCount val="2"/>
                <c:pt idx="0">
                  <c:v>31.22</c:v>
                </c:pt>
                <c:pt idx="1">
                  <c:v>23.92</c:v>
                </c:pt>
              </c:numCache>
            </c:numRef>
          </c:val>
          <c:extLst>
            <c:ext xmlns:c16="http://schemas.microsoft.com/office/drawing/2014/chart" uri="{C3380CC4-5D6E-409C-BE32-E72D297353CC}">
              <c16:uniqueId val="{00000002-762F-4DB8-AB90-90A9676A4E8D}"/>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2F-4DB8-AB90-90A9676A4E8D}"/>
                </c:ext>
              </c:extLst>
            </c:dLbl>
            <c:dLbl>
              <c:idx val="1"/>
              <c:layout>
                <c:manualLayout>
                  <c:x val="3.8965438962146978E-2"/>
                  <c:y val="-4.051618117571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2F-4DB8-AB90-90A9676A4E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Sayfa1!$C$2:$C$3</c:f>
              <c:numCache>
                <c:formatCode>#,##0.00</c:formatCode>
                <c:ptCount val="2"/>
                <c:pt idx="0">
                  <c:v>23.48</c:v>
                </c:pt>
                <c:pt idx="1">
                  <c:v>15.47</c:v>
                </c:pt>
              </c:numCache>
            </c:numRef>
          </c:val>
          <c:extLst>
            <c:ext xmlns:c16="http://schemas.microsoft.com/office/drawing/2014/chart" uri="{C3380CC4-5D6E-409C-BE32-E72D297353CC}">
              <c16:uniqueId val="{00000005-762F-4DB8-AB90-90A9676A4E8D}"/>
            </c:ext>
          </c:extLst>
        </c:ser>
        <c:dLbls>
          <c:showLegendKey val="0"/>
          <c:showVal val="1"/>
          <c:showCatName val="0"/>
          <c:showSerName val="0"/>
          <c:showPercent val="0"/>
          <c:showBubbleSize val="0"/>
        </c:dLbls>
        <c:gapWidth val="150"/>
        <c:shape val="box"/>
        <c:axId val="-399284496"/>
        <c:axId val="-399273616"/>
        <c:axId val="0"/>
      </c:bar3DChart>
      <c:catAx>
        <c:axId val="-3992844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9273616"/>
        <c:crosses val="autoZero"/>
        <c:auto val="1"/>
        <c:lblAlgn val="ctr"/>
        <c:lblOffset val="100"/>
        <c:noMultiLvlLbl val="0"/>
      </c:catAx>
      <c:valAx>
        <c:axId val="-399273616"/>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928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2884635657643518E-2"/>
                  <c:y val="-1.3493289372834035E-2"/>
                </c:manualLayout>
              </c:layout>
              <c:tx>
                <c:rich>
                  <a:bodyPr/>
                  <a:lstStyle/>
                  <a:p>
                    <a:r>
                      <a:rPr lang="en-US" dirty="0" smtClean="0"/>
                      <a:t>30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56-4218-A96C-C74909189DDF}"/>
                </c:ext>
              </c:extLst>
            </c:dLbl>
            <c:dLbl>
              <c:idx val="1"/>
              <c:layout>
                <c:manualLayout>
                  <c:x val="1.1713305143312288E-2"/>
                  <c:y val="-2.6986578745668071E-3"/>
                </c:manualLayout>
              </c:layout>
              <c:tx>
                <c:rich>
                  <a:bodyPr/>
                  <a:lstStyle/>
                  <a:p>
                    <a:r>
                      <a:rPr lang="en-US" dirty="0" smtClean="0"/>
                      <a:t>19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256-4218-A96C-C74909189DDF}"/>
                </c:ext>
              </c:extLst>
            </c:dLbl>
            <c:dLbl>
              <c:idx val="2"/>
              <c:layout>
                <c:manualLayout>
                  <c:x val="2.3426610286625435E-3"/>
                  <c:y val="-5.3973157491337131E-3"/>
                </c:manualLayout>
              </c:layout>
              <c:tx>
                <c:rich>
                  <a:bodyPr/>
                  <a:lstStyle/>
                  <a:p>
                    <a:r>
                      <a:rPr lang="en-US" dirty="0" smtClean="0"/>
                      <a:t>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Sayfa1!$B$2:$B$4</c:f>
              <c:numCache>
                <c:formatCode>0</c:formatCode>
                <c:ptCount val="3"/>
                <c:pt idx="0">
                  <c:v>30</c:v>
                </c:pt>
                <c:pt idx="1">
                  <c:v>19</c:v>
                </c:pt>
                <c:pt idx="2">
                  <c:v>7</c:v>
                </c:pt>
              </c:numCache>
            </c:numRef>
          </c:val>
          <c:extLst>
            <c:ext xmlns:c16="http://schemas.microsoft.com/office/drawing/2014/chart" uri="{C3380CC4-5D6E-409C-BE32-E72D297353CC}">
              <c16:uniqueId val="{00000000-07BE-4A9E-8E1D-EBCA3B410C3B}"/>
            </c:ext>
          </c:extLst>
        </c:ser>
        <c:ser>
          <c:idx val="1"/>
          <c:order val="1"/>
          <c:tx>
            <c:strRef>
              <c:f>Sayfa1!$C$1</c:f>
              <c:strCache>
                <c:ptCount val="1"/>
                <c:pt idx="0">
                  <c:v>Bingöl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5.3973157491336143E-3"/>
                </c:manualLayout>
              </c:layout>
              <c:tx>
                <c:rich>
                  <a:bodyPr/>
                  <a:lstStyle/>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56-4218-A96C-C74909189DDF}"/>
                </c:ext>
              </c:extLst>
            </c:dLbl>
            <c:dLbl>
              <c:idx val="1"/>
              <c:layout>
                <c:manualLayout>
                  <c:x val="3.5139915429936866E-3"/>
                  <c:y val="-8.0959736237004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99-4215-8C61-E3B24B91A762}"/>
                </c:ext>
              </c:extLst>
            </c:dLbl>
            <c:dLbl>
              <c:idx val="2"/>
              <c:layout>
                <c:manualLayout>
                  <c:x val="8.1993136003186886E-3"/>
                  <c:y val="-5.3973157491336143E-3"/>
                </c:manualLayout>
              </c:layout>
              <c:tx>
                <c:rich>
                  <a:bodyPr/>
                  <a:lstStyle/>
                  <a:p>
                    <a:r>
                      <a:rPr lang="en-US" dirty="0" smtClean="0"/>
                      <a:t>18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Sayfa1!$C$2:$C$4</c:f>
              <c:numCache>
                <c:formatCode>0</c:formatCode>
                <c:ptCount val="3"/>
                <c:pt idx="0">
                  <c:v>22</c:v>
                </c:pt>
                <c:pt idx="1">
                  <c:v>8</c:v>
                </c:pt>
                <c:pt idx="2">
                  <c:v>18</c:v>
                </c:pt>
              </c:numCache>
            </c:numRef>
          </c:val>
          <c:extLst>
            <c:ext xmlns:c16="http://schemas.microsoft.com/office/drawing/2014/chart" uri="{C3380CC4-5D6E-409C-BE32-E72D297353CC}">
              <c16:uniqueId val="{00000001-07BE-4A9E-8E1D-EBCA3B410C3B}"/>
            </c:ext>
          </c:extLst>
        </c:ser>
        <c:ser>
          <c:idx val="2"/>
          <c:order val="2"/>
          <c:tx>
            <c:strRef>
              <c:f>Sayfa1!$D$1</c:f>
              <c:strCache>
                <c:ptCount val="1"/>
                <c:pt idx="0">
                  <c:v>Elazığ</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372E-3"/>
                </c:manualLayout>
              </c:layout>
              <c:tx>
                <c:rich>
                  <a:bodyPr/>
                  <a:lstStyle/>
                  <a:p>
                    <a:r>
                      <a:rPr lang="en-US" dirty="0" smtClean="0"/>
                      <a:t>24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56-4218-A96C-C74909189DDF}"/>
                </c:ext>
              </c:extLst>
            </c:dLbl>
            <c:dLbl>
              <c:idx val="1"/>
              <c:layout>
                <c:manualLayout>
                  <c:x val="7.0279830859873733E-3"/>
                  <c:y val="-5.3973157491337131E-3"/>
                </c:manualLayout>
              </c:layout>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30-40A5-99A0-49CF8D1BD549}"/>
                </c:ext>
              </c:extLst>
            </c:dLbl>
            <c:dLbl>
              <c:idx val="2"/>
              <c:layout>
                <c:manualLayout>
                  <c:x val="2.3426610286623717E-3"/>
                  <c:y val="-1.0794631498267229E-2"/>
                </c:manualLayout>
              </c:layout>
              <c:tx>
                <c:rich>
                  <a:bodyPr/>
                  <a:lstStyle/>
                  <a:p>
                    <a:r>
                      <a:rPr lang="en-US" dirty="0" smtClean="0"/>
                      <a:t>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Sayfa1!$D$2:$D$4</c:f>
              <c:numCache>
                <c:formatCode>0</c:formatCode>
                <c:ptCount val="3"/>
                <c:pt idx="0">
                  <c:v>24</c:v>
                </c:pt>
                <c:pt idx="1">
                  <c:v>17</c:v>
                </c:pt>
                <c:pt idx="2">
                  <c:v>9</c:v>
                </c:pt>
              </c:numCache>
            </c:numRef>
          </c:val>
          <c:extLst>
            <c:ext xmlns:c16="http://schemas.microsoft.com/office/drawing/2014/chart" uri="{C3380CC4-5D6E-409C-BE32-E72D297353CC}">
              <c16:uniqueId val="{00000002-07BE-4A9E-8E1D-EBCA3B410C3B}"/>
            </c:ext>
          </c:extLst>
        </c:ser>
        <c:ser>
          <c:idx val="3"/>
          <c:order val="3"/>
          <c:tx>
            <c:strRef>
              <c:f>Sayfa1!$E$1</c:f>
              <c:strCache>
                <c:ptCount val="1"/>
                <c:pt idx="0">
                  <c:v>Muş</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65E-3"/>
                  <c:y val="-8.0959736237004205E-3"/>
                </c:manualLayout>
              </c:layout>
              <c:tx>
                <c:rich>
                  <a:bodyPr/>
                  <a:lstStyle/>
                  <a:p>
                    <a:r>
                      <a:rPr lang="en-US" dirty="0" smtClean="0"/>
                      <a:t>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56-4218-A96C-C74909189DDF}"/>
                </c:ext>
              </c:extLst>
            </c:dLbl>
            <c:dLbl>
              <c:idx val="1"/>
              <c:layout>
                <c:manualLayout>
                  <c:x val="4.6853220573249152E-3"/>
                  <c:y val="-1.0794631498267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99-4215-8C61-E3B24B91A762}"/>
                </c:ext>
              </c:extLst>
            </c:dLbl>
            <c:dLbl>
              <c:idx val="2"/>
              <c:layout>
                <c:manualLayout>
                  <c:x val="7.0279830859873733E-3"/>
                  <c:y val="-1.3493289372834047E-2"/>
                </c:manualLayout>
              </c:layout>
              <c:tx>
                <c:rich>
                  <a:bodyPr/>
                  <a:lstStyle/>
                  <a:p>
                    <a:r>
                      <a:rPr lang="en-US"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Sayfa1!$E$2:$E$4</c:f>
              <c:numCache>
                <c:formatCode>0</c:formatCode>
                <c:ptCount val="3"/>
                <c:pt idx="0">
                  <c:v>17</c:v>
                </c:pt>
                <c:pt idx="1">
                  <c:v>6</c:v>
                </c:pt>
                <c:pt idx="2">
                  <c:v>29</c:v>
                </c:pt>
              </c:numCache>
            </c:numRef>
          </c:val>
          <c:extLst>
            <c:ext xmlns:c16="http://schemas.microsoft.com/office/drawing/2014/chart" uri="{C3380CC4-5D6E-409C-BE32-E72D297353CC}">
              <c16:uniqueId val="{00000003-07BE-4A9E-8E1D-EBCA3B410C3B}"/>
            </c:ext>
          </c:extLst>
        </c:ser>
        <c:ser>
          <c:idx val="4"/>
          <c:order val="4"/>
          <c:tx>
            <c:strRef>
              <c:f>Sayfa1!$F$1</c:f>
              <c:strCache>
                <c:ptCount val="1"/>
                <c:pt idx="0">
                  <c:v>Tunceli</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0541974628981059E-2"/>
                  <c:y val="-1.6191947247400841E-2"/>
                </c:manualLayout>
              </c:layout>
              <c:tx>
                <c:rich>
                  <a:bodyPr/>
                  <a:lstStyle/>
                  <a:p>
                    <a:r>
                      <a:rPr lang="en-US" dirty="0" smtClean="0"/>
                      <a:t>33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63-43CC-AA18-D7E69EDF8B86}"/>
                </c:ext>
              </c:extLst>
            </c:dLbl>
            <c:dLbl>
              <c:idx val="1"/>
              <c:layout>
                <c:manualLayout>
                  <c:x val="7.0279830859873733E-3"/>
                  <c:y val="-8.0959736237004205E-3"/>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30-40A5-99A0-49CF8D1BD549}"/>
                </c:ext>
              </c:extLst>
            </c:dLbl>
            <c:dLbl>
              <c:idx val="2"/>
              <c:layout>
                <c:manualLayout>
                  <c:x val="3.5139915429936866E-3"/>
                  <c:y val="-8.0959736237004205E-3"/>
                </c:manualLayout>
              </c:layout>
              <c:tx>
                <c:rich>
                  <a:bodyPr/>
                  <a:lstStyle/>
                  <a:p>
                    <a:r>
                      <a:rPr lang="en-US" dirty="0" smtClean="0"/>
                      <a:t>11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Sayfa1!$F$2:$F$4</c:f>
              <c:numCache>
                <c:formatCode>0</c:formatCode>
                <c:ptCount val="3"/>
                <c:pt idx="0">
                  <c:v>33</c:v>
                </c:pt>
                <c:pt idx="1">
                  <c:v>15</c:v>
                </c:pt>
                <c:pt idx="2">
                  <c:v>11</c:v>
                </c:pt>
              </c:numCache>
            </c:numRef>
          </c:val>
          <c:extLst>
            <c:ext xmlns:c16="http://schemas.microsoft.com/office/drawing/2014/chart" uri="{C3380CC4-5D6E-409C-BE32-E72D297353CC}">
              <c16:uniqueId val="{00000004-07BE-4A9E-8E1D-EBCA3B410C3B}"/>
            </c:ext>
          </c:extLst>
        </c:ser>
        <c:ser>
          <c:idx val="5"/>
          <c:order val="5"/>
          <c:tx>
            <c:strRef>
              <c:f>Sayfa1!$G$1</c:f>
              <c:strCache>
                <c:ptCount val="1"/>
                <c:pt idx="0">
                  <c:v>Diyarbakır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4205E-3"/>
                </c:manualLayout>
              </c:layout>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56-4218-A96C-C74909189DDF}"/>
                </c:ext>
              </c:extLst>
            </c:dLbl>
            <c:dLbl>
              <c:idx val="1"/>
              <c:layout>
                <c:manualLayout>
                  <c:x val="3.5139915429936866E-3"/>
                  <c:y val="-1.0794631498267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99-4215-8C61-E3B24B91A762}"/>
                </c:ext>
              </c:extLst>
            </c:dLbl>
            <c:dLbl>
              <c:idx val="2"/>
              <c:layout>
                <c:manualLayout>
                  <c:x val="8.1993136003186019E-3"/>
                  <c:y val="-8.0959736237004708E-3"/>
                </c:manualLayout>
              </c:layout>
              <c:tx>
                <c:rich>
                  <a:bodyPr/>
                  <a:lstStyle/>
                  <a:p>
                    <a:r>
                      <a:rPr lang="en-US" dirty="0" smtClean="0"/>
                      <a:t>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Sayfa1!$G$2:$G$4</c:f>
              <c:numCache>
                <c:formatCode>0</c:formatCode>
                <c:ptCount val="3"/>
                <c:pt idx="0">
                  <c:v>20</c:v>
                </c:pt>
                <c:pt idx="1">
                  <c:v>7</c:v>
                </c:pt>
                <c:pt idx="2">
                  <c:v>20</c:v>
                </c:pt>
              </c:numCache>
            </c:numRef>
          </c:val>
          <c:extLst>
            <c:ext xmlns:c16="http://schemas.microsoft.com/office/drawing/2014/chart" uri="{C3380CC4-5D6E-409C-BE32-E72D297353CC}">
              <c16:uniqueId val="{00000005-07BE-4A9E-8E1D-EBCA3B410C3B}"/>
            </c:ext>
          </c:extLst>
        </c:ser>
        <c:ser>
          <c:idx val="6"/>
          <c:order val="6"/>
          <c:tx>
            <c:strRef>
              <c:f>Sayfa1!$H$1</c:f>
              <c:strCache>
                <c:ptCount val="1"/>
                <c:pt idx="0">
                  <c:v>Erzurum</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8.0959736237004205E-3"/>
                </c:manualLayout>
              </c:layout>
              <c:tx>
                <c:rich>
                  <a:bodyPr/>
                  <a:lstStyle/>
                  <a:p>
                    <a:r>
                      <a:rPr lang="en-US" dirty="0" smtClean="0"/>
                      <a:t>24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56-4218-A96C-C74909189DDF}"/>
                </c:ext>
              </c:extLst>
            </c:dLbl>
            <c:dLbl>
              <c:idx val="1"/>
              <c:layout>
                <c:manualLayout>
                  <c:x val="1.1713305143312288E-3"/>
                  <c:y val="-8.0959736237004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99-4215-8C61-E3B24B91A762}"/>
                </c:ext>
              </c:extLst>
            </c:dLbl>
            <c:dLbl>
              <c:idx val="2"/>
              <c:layout>
                <c:manualLayout>
                  <c:x val="8.1993136003184301E-3"/>
                  <c:y val="-5.3973157491337131E-3"/>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Sayfa1!$H$2:$H$4</c:f>
              <c:numCache>
                <c:formatCode>0</c:formatCode>
                <c:ptCount val="3"/>
                <c:pt idx="0">
                  <c:v>24</c:v>
                </c:pt>
                <c:pt idx="1">
                  <c:v>12</c:v>
                </c:pt>
                <c:pt idx="2">
                  <c:v>15</c:v>
                </c:pt>
              </c:numCache>
            </c:numRef>
          </c:val>
          <c:extLst>
            <c:ext xmlns:c16="http://schemas.microsoft.com/office/drawing/2014/chart" uri="{C3380CC4-5D6E-409C-BE32-E72D297353CC}">
              <c16:uniqueId val="{00000006-07BE-4A9E-8E1D-EBCA3B410C3B}"/>
            </c:ext>
          </c:extLst>
        </c:ser>
        <c:ser>
          <c:idx val="7"/>
          <c:order val="7"/>
          <c:tx>
            <c:strRef>
              <c:f>Sayfa1!$I$1</c:f>
              <c:strCache>
                <c:ptCount val="1"/>
                <c:pt idx="0">
                  <c:v>Erzincan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1993136003186019E-3"/>
                  <c:y val="-1.8890605121967698E-2"/>
                </c:manualLayout>
              </c:layout>
              <c:tx>
                <c:rich>
                  <a:bodyPr/>
                  <a:lstStyle/>
                  <a:p>
                    <a:r>
                      <a:rPr lang="en-US"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56-4218-A96C-C74909189DDF}"/>
                </c:ext>
              </c:extLst>
            </c:dLbl>
            <c:dLbl>
              <c:idx val="1"/>
              <c:layout>
                <c:manualLayout>
                  <c:x val="5.8566525716560579E-3"/>
                  <c:y val="-2.6986578745668071E-3"/>
                </c:manualLayout>
              </c:layout>
              <c:tx>
                <c:rich>
                  <a:bodyPr/>
                  <a:lstStyle/>
                  <a:p>
                    <a:r>
                      <a:rPr lang="en-US" dirty="0"/>
                      <a:t>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256-4218-A96C-C74909189DDF}"/>
                </c:ext>
              </c:extLst>
            </c:dLbl>
            <c:dLbl>
              <c:idx val="2"/>
              <c:layout>
                <c:manualLayout>
                  <c:x val="8.1993136003186019E-3"/>
                  <c:y val="-5.3973157491336143E-3"/>
                </c:manualLayout>
              </c:layout>
              <c:tx>
                <c:rich>
                  <a:bodyPr/>
                  <a:lstStyle/>
                  <a:p>
                    <a:r>
                      <a:rPr lang="en-US" dirty="0" smtClean="0"/>
                      <a:t>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Sayfa1!$I$2:$I$4</c:f>
              <c:numCache>
                <c:formatCode>0</c:formatCode>
                <c:ptCount val="3"/>
                <c:pt idx="0">
                  <c:v>29</c:v>
                </c:pt>
                <c:pt idx="1">
                  <c:v>18</c:v>
                </c:pt>
                <c:pt idx="2">
                  <c:v>5</c:v>
                </c:pt>
              </c:numCache>
            </c:numRef>
          </c:val>
          <c:extLst>
            <c:ext xmlns:c16="http://schemas.microsoft.com/office/drawing/2014/chart" uri="{C3380CC4-5D6E-409C-BE32-E72D297353CC}">
              <c16:uniqueId val="{00000007-07BE-4A9E-8E1D-EBCA3B410C3B}"/>
            </c:ext>
          </c:extLst>
        </c:ser>
        <c:dLbls>
          <c:showLegendKey val="0"/>
          <c:showVal val="1"/>
          <c:showCatName val="0"/>
          <c:showSerName val="0"/>
          <c:showPercent val="0"/>
          <c:showBubbleSize val="0"/>
        </c:dLbls>
        <c:gapWidth val="150"/>
        <c:gapDepth val="60"/>
        <c:shape val="box"/>
        <c:axId val="1063862576"/>
        <c:axId val="1063864240"/>
        <c:axId val="0"/>
      </c:bar3DChart>
      <c:catAx>
        <c:axId val="1063862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864240"/>
        <c:crosses val="autoZero"/>
        <c:auto val="1"/>
        <c:lblAlgn val="ctr"/>
        <c:lblOffset val="100"/>
        <c:noMultiLvlLbl val="0"/>
      </c:catAx>
      <c:valAx>
        <c:axId val="1063864240"/>
        <c:scaling>
          <c:orientation val="minMax"/>
        </c:scaling>
        <c:delete val="1"/>
        <c:axPos val="l"/>
        <c:numFmt formatCode="0" sourceLinked="1"/>
        <c:majorTickMark val="none"/>
        <c:minorTickMark val="none"/>
        <c:tickLblPos val="nextTo"/>
        <c:crossAx val="1063862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558C-442A-8798-A860D88762B5}"/>
              </c:ext>
            </c:extLst>
          </c:dPt>
          <c:dLbls>
            <c:dLbl>
              <c:idx val="0"/>
              <c:layout>
                <c:manualLayout>
                  <c:x val="-0.10293241462556334"/>
                  <c:y val="-0.1033513070368707"/>
                </c:manualLayout>
              </c:layout>
              <c:tx>
                <c:rich>
                  <a:bodyPr/>
                  <a:lstStyle/>
                  <a:p>
                    <a:r>
                      <a:rPr lang="en-US" dirty="0"/>
                      <a:t>4.28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8C-442A-8798-A860D88762B5}"/>
                </c:ext>
              </c:extLst>
            </c:dLbl>
            <c:dLbl>
              <c:idx val="1"/>
              <c:layout>
                <c:manualLayout>
                  <c:x val="-0.11729507713145595"/>
                  <c:y val="-4.2106088052058448E-2"/>
                </c:manualLayout>
              </c:layout>
              <c:tx>
                <c:rich>
                  <a:bodyPr/>
                  <a:lstStyle/>
                  <a:p>
                    <a:r>
                      <a:rPr lang="en-US" dirty="0" smtClean="0"/>
                      <a:t>6,51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8C-442A-8798-A860D88762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3.83</c:v>
                </c:pt>
                <c:pt idx="1">
                  <c:v>6.51</c:v>
                </c:pt>
              </c:numCache>
            </c:numRef>
          </c:val>
          <c:extLst>
            <c:ext xmlns:c16="http://schemas.microsoft.com/office/drawing/2014/chart" uri="{C3380CC4-5D6E-409C-BE32-E72D297353CC}">
              <c16:uniqueId val="{00000001-558C-442A-8798-A860D88762B5}"/>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632-475F-8DF7-36145BFD1307}"/>
              </c:ext>
            </c:extLst>
          </c:dPt>
          <c:dLbls>
            <c:dLbl>
              <c:idx val="0"/>
              <c:layout>
                <c:manualLayout>
                  <c:x val="-0.10293241462556334"/>
                  <c:y val="-0.1033513070368707"/>
                </c:manualLayout>
              </c:layout>
              <c:tx>
                <c:rich>
                  <a:bodyPr/>
                  <a:lstStyle/>
                  <a:p>
                    <a:r>
                      <a:rPr lang="en-US" dirty="0" smtClean="0"/>
                      <a:t>6,54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32-475F-8DF7-36145BFD1307}"/>
                </c:ext>
              </c:extLst>
            </c:dLbl>
            <c:dLbl>
              <c:idx val="1"/>
              <c:layout>
                <c:manualLayout>
                  <c:x val="-0.11729507713145595"/>
                  <c:y val="-4.2106088052058448E-2"/>
                </c:manualLayout>
              </c:layout>
              <c:tx>
                <c:rich>
                  <a:bodyPr/>
                  <a:lstStyle/>
                  <a:p>
                    <a:r>
                      <a:rPr lang="en-US" dirty="0" smtClean="0"/>
                      <a:t>9,71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32-475F-8DF7-36145BFD130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6.54</c:v>
                </c:pt>
                <c:pt idx="1">
                  <c:v>9.7100000000000009</c:v>
                </c:pt>
              </c:numCache>
            </c:numRef>
          </c:val>
          <c:extLst>
            <c:ext xmlns:c16="http://schemas.microsoft.com/office/drawing/2014/chart" uri="{C3380CC4-5D6E-409C-BE32-E72D297353CC}">
              <c16:uniqueId val="{00000003-1632-475F-8DF7-36145BFD1307}"/>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none"/>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181842209361435E-2"/>
          <c:y val="4.3094160741219564E-2"/>
          <c:w val="0.87853240927139598"/>
          <c:h val="0.78610874998091307"/>
        </c:manualLayout>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1958097406218824E-3"/>
                  <c:y val="-0.13466925231631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F4-4B3E-A25B-7CADA6F4B8E4}"/>
                </c:ext>
              </c:extLst>
            </c:dLbl>
            <c:dLbl>
              <c:idx val="1"/>
              <c:layout>
                <c:manualLayout>
                  <c:x val="-2.5852134819188494E-4"/>
                  <c:y val="-0.12389571213100625"/>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01-94F4-4B3E-A25B-7CADA6F4B8E4}"/>
                </c:ext>
              </c:extLst>
            </c:dLbl>
            <c:dLbl>
              <c:idx val="2"/>
              <c:layout>
                <c:manualLayout>
                  <c:x val="-1.8852511010421979E-3"/>
                  <c:y val="-5.386770092652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F4-4B3E-A25B-7CADA6F4B8E4}"/>
                </c:ext>
              </c:extLst>
            </c:dLbl>
            <c:dLbl>
              <c:idx val="3"/>
              <c:layout>
                <c:manualLayout>
                  <c:x val="0"/>
                  <c:y val="-8.618832148243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F4-4B3E-A25B-7CADA6F4B8E4}"/>
                </c:ext>
              </c:extLst>
            </c:dLbl>
            <c:dLbl>
              <c:idx val="4"/>
              <c:layout>
                <c:manualLayout>
                  <c:x val="2.7972064937479132E-3"/>
                  <c:y val="-5.386770092652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4F4-4B3E-A25B-7CADA6F4B8E4}"/>
                </c:ext>
              </c:extLst>
            </c:dLbl>
            <c:dLbl>
              <c:idx val="5"/>
              <c:layout>
                <c:manualLayout>
                  <c:x val="2.7972615568678688E-3"/>
                  <c:y val="-7.0028011204481891E-2"/>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1C-94F4-4B3E-A25B-7CADA6F4B8E4}"/>
                </c:ext>
              </c:extLst>
            </c:dLbl>
            <c:dLbl>
              <c:idx val="6"/>
              <c:layout>
                <c:manualLayout>
                  <c:x val="-5.5944129874959288E-3"/>
                  <c:y val="-5.9254471019177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F4-4B3E-A25B-7CADA6F4B8E4}"/>
                </c:ext>
              </c:extLst>
            </c:dLbl>
            <c:dLbl>
              <c:idx val="7"/>
              <c:layout>
                <c:manualLayout>
                  <c:x val="7.8132364692293042E-3"/>
                  <c:y val="-3.8448813807776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#,##0</c:formatCode>
                <c:ptCount val="8"/>
                <c:pt idx="0">
                  <c:v>1801</c:v>
                </c:pt>
                <c:pt idx="1">
                  <c:v>2113</c:v>
                </c:pt>
                <c:pt idx="2">
                  <c:v>5064</c:v>
                </c:pt>
                <c:pt idx="3">
                  <c:v>5678</c:v>
                </c:pt>
                <c:pt idx="4">
                  <c:v>5666</c:v>
                </c:pt>
                <c:pt idx="5">
                  <c:v>4809</c:v>
                </c:pt>
                <c:pt idx="6">
                  <c:v>5477</c:v>
                </c:pt>
                <c:pt idx="7">
                  <c:v>30608</c:v>
                </c:pt>
              </c:numCache>
            </c:numRef>
          </c:val>
          <c:extLst>
            <c:ext xmlns:c16="http://schemas.microsoft.com/office/drawing/2014/chart" uri="{C3380CC4-5D6E-409C-BE32-E72D297353CC}">
              <c16:uniqueId val="{00000005-94F4-4B3E-A25B-7CADA6F4B8E4}"/>
            </c:ext>
          </c:extLst>
        </c:ser>
        <c:ser>
          <c:idx val="1"/>
          <c:order val="1"/>
          <c:tx>
            <c:strRef>
              <c:f>Sayfa1!$C$1</c:f>
              <c:strCache>
                <c:ptCount val="1"/>
                <c:pt idx="0">
                  <c:v>Telefon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8664785416817726E-4"/>
                  <c:y val="-7.5414781297134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F4-4B3E-A25B-7CADA6F4B8E4}"/>
                </c:ext>
              </c:extLst>
            </c:dLbl>
            <c:dLbl>
              <c:idx val="1"/>
              <c:layout>
                <c:manualLayout>
                  <c:x val="3.5118023288503316E-3"/>
                  <c:y val="-7.0028011204481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F4-4B3E-A25B-7CADA6F4B8E4}"/>
                </c:ext>
              </c:extLst>
            </c:dLbl>
            <c:dLbl>
              <c:idx val="2"/>
              <c:layout>
                <c:manualLayout>
                  <c:x val="1.476176170267501E-2"/>
                  <c:y val="-8.618832148243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F4-4B3E-A25B-7CADA6F4B8E4}"/>
                </c:ext>
              </c:extLst>
            </c:dLbl>
            <c:dLbl>
              <c:idx val="3"/>
              <c:layout>
                <c:manualLayout>
                  <c:x val="8.3916194812436885E-3"/>
                  <c:y val="-0.107735401853048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F4-4B3E-A25B-7CADA6F4B8E4}"/>
                </c:ext>
              </c:extLst>
            </c:dLbl>
            <c:dLbl>
              <c:idx val="4"/>
              <c:layout>
                <c:manualLayout>
                  <c:x val="1.2587429221865608E-2"/>
                  <c:y val="-3.7707390648567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4F4-4B3E-A25B-7CADA6F4B8E4}"/>
                </c:ext>
              </c:extLst>
            </c:dLbl>
            <c:dLbl>
              <c:idx val="5"/>
              <c:layout>
                <c:manualLayout>
                  <c:x val="8.3916194812436364E-3"/>
                  <c:y val="-0.11312217194570136"/>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3839260621235337E-2"/>
                      <c:h val="8.4087481146304682E-2"/>
                    </c:manualLayout>
                  </c15:layout>
                </c:ext>
                <c:ext xmlns:c16="http://schemas.microsoft.com/office/drawing/2014/chart" uri="{C3380CC4-5D6E-409C-BE32-E72D297353CC}">
                  <c16:uniqueId val="{0000001D-94F4-4B3E-A25B-7CADA6F4B8E4}"/>
                </c:ext>
              </c:extLst>
            </c:dLbl>
            <c:dLbl>
              <c:idx val="6"/>
              <c:layout>
                <c:manualLayout>
                  <c:x val="1.6783238962487377E-2"/>
                  <c:y val="-0.10234863176039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F4-4B3E-A25B-7CADA6F4B8E4}"/>
                </c:ext>
              </c:extLst>
            </c:dLbl>
            <c:dLbl>
              <c:idx val="7"/>
              <c:layout>
                <c:manualLayout>
                  <c:x val="1.8729612420535103E-2"/>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822</c:v>
                </c:pt>
                <c:pt idx="1">
                  <c:v>912</c:v>
                </c:pt>
                <c:pt idx="2" formatCode="#,##0">
                  <c:v>1259</c:v>
                </c:pt>
                <c:pt idx="3" formatCode="#,##0">
                  <c:v>1170</c:v>
                </c:pt>
                <c:pt idx="4">
                  <c:v>964</c:v>
                </c:pt>
                <c:pt idx="5">
                  <c:v>344</c:v>
                </c:pt>
                <c:pt idx="6" formatCode="#,##0">
                  <c:v>319</c:v>
                </c:pt>
                <c:pt idx="7" formatCode="#,##0">
                  <c:v>5790</c:v>
                </c:pt>
              </c:numCache>
            </c:numRef>
          </c:val>
          <c:extLst>
            <c:ext xmlns:c16="http://schemas.microsoft.com/office/drawing/2014/chart" uri="{C3380CC4-5D6E-409C-BE32-E72D297353CC}">
              <c16:uniqueId val="{0000000B-94F4-4B3E-A25B-7CADA6F4B8E4}"/>
            </c:ext>
          </c:extLst>
        </c:ser>
        <c:ser>
          <c:idx val="2"/>
          <c:order val="2"/>
          <c:tx>
            <c:strRef>
              <c:f>Sayfa1!$D$1</c:f>
              <c:strCache>
                <c:ptCount val="1"/>
                <c:pt idx="0">
                  <c:v>Mektup</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4292183415692949E-3"/>
                  <c:y val="-4.3094160741219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F4-4B3E-A25B-7CADA6F4B8E4}"/>
                </c:ext>
              </c:extLst>
            </c:dLbl>
            <c:dLbl>
              <c:idx val="1"/>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F4-4B3E-A25B-7CADA6F4B8E4}"/>
                </c:ext>
              </c:extLst>
            </c:dLbl>
            <c:dLbl>
              <c:idx val="2"/>
              <c:layout>
                <c:manualLayout>
                  <c:x val="7.0236046577006632E-3"/>
                  <c:y val="-4.3094160741219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F4-4B3E-A25B-7CADA6F4B8E4}"/>
                </c:ext>
              </c:extLst>
            </c:dLbl>
            <c:dLbl>
              <c:idx val="3"/>
              <c:layout>
                <c:manualLayout>
                  <c:x val="5.5944136035875605E-3"/>
                  <c:y val="-2.6933850463262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F4-4B3E-A25B-7CADA6F4B8E4}"/>
                </c:ext>
              </c:extLst>
            </c:dLbl>
            <c:dLbl>
              <c:idx val="4"/>
              <c:layout>
                <c:manualLayout>
                  <c:x val="1.1188825974991653E-2"/>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4F4-4B3E-A25B-7CADA6F4B8E4}"/>
                </c:ext>
              </c:extLst>
            </c:dLbl>
            <c:dLbl>
              <c:idx val="5"/>
              <c:layout>
                <c:manualLayout>
                  <c:x val="4.1958097406218694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4F4-4B3E-A25B-7CADA6F4B8E4}"/>
                </c:ext>
              </c:extLst>
            </c:dLbl>
            <c:dLbl>
              <c:idx val="6"/>
              <c:layout>
                <c:manualLayout>
                  <c:x val="8.3916194812437388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F4-4B3E-A25B-7CADA6F4B8E4}"/>
                </c:ext>
              </c:extLst>
            </c:dLbl>
            <c:dLbl>
              <c:idx val="7"/>
              <c:layout>
                <c:manualLayout>
                  <c:x val="2.2210810696517529E-2"/>
                  <c:y val="-0.11312217194570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31</c:v>
                </c:pt>
                <c:pt idx="1">
                  <c:v>3</c:v>
                </c:pt>
                <c:pt idx="2">
                  <c:v>56</c:v>
                </c:pt>
                <c:pt idx="3">
                  <c:v>74</c:v>
                </c:pt>
                <c:pt idx="4">
                  <c:v>89</c:v>
                </c:pt>
                <c:pt idx="5">
                  <c:v>67</c:v>
                </c:pt>
                <c:pt idx="6">
                  <c:v>39</c:v>
                </c:pt>
                <c:pt idx="7">
                  <c:v>359</c:v>
                </c:pt>
              </c:numCache>
            </c:numRef>
          </c:val>
          <c:extLst>
            <c:ext xmlns:c16="http://schemas.microsoft.com/office/drawing/2014/chart" uri="{C3380CC4-5D6E-409C-BE32-E72D297353CC}">
              <c16:uniqueId val="{00000011-94F4-4B3E-A25B-7CADA6F4B8E4}"/>
            </c:ext>
          </c:extLst>
        </c:ser>
        <c:ser>
          <c:idx val="3"/>
          <c:order val="3"/>
          <c:tx>
            <c:strRef>
              <c:f>Sayfa1!$E$1</c:f>
              <c:strCache>
                <c:ptCount val="1"/>
                <c:pt idx="0">
                  <c:v>Şahsen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9104189114065238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4F4-4B3E-A25B-7CADA6F4B8E4}"/>
                </c:ext>
              </c:extLst>
            </c:dLbl>
            <c:dLbl>
              <c:idx val="1"/>
              <c:layout>
                <c:manualLayout>
                  <c:x val="2.341201552566802E-3"/>
                  <c:y val="-4.309416074121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4F4-4B3E-A25B-7CADA6F4B8E4}"/>
                </c:ext>
              </c:extLst>
            </c:dLbl>
            <c:dLbl>
              <c:idx val="2"/>
              <c:layout>
                <c:manualLayout>
                  <c:x val="8.8782673354119296E-3"/>
                  <c:y val="-4.309416074121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4F4-4B3E-A25B-7CADA6F4B8E4}"/>
                </c:ext>
              </c:extLst>
            </c:dLbl>
            <c:dLbl>
              <c:idx val="3"/>
              <c:layout>
                <c:manualLayout>
                  <c:x val="1.3986032468739565E-2"/>
                  <c:y val="-8.0801551389786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4F4-4B3E-A25B-7CADA6F4B8E4}"/>
                </c:ext>
              </c:extLst>
            </c:dLbl>
            <c:dLbl>
              <c:idx val="4"/>
              <c:layout>
                <c:manualLayout>
                  <c:x val="1.3986032468739565E-2"/>
                  <c:y val="-2.6933850463262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4F4-4B3E-A25B-7CADA6F4B8E4}"/>
                </c:ext>
              </c:extLst>
            </c:dLbl>
            <c:dLbl>
              <c:idx val="5"/>
              <c:layout>
                <c:manualLayout>
                  <c:x val="8.3916194812437388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94F4-4B3E-A25B-7CADA6F4B8E4}"/>
                </c:ext>
              </c:extLst>
            </c:dLbl>
            <c:dLbl>
              <c:idx val="6"/>
              <c:layout>
                <c:manualLayout>
                  <c:x val="9.7902227281176958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4F4-4B3E-A25B-7CADA6F4B8E4}"/>
                </c:ext>
              </c:extLst>
            </c:dLbl>
            <c:dLbl>
              <c:idx val="7"/>
              <c:layout>
                <c:manualLayout>
                  <c:x val="2.0067093310403478E-2"/>
                  <c:y val="-4.3094160741219661E-2"/>
                </c:manualLayout>
              </c:layout>
              <c:showLegendKey val="0"/>
              <c:showVal val="1"/>
              <c:showCatName val="0"/>
              <c:showSerName val="0"/>
              <c:showPercent val="0"/>
              <c:showBubbleSize val="0"/>
              <c:extLst>
                <c:ext xmlns:c15="http://schemas.microsoft.com/office/drawing/2012/chart" uri="{CE6537A1-D6FC-4f65-9D91-7224C49458BB}">
                  <c15:layout>
                    <c:manualLayout>
                      <c:w val="3.3839260621235337E-2"/>
                      <c:h val="9.4861021331609563E-2"/>
                    </c:manualLayout>
                  </c15:layout>
                </c:ext>
                <c:ext xmlns:c16="http://schemas.microsoft.com/office/drawing/2014/chart" uri="{C3380CC4-5D6E-409C-BE32-E72D297353CC}">
                  <c16:uniqueId val="{00000003-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43</c:v>
                </c:pt>
                <c:pt idx="1">
                  <c:v>44</c:v>
                </c:pt>
                <c:pt idx="2">
                  <c:v>32</c:v>
                </c:pt>
                <c:pt idx="3">
                  <c:v>38</c:v>
                </c:pt>
                <c:pt idx="4">
                  <c:v>41</c:v>
                </c:pt>
                <c:pt idx="5">
                  <c:v>32</c:v>
                </c:pt>
                <c:pt idx="6">
                  <c:v>23</c:v>
                </c:pt>
                <c:pt idx="7">
                  <c:v>253</c:v>
                </c:pt>
              </c:numCache>
            </c:numRef>
          </c:val>
          <c:extLst>
            <c:ext xmlns:c16="http://schemas.microsoft.com/office/drawing/2014/chart" uri="{C3380CC4-5D6E-409C-BE32-E72D297353CC}">
              <c16:uniqueId val="{00000017-94F4-4B3E-A25B-7CADA6F4B8E4}"/>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86032468739566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45-4FD7-9C2B-97F1A93A6B3D}"/>
                </c:ext>
              </c:extLst>
            </c:dLbl>
            <c:dLbl>
              <c:idx val="1"/>
              <c:layout>
                <c:manualLayout>
                  <c:x val="-2.5386300824360979E-3"/>
                  <c:y val="5.38677009265244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45-4FD7-9C2B-97F1A93A6B3D}"/>
                </c:ext>
              </c:extLst>
            </c:dLbl>
            <c:dLbl>
              <c:idx val="2"/>
              <c:layout>
                <c:manualLayout>
                  <c:x val="1.1188825974991653E-2"/>
                  <c:y val="-1.616031027795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45-4FD7-9C2B-97F1A93A6B3D}"/>
                </c:ext>
              </c:extLst>
            </c:dLbl>
            <c:dLbl>
              <c:idx val="3"/>
              <c:layout>
                <c:manualLayout>
                  <c:x val="-5.1281526643473263E-17"/>
                  <c:y val="-4.8480930833872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45-4FD7-9C2B-97F1A93A6B3D}"/>
                </c:ext>
              </c:extLst>
            </c:dLbl>
            <c:dLbl>
              <c:idx val="4"/>
              <c:layout>
                <c:manualLayout>
                  <c:x val="2.797206493747913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45-4FD7-9C2B-97F1A93A6B3D}"/>
                </c:ext>
              </c:extLst>
            </c:dLbl>
            <c:dLbl>
              <c:idx val="5"/>
              <c:layout>
                <c:manualLayout>
                  <c:x val="0"/>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45-4FD7-9C2B-97F1A93A6B3D}"/>
                </c:ext>
              </c:extLst>
            </c:dLbl>
            <c:dLbl>
              <c:idx val="7"/>
              <c:layout>
                <c:manualLayout>
                  <c:x val="2.599750145586889E-3"/>
                  <c:y val="-1.616031027795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General</c:formatCode>
                <c:ptCount val="8"/>
                <c:pt idx="0">
                  <c:v>73</c:v>
                </c:pt>
                <c:pt idx="1">
                  <c:v>424</c:v>
                </c:pt>
                <c:pt idx="2" formatCode="#,##0">
                  <c:v>6315</c:v>
                </c:pt>
                <c:pt idx="3" formatCode="#,##0">
                  <c:v>207</c:v>
                </c:pt>
                <c:pt idx="4">
                  <c:v>93</c:v>
                </c:pt>
                <c:pt idx="5">
                  <c:v>80</c:v>
                </c:pt>
                <c:pt idx="6">
                  <c:v>20</c:v>
                </c:pt>
                <c:pt idx="7" formatCode="#,##0">
                  <c:v>7212</c:v>
                </c:pt>
              </c:numCache>
            </c:numRef>
          </c:val>
          <c:extLst>
            <c:ext xmlns:c16="http://schemas.microsoft.com/office/drawing/2014/chart" uri="{C3380CC4-5D6E-409C-BE32-E72D297353CC}">
              <c16:uniqueId val="{00000007-AA45-4FD7-9C2B-97F1A93A6B3D}"/>
            </c:ext>
          </c:extLst>
        </c:ser>
        <c:ser>
          <c:idx val="1"/>
          <c:order val="1"/>
          <c:tx>
            <c:strRef>
              <c:f>Sayfa1!$C$1</c:f>
              <c:strCache>
                <c:ptCount val="1"/>
                <c:pt idx="0">
                  <c:v>Mobil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706419302574928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45-4FD7-9C2B-97F1A93A6B3D}"/>
                </c:ext>
              </c:extLst>
            </c:dLbl>
            <c:dLbl>
              <c:idx val="1"/>
              <c:layout>
                <c:manualLayout>
                  <c:x val="3.2838543479161032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45-4FD7-9C2B-97F1A93A6B3D}"/>
                </c:ext>
              </c:extLst>
            </c:dLbl>
            <c:dLbl>
              <c:idx val="2"/>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45-4FD7-9C2B-97F1A93A6B3D}"/>
                </c:ext>
              </c:extLst>
            </c:dLbl>
            <c:dLbl>
              <c:idx val="3"/>
              <c:layout>
                <c:manualLayout>
                  <c:x val="2.7972064937479132E-3"/>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45-4FD7-9C2B-97F1A93A6B3D}"/>
                </c:ext>
              </c:extLst>
            </c:dLbl>
            <c:dLbl>
              <c:idx val="4"/>
              <c:layout>
                <c:manualLayout>
                  <c:x val="4.1958097406218694E-3"/>
                  <c:y val="-5.9254471019177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A45-4FD7-9C2B-97F1A93A6B3D}"/>
                </c:ext>
              </c:extLst>
            </c:dLbl>
            <c:dLbl>
              <c:idx val="5"/>
              <c:layout>
                <c:manualLayout>
                  <c:x val="0"/>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45-4FD7-9C2B-97F1A93A6B3D}"/>
                </c:ext>
              </c:extLst>
            </c:dLbl>
            <c:dLbl>
              <c:idx val="7"/>
              <c:layout>
                <c:manualLayout>
                  <c:x val="1.8852511010421466E-3"/>
                  <c:y val="1.0773540185304792E-2"/>
                </c:manualLayout>
              </c:layout>
              <c:tx>
                <c:rich>
                  <a:bodyPr/>
                  <a:lstStyle/>
                  <a:p>
                    <a:r>
                      <a:rPr lang="en-US" dirty="0"/>
                      <a:t>559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1</c:v>
                </c:pt>
                <c:pt idx="1">
                  <c:v>8</c:v>
                </c:pt>
                <c:pt idx="2">
                  <c:v>455</c:v>
                </c:pt>
                <c:pt idx="3">
                  <c:v>64</c:v>
                </c:pt>
                <c:pt idx="4">
                  <c:v>31</c:v>
                </c:pt>
                <c:pt idx="5">
                  <c:v>0</c:v>
                </c:pt>
                <c:pt idx="6">
                  <c:v>0</c:v>
                </c:pt>
                <c:pt idx="7">
                  <c:v>559</c:v>
                </c:pt>
              </c:numCache>
            </c:numRef>
          </c:val>
          <c:extLst>
            <c:ext xmlns:c16="http://schemas.microsoft.com/office/drawing/2014/chart" uri="{C3380CC4-5D6E-409C-BE32-E72D297353CC}">
              <c16:uniqueId val="{0000000F-AA45-4FD7-9C2B-97F1A93A6B3D}"/>
            </c:ext>
          </c:extLst>
        </c:ser>
        <c:ser>
          <c:idx val="2"/>
          <c:order val="2"/>
          <c:tx>
            <c:strRef>
              <c:f>Sayfa1!$D$1</c:f>
              <c:strCache>
                <c:ptCount val="1"/>
                <c:pt idx="0">
                  <c:v>e-Devlet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26564563490433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A45-4FD7-9C2B-97F1A93A6B3D}"/>
                </c:ext>
              </c:extLst>
            </c:dLbl>
            <c:dLbl>
              <c:idx val="1"/>
              <c:layout>
                <c:manualLayout>
                  <c:x val="6.567598569592269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A45-4FD7-9C2B-97F1A93A6B3D}"/>
                </c:ext>
              </c:extLst>
            </c:dLbl>
            <c:dLbl>
              <c:idx val="2"/>
              <c:layout>
                <c:manualLayout>
                  <c:x val="6.9930162343697826E-3"/>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A45-4FD7-9C2B-97F1A93A6B3D}"/>
                </c:ext>
              </c:extLst>
            </c:dLbl>
            <c:dLbl>
              <c:idx val="3"/>
              <c:layout>
                <c:manualLayout>
                  <c:x val="5.5944129874957753E-3"/>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A45-4FD7-9C2B-97F1A93A6B3D}"/>
                </c:ext>
              </c:extLst>
            </c:dLbl>
            <c:dLbl>
              <c:idx val="4"/>
              <c:layout>
                <c:manualLayout>
                  <c:x val="2.7972064937478104E-3"/>
                  <c:y val="-7.5414781297134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A45-4FD7-9C2B-97F1A93A6B3D}"/>
                </c:ext>
              </c:extLst>
            </c:dLbl>
            <c:dLbl>
              <c:idx val="5"/>
              <c:layout>
                <c:manualLayout>
                  <c:x val="0"/>
                  <c:y val="-5.3867700926525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45-4FD7-9C2B-97F1A93A6B3D}"/>
                </c:ext>
              </c:extLst>
            </c:dLbl>
            <c:dLbl>
              <c:idx val="6"/>
              <c:layout>
                <c:manualLayout>
                  <c:x val="1.398603246873956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A45-4FD7-9C2B-97F1A93A6B3D}"/>
                </c:ext>
              </c:extLst>
            </c:dLbl>
            <c:dLbl>
              <c:idx val="7"/>
              <c:layout>
                <c:manualLayout>
                  <c:x val="9.1368437467236416E-3"/>
                  <c:y val="-9.8739071643193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0</c:v>
                </c:pt>
                <c:pt idx="1">
                  <c:v>61</c:v>
                </c:pt>
                <c:pt idx="2" formatCode="#,##0">
                  <c:v>5406</c:v>
                </c:pt>
                <c:pt idx="3" formatCode="#,##0">
                  <c:v>723</c:v>
                </c:pt>
                <c:pt idx="4">
                  <c:v>1377</c:v>
                </c:pt>
                <c:pt idx="5" formatCode="#,##0">
                  <c:v>5053</c:v>
                </c:pt>
                <c:pt idx="6" formatCode="#,##0">
                  <c:v>1869</c:v>
                </c:pt>
                <c:pt idx="7" formatCode="#,##0">
                  <c:v>14489</c:v>
                </c:pt>
              </c:numCache>
            </c:numRef>
          </c:val>
          <c:extLst>
            <c:ext xmlns:c16="http://schemas.microsoft.com/office/drawing/2014/chart" uri="{C3380CC4-5D6E-409C-BE32-E72D297353CC}">
              <c16:uniqueId val="{00000018-AA45-4FD7-9C2B-97F1A93A6B3D}"/>
            </c:ext>
          </c:extLst>
        </c:ser>
        <c:ser>
          <c:idx val="3"/>
          <c:order val="3"/>
          <c:tx>
            <c:strRef>
              <c:f>Sayfa1!$E$1</c:f>
              <c:strCache>
                <c:ptCount val="1"/>
                <c:pt idx="0">
                  <c:v>Yüzyüze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0251678103643642E-3"/>
                  <c:y val="-1.975126217145958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45-4FD7-9C2B-97F1A93A6B3D}"/>
                </c:ext>
              </c:extLst>
            </c:dLbl>
            <c:dLbl>
              <c:idx val="1"/>
              <c:layout>
                <c:manualLayout>
                  <c:x val="1.0504831898902349E-2"/>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A45-4FD7-9C2B-97F1A93A6B3D}"/>
                </c:ext>
              </c:extLst>
            </c:dLbl>
            <c:dLbl>
              <c:idx val="2"/>
              <c:layout>
                <c:manualLayout>
                  <c:x val="1.0535406986550909E-2"/>
                  <c:y val="-7.5414781297134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A45-4FD7-9C2B-97F1A93A6B3D}"/>
                </c:ext>
              </c:extLst>
            </c:dLbl>
            <c:dLbl>
              <c:idx val="3"/>
              <c:layout>
                <c:manualLayout>
                  <c:x val="1.8181842209361435E-2"/>
                  <c:y val="-5.3867700926524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A45-4FD7-9C2B-97F1A93A6B3D}"/>
                </c:ext>
              </c:extLst>
            </c:dLbl>
            <c:dLbl>
              <c:idx val="4"/>
              <c:layout>
                <c:manualLayout>
                  <c:x val="2.0979048703109245E-2"/>
                  <c:y val="-1.07735401853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A45-4FD7-9C2B-97F1A93A6B3D}"/>
                </c:ext>
              </c:extLst>
            </c:dLbl>
            <c:dLbl>
              <c:idx val="5"/>
              <c:layout>
                <c:manualLayout>
                  <c:x val="1.6783238962487478E-2"/>
                  <c:y val="-2.1547080370609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A45-4FD7-9C2B-97F1A93A6B3D}"/>
                </c:ext>
              </c:extLst>
            </c:dLbl>
            <c:dLbl>
              <c:idx val="6"/>
              <c:layout>
                <c:manualLayout>
                  <c:x val="6.9930162343696802E-3"/>
                  <c:y val="5.38677009265244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A45-4FD7-9C2B-97F1A93A6B3D}"/>
                </c:ext>
              </c:extLst>
            </c:dLbl>
            <c:dLbl>
              <c:idx val="7"/>
              <c:layout>
                <c:manualLayout>
                  <c:x val="1.80456160505911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312</c:v>
                </c:pt>
                <c:pt idx="1">
                  <c:v>39</c:v>
                </c:pt>
                <c:pt idx="2">
                  <c:v>12</c:v>
                </c:pt>
                <c:pt idx="3">
                  <c:v>107</c:v>
                </c:pt>
                <c:pt idx="4" formatCode="#,##0">
                  <c:v>600</c:v>
                </c:pt>
                <c:pt idx="5" formatCode="#,##0">
                  <c:v>2184</c:v>
                </c:pt>
                <c:pt idx="6" formatCode="#,##0">
                  <c:v>1105</c:v>
                </c:pt>
                <c:pt idx="7" formatCode="#,##0">
                  <c:v>4359</c:v>
                </c:pt>
              </c:numCache>
            </c:numRef>
          </c:val>
          <c:extLst>
            <c:ext xmlns:c16="http://schemas.microsoft.com/office/drawing/2014/chart" uri="{C3380CC4-5D6E-409C-BE32-E72D297353CC}">
              <c16:uniqueId val="{00000021-AA45-4FD7-9C2B-97F1A93A6B3D}"/>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smtClean="0"/>
              <a:t>Yıllara</a:t>
            </a:r>
            <a:r>
              <a:rPr lang="tr-TR" baseline="0" dirty="0" smtClean="0"/>
              <a:t> Göre Kişi Başı Milli Gelir($)</a:t>
            </a: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Sayfa1!$E$11:$I$11</c:f>
              <c:numCache>
                <c:formatCode>General</c:formatCode>
                <c:ptCount val="5"/>
                <c:pt idx="0">
                  <c:v>2019</c:v>
                </c:pt>
                <c:pt idx="1">
                  <c:v>2020</c:v>
                </c:pt>
                <c:pt idx="2">
                  <c:v>2021</c:v>
                </c:pt>
                <c:pt idx="3">
                  <c:v>2022</c:v>
                </c:pt>
                <c:pt idx="4">
                  <c:v>2023</c:v>
                </c:pt>
              </c:numCache>
            </c:numRef>
          </c:cat>
          <c:val>
            <c:numRef>
              <c:f>Sayfa1!$E$12:$I$12</c:f>
              <c:numCache>
                <c:formatCode>###\ ###\ ###\ ###\ ###\ ###</c:formatCode>
                <c:ptCount val="5"/>
                <c:pt idx="0">
                  <c:v>4788.0790304006723</c:v>
                </c:pt>
                <c:pt idx="1">
                  <c:v>4635.7986782044709</c:v>
                </c:pt>
                <c:pt idx="2">
                  <c:v>4685.1869255530128</c:v>
                </c:pt>
                <c:pt idx="3">
                  <c:v>4741.9885252522809</c:v>
                </c:pt>
                <c:pt idx="4">
                  <c:v>6164.5350724364098</c:v>
                </c:pt>
              </c:numCache>
            </c:numRef>
          </c:val>
          <c:extLst>
            <c:ext xmlns:c16="http://schemas.microsoft.com/office/drawing/2014/chart" uri="{C3380CC4-5D6E-409C-BE32-E72D297353CC}">
              <c16:uniqueId val="{00000000-17FB-4C36-B4F9-6EBFB9B45F69}"/>
            </c:ext>
          </c:extLst>
        </c:ser>
        <c:dLbls>
          <c:showLegendKey val="0"/>
          <c:showVal val="1"/>
          <c:showCatName val="0"/>
          <c:showSerName val="0"/>
          <c:showPercent val="0"/>
          <c:showBubbleSize val="0"/>
        </c:dLbls>
        <c:gapWidth val="219"/>
        <c:shape val="box"/>
        <c:axId val="971224672"/>
        <c:axId val="971225920"/>
        <c:axId val="0"/>
      </c:bar3DChart>
      <c:catAx>
        <c:axId val="97122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971225920"/>
        <c:crosses val="autoZero"/>
        <c:auto val="1"/>
        <c:lblAlgn val="ctr"/>
        <c:lblOffset val="100"/>
        <c:noMultiLvlLbl val="0"/>
      </c:catAx>
      <c:valAx>
        <c:axId val="971225920"/>
        <c:scaling>
          <c:orientation val="minMax"/>
        </c:scaling>
        <c:delete val="0"/>
        <c:axPos val="l"/>
        <c:numFmt formatCode="###\ ###\ ###\ ###\ ###\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97122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tr-TR" sz="1600" dirty="0"/>
              <a:t>Bingöl İhracat Tutarları(Bin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57150" dist="19050" dir="5400000" algn="ctr" rotWithShape="0">
                <a:srgbClr val="000000">
                  <a:alpha val="63000"/>
                </a:srgbClr>
              </a:outerShdw>
            </a:effectLst>
          </c:spPr>
          <c:invertIfNegative val="0"/>
          <c:dLbls>
            <c:dLbl>
              <c:idx val="0"/>
              <c:layout>
                <c:manualLayout>
                  <c:x val="0"/>
                  <c:y val="-1.3798149907120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B4-4B26-BB10-690D9D05DF04}"/>
                </c:ext>
              </c:extLst>
            </c:dLbl>
            <c:dLbl>
              <c:idx val="1"/>
              <c:layout>
                <c:manualLayout>
                  <c:x val="-4.9550295262987338E-17"/>
                  <c:y val="-1.3798149907120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B4-4B26-BB10-690D9D05DF04}"/>
                </c:ext>
              </c:extLst>
            </c:dLbl>
            <c:dLbl>
              <c:idx val="3"/>
              <c:layout>
                <c:manualLayout>
                  <c:x val="0"/>
                  <c:y val="-3.4495374767801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B4-4B26-BB10-690D9D05DF04}"/>
                </c:ext>
              </c:extLst>
            </c:dLbl>
            <c:dLbl>
              <c:idx val="4"/>
              <c:layout>
                <c:manualLayout>
                  <c:x val="0"/>
                  <c:y val="-3.1045837291021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B4-4B26-BB10-690D9D05DF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'[illere gore ihracat (9).xls]Sayfa1'!$J$13:$N$13</c:f>
              <c:strCache>
                <c:ptCount val="5"/>
                <c:pt idx="0">
                  <c:v>2020</c:v>
                </c:pt>
                <c:pt idx="1">
                  <c:v>2021</c:v>
                </c:pt>
                <c:pt idx="2">
                  <c:v>2022</c:v>
                </c:pt>
                <c:pt idx="3">
                  <c:v>2023</c:v>
                </c:pt>
                <c:pt idx="4">
                  <c:v>2024-Kasım</c:v>
                </c:pt>
              </c:strCache>
            </c:strRef>
          </c:cat>
          <c:val>
            <c:numRef>
              <c:f>'[illere gore ihracat (9).xls]Sayfa1'!$J$14:$N$14</c:f>
              <c:numCache>
                <c:formatCode>###\ ###\ ###\ ###\ ##0</c:formatCode>
                <c:ptCount val="5"/>
                <c:pt idx="0">
                  <c:v>2835.6910000000003</c:v>
                </c:pt>
                <c:pt idx="1">
                  <c:v>4831.0149999999994</c:v>
                </c:pt>
                <c:pt idx="2">
                  <c:v>12877.745000000001</c:v>
                </c:pt>
                <c:pt idx="3">
                  <c:v>5982.2890000000007</c:v>
                </c:pt>
                <c:pt idx="4">
                  <c:v>5251.4789999999994</c:v>
                </c:pt>
              </c:numCache>
            </c:numRef>
          </c:val>
          <c:extLst>
            <c:ext xmlns:c16="http://schemas.microsoft.com/office/drawing/2014/chart" uri="{C3380CC4-5D6E-409C-BE32-E72D297353CC}">
              <c16:uniqueId val="{00000004-51B4-4B26-BB10-690D9D05DF04}"/>
            </c:ext>
          </c:extLst>
        </c:ser>
        <c:dLbls>
          <c:dLblPos val="outEnd"/>
          <c:showLegendKey val="0"/>
          <c:showVal val="1"/>
          <c:showCatName val="0"/>
          <c:showSerName val="0"/>
          <c:showPercent val="0"/>
          <c:showBubbleSize val="0"/>
        </c:dLbls>
        <c:gapWidth val="100"/>
        <c:axId val="1119300992"/>
        <c:axId val="1119301824"/>
      </c:barChart>
      <c:catAx>
        <c:axId val="1119300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119301824"/>
        <c:crosses val="autoZero"/>
        <c:auto val="1"/>
        <c:lblAlgn val="ctr"/>
        <c:lblOffset val="100"/>
        <c:noMultiLvlLbl val="0"/>
      </c:catAx>
      <c:valAx>
        <c:axId val="1119301824"/>
        <c:scaling>
          <c:orientation val="minMax"/>
        </c:scaling>
        <c:delete val="0"/>
        <c:axPos val="l"/>
        <c:numFmt formatCode="###\ ###\ ###\ ###\ ##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119300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tr-TR" sz="1600" b="1" dirty="0" smtClean="0"/>
              <a:t>Bingöl İthalat Tutarları (Bin $)</a:t>
            </a:r>
            <a:endParaRPr lang="tr-TR"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'[illere gore ithalat (7).xls]Sayfa1'!$G$13:$K$13</c:f>
              <c:strCache>
                <c:ptCount val="5"/>
                <c:pt idx="0">
                  <c:v>2020</c:v>
                </c:pt>
                <c:pt idx="1">
                  <c:v>2021</c:v>
                </c:pt>
                <c:pt idx="2">
                  <c:v>2022</c:v>
                </c:pt>
                <c:pt idx="3">
                  <c:v>2023</c:v>
                </c:pt>
                <c:pt idx="4">
                  <c:v>2024 Kasım</c:v>
                </c:pt>
              </c:strCache>
            </c:strRef>
          </c:cat>
          <c:val>
            <c:numRef>
              <c:f>'[illere gore ithalat (7).xls]Sayfa1'!$G$14:$K$14</c:f>
              <c:numCache>
                <c:formatCode>###\ ###\ ###\ ###\ ##0</c:formatCode>
                <c:ptCount val="5"/>
                <c:pt idx="0">
                  <c:v>952.28599999999994</c:v>
                </c:pt>
                <c:pt idx="1">
                  <c:v>875.98499999999979</c:v>
                </c:pt>
                <c:pt idx="2">
                  <c:v>2418.7529999999992</c:v>
                </c:pt>
                <c:pt idx="3">
                  <c:v>4164.107</c:v>
                </c:pt>
                <c:pt idx="4">
                  <c:v>2624.4990000000003</c:v>
                </c:pt>
              </c:numCache>
            </c:numRef>
          </c:val>
          <c:extLst>
            <c:ext xmlns:c16="http://schemas.microsoft.com/office/drawing/2014/chart" uri="{C3380CC4-5D6E-409C-BE32-E72D297353CC}">
              <c16:uniqueId val="{00000000-A294-4372-BEB1-74637A470F03}"/>
            </c:ext>
          </c:extLst>
        </c:ser>
        <c:dLbls>
          <c:dLblPos val="outEnd"/>
          <c:showLegendKey val="0"/>
          <c:showVal val="1"/>
          <c:showCatName val="0"/>
          <c:showSerName val="0"/>
          <c:showPercent val="0"/>
          <c:showBubbleSize val="0"/>
        </c:dLbls>
        <c:gapWidth val="219"/>
        <c:axId val="971404784"/>
        <c:axId val="971406448"/>
      </c:barChart>
      <c:catAx>
        <c:axId val="97140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971406448"/>
        <c:crosses val="autoZero"/>
        <c:auto val="1"/>
        <c:lblAlgn val="ctr"/>
        <c:lblOffset val="100"/>
        <c:noMultiLvlLbl val="0"/>
      </c:catAx>
      <c:valAx>
        <c:axId val="971406448"/>
        <c:scaling>
          <c:orientation val="minMax"/>
        </c:scaling>
        <c:delete val="0"/>
        <c:axPos val="l"/>
        <c:numFmt formatCode="###\ ###\ ###\ ###\ ##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97140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ln>
          <a:noFill/>
        </a:ln>
        <a:effectLst/>
        <a:sp3d/>
      </c:spPr>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11-4756-A823-7B581771ED97}"/>
                </c:ext>
              </c:extLst>
            </c:dLbl>
            <c:dLbl>
              <c:idx val="1"/>
              <c:layout>
                <c:manualLayout>
                  <c:x val="7.2635389219878766E-3"/>
                  <c:y val="-0.139850404524049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11-4756-A823-7B581771ED97}"/>
                </c:ext>
              </c:extLst>
            </c:dLbl>
            <c:dLbl>
              <c:idx val="2"/>
              <c:layout>
                <c:manualLayout>
                  <c:x val="-9.1751597768644839E-17"/>
                  <c:y val="-5.9812704188624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11-4756-A823-7B581771ED97}"/>
                </c:ext>
              </c:extLst>
            </c:dLbl>
            <c:dLbl>
              <c:idx val="3"/>
              <c:layout>
                <c:manualLayout>
                  <c:x val="1.4527077843975842E-2"/>
                  <c:y val="-4.3132353649484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11-4756-A823-7B581771ED97}"/>
                </c:ext>
              </c:extLst>
            </c:dLbl>
            <c:dLbl>
              <c:idx val="4"/>
              <c:layout>
                <c:manualLayout>
                  <c:x val="0"/>
                  <c:y val="-1.9605615295220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11-4756-A823-7B581771ED97}"/>
                </c:ext>
              </c:extLst>
            </c:dLbl>
            <c:dLbl>
              <c:idx val="5"/>
              <c:layout>
                <c:manualLayout>
                  <c:x val="7.2635389219878766E-3"/>
                  <c:y val="-0.109791445653234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11-4756-A823-7B581771ED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Sayfa1!$B$2:$B$8</c:f>
              <c:numCache>
                <c:formatCode>#,##0</c:formatCode>
                <c:ptCount val="7"/>
                <c:pt idx="0">
                  <c:v>58902437</c:v>
                </c:pt>
                <c:pt idx="1">
                  <c:v>3669500</c:v>
                </c:pt>
                <c:pt idx="2">
                  <c:v>915</c:v>
                </c:pt>
                <c:pt idx="3">
                  <c:v>51080000</c:v>
                </c:pt>
                <c:pt idx="4">
                  <c:v>9632600</c:v>
                </c:pt>
                <c:pt idx="5">
                  <c:v>21977921</c:v>
                </c:pt>
                <c:pt idx="6">
                  <c:v>145263373</c:v>
                </c:pt>
              </c:numCache>
            </c:numRef>
          </c:val>
          <c:extLst>
            <c:ext xmlns:c16="http://schemas.microsoft.com/office/drawing/2014/chart" uri="{C3380CC4-5D6E-409C-BE32-E72D297353CC}">
              <c16:uniqueId val="{00000004-C611-4756-A823-7B581771ED97}"/>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11-4756-A823-7B581771ED97}"/>
                </c:ext>
              </c:extLst>
            </c:dLbl>
            <c:dLbl>
              <c:idx val="1"/>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11-4756-A823-7B581771ED97}"/>
                </c:ext>
              </c:extLst>
            </c:dLbl>
            <c:dLbl>
              <c:idx val="2"/>
              <c:layout>
                <c:manualLayout>
                  <c:x val="3.0271608694665799E-2"/>
                  <c:y val="-3.7776470050647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11-4756-A823-7B581771ED97}"/>
                </c:ext>
              </c:extLst>
            </c:dLbl>
            <c:dLbl>
              <c:idx val="3"/>
              <c:layout>
                <c:manualLayout>
                  <c:x val="1.9369437125300915E-2"/>
                  <c:y val="-0.1215548148303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11-4756-A823-7B581771ED97}"/>
                </c:ext>
              </c:extLst>
            </c:dLbl>
            <c:dLbl>
              <c:idx val="4"/>
              <c:layout>
                <c:manualLayout>
                  <c:x val="3.6317694609939381E-2"/>
                  <c:y val="-9.0185830358013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11-4756-A823-7B581771ED97}"/>
                </c:ext>
              </c:extLst>
            </c:dLbl>
            <c:dLbl>
              <c:idx val="5"/>
              <c:layout>
                <c:manualLayout>
                  <c:x val="3.1475335328614129E-2"/>
                  <c:y val="-3.1368984472352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611-4756-A823-7B581771ED97}"/>
                </c:ext>
              </c:extLst>
            </c:dLbl>
            <c:dLbl>
              <c:idx val="6"/>
              <c:layout>
                <c:manualLayout>
                  <c:x val="3.1475335328614129E-2"/>
                  <c:y val="-6.6659092003749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11-4756-A823-7B581771ED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Sayfa1!$C$2:$C$8</c:f>
              <c:numCache>
                <c:formatCode>#,##0</c:formatCode>
                <c:ptCount val="7"/>
                <c:pt idx="0">
                  <c:v>1217</c:v>
                </c:pt>
                <c:pt idx="1">
                  <c:v>66</c:v>
                </c:pt>
                <c:pt idx="2">
                  <c:v>14</c:v>
                </c:pt>
                <c:pt idx="3">
                  <c:v>265</c:v>
                </c:pt>
                <c:pt idx="4">
                  <c:v>34</c:v>
                </c:pt>
                <c:pt idx="5">
                  <c:v>9</c:v>
                </c:pt>
                <c:pt idx="6">
                  <c:v>1605</c:v>
                </c:pt>
              </c:numCache>
            </c:numRef>
          </c:val>
          <c:extLst>
            <c:ext xmlns:c16="http://schemas.microsoft.com/office/drawing/2014/chart" uri="{C3380CC4-5D6E-409C-BE32-E72D297353CC}">
              <c16:uniqueId val="{0000000B-C611-4756-A823-7B581771ED97}"/>
            </c:ext>
          </c:extLst>
        </c:ser>
        <c:dLbls>
          <c:showLegendKey val="0"/>
          <c:showVal val="1"/>
          <c:showCatName val="0"/>
          <c:showSerName val="0"/>
          <c:showPercent val="0"/>
          <c:showBubbleSize val="0"/>
        </c:dLbls>
        <c:gapWidth val="150"/>
        <c:shape val="box"/>
        <c:axId val="175206400"/>
        <c:axId val="175208704"/>
        <c:axId val="0"/>
      </c:bar3DChart>
      <c:catAx>
        <c:axId val="17520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208704"/>
        <c:crosses val="autoZero"/>
        <c:auto val="1"/>
        <c:lblAlgn val="ctr"/>
        <c:lblOffset val="100"/>
        <c:noMultiLvlLbl val="0"/>
      </c:catAx>
      <c:valAx>
        <c:axId val="175208704"/>
        <c:scaling>
          <c:orientation val="minMax"/>
        </c:scaling>
        <c:delete val="1"/>
        <c:axPos val="l"/>
        <c:numFmt formatCode="#,##0" sourceLinked="1"/>
        <c:majorTickMark val="none"/>
        <c:minorTickMark val="none"/>
        <c:tickLblPos val="nextTo"/>
        <c:crossAx val="17520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Kırsal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4281225467407374E-3"/>
                  <c:y val="-5.0616839172268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02-4C10-A288-554404359D5F}"/>
                </c:ext>
              </c:extLst>
            </c:dLbl>
            <c:dLbl>
              <c:idx val="1"/>
              <c:layout>
                <c:manualLayout>
                  <c:x val="3.0232269112105553E-3"/>
                  <c:y val="-4.53961888154911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02-4C10-A288-554404359D5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Sayfa1!$B$2:$B$3</c:f>
              <c:numCache>
                <c:formatCode>#,##0.00</c:formatCode>
                <c:ptCount val="2"/>
                <c:pt idx="0">
                  <c:v>33.700000000000003</c:v>
                </c:pt>
                <c:pt idx="1">
                  <c:v>7</c:v>
                </c:pt>
              </c:numCache>
            </c:numRef>
          </c:val>
          <c:extLst>
            <c:ext xmlns:c16="http://schemas.microsoft.com/office/drawing/2014/chart" uri="{C3380CC4-5D6E-409C-BE32-E72D297353CC}">
              <c16:uniqueId val="{00000002-C302-4C10-A288-554404359D5F}"/>
            </c:ext>
          </c:extLst>
        </c:ser>
        <c:ser>
          <c:idx val="1"/>
          <c:order val="1"/>
          <c:tx>
            <c:strRef>
              <c:f>Sayfa1!$C$1</c:f>
              <c:strCache>
                <c:ptCount val="1"/>
                <c:pt idx="0">
                  <c:v>Kent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0624457100881467E-2"/>
                  <c:y val="-2.803355854985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02-4C10-A288-554404359D5F}"/>
                </c:ext>
              </c:extLst>
            </c:dLbl>
            <c:dLbl>
              <c:idx val="1"/>
              <c:layout>
                <c:manualLayout>
                  <c:x val="3.5735129038519158E-2"/>
                  <c:y val="-3.6721416380001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02-4C10-A288-554404359D5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Sayfa1!$C$2:$C$3</c:f>
              <c:numCache>
                <c:formatCode>#,##0.00</c:formatCode>
                <c:ptCount val="2"/>
                <c:pt idx="0">
                  <c:v>66.3</c:v>
                </c:pt>
                <c:pt idx="1">
                  <c:v>93</c:v>
                </c:pt>
              </c:numCache>
            </c:numRef>
          </c:val>
          <c:extLst>
            <c:ext xmlns:c16="http://schemas.microsoft.com/office/drawing/2014/chart" uri="{C3380CC4-5D6E-409C-BE32-E72D297353CC}">
              <c16:uniqueId val="{00000005-C302-4C10-A288-554404359D5F}"/>
            </c:ext>
          </c:extLst>
        </c:ser>
        <c:dLbls>
          <c:showLegendKey val="0"/>
          <c:showVal val="1"/>
          <c:showCatName val="0"/>
          <c:showSerName val="0"/>
          <c:showPercent val="0"/>
          <c:showBubbleSize val="0"/>
        </c:dLbls>
        <c:gapWidth val="150"/>
        <c:shape val="box"/>
        <c:axId val="221240328"/>
        <c:axId val="221238368"/>
        <c:axId val="0"/>
      </c:bar3DChart>
      <c:catAx>
        <c:axId val="221240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21238368"/>
        <c:crosses val="autoZero"/>
        <c:auto val="1"/>
        <c:lblAlgn val="ctr"/>
        <c:lblOffset val="100"/>
        <c:noMultiLvlLbl val="0"/>
      </c:catAx>
      <c:valAx>
        <c:axId val="221238368"/>
        <c:scaling>
          <c:orientation val="minMax"/>
        </c:scaling>
        <c:delete val="1"/>
        <c:axPos val="l"/>
        <c:numFmt formatCode="#,##0.00" sourceLinked="1"/>
        <c:majorTickMark val="none"/>
        <c:minorTickMark val="none"/>
        <c:tickLblPos val="none"/>
        <c:crossAx val="221240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ideWall>
    <c:backWall>
      <c:thickness val="0"/>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1F-439E-8901-34B5A56ED04C}"/>
                </c:ext>
              </c:extLst>
            </c:dLbl>
            <c:dLbl>
              <c:idx val="1"/>
              <c:layout>
                <c:manualLayout>
                  <c:x val="-7.5070356292580506E-3"/>
                  <c:y val="-9.175040775755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1F-439E-8901-34B5A56ED04C}"/>
                </c:ext>
              </c:extLst>
            </c:dLbl>
            <c:dLbl>
              <c:idx val="2"/>
              <c:layout>
                <c:manualLayout>
                  <c:x val="0"/>
                  <c:y val="-4.5743384017909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1F-439E-8901-34B5A56ED04C}"/>
                </c:ext>
              </c:extLst>
            </c:dLbl>
            <c:dLbl>
              <c:idx val="3"/>
              <c:layout>
                <c:manualLayout>
                  <c:x val="1.4457864243310968E-2"/>
                  <c:y val="-0.125475937889410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1F-439E-8901-34B5A56ED04C}"/>
                </c:ext>
              </c:extLst>
            </c:dLbl>
            <c:dLbl>
              <c:idx val="4"/>
              <c:layout>
                <c:manualLayout>
                  <c:x val="1.2048220202759214E-2"/>
                  <c:y val="-9.018583035801397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3697612061729389"/>
                      <c:h val="8.0814346246898608E-2"/>
                    </c:manualLayout>
                  </c15:layout>
                </c:ext>
                <c:ext xmlns:c16="http://schemas.microsoft.com/office/drawing/2014/chart" uri="{C3380CC4-5D6E-409C-BE32-E72D297353CC}">
                  <c16:uniqueId val="{00000004-A31F-439E-8901-34B5A56ED04C}"/>
                </c:ext>
              </c:extLst>
            </c:dLbl>
            <c:dLbl>
              <c:idx val="5"/>
              <c:layout>
                <c:manualLayout>
                  <c:x val="0"/>
                  <c:y val="-3.9211230590440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1F-439E-8901-34B5A56ED0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Sayfa1!$B$2:$B$8</c:f>
              <c:numCache>
                <c:formatCode>#,##0</c:formatCode>
                <c:ptCount val="7"/>
                <c:pt idx="0" formatCode="#,##0.00">
                  <c:v>25154520.079999998</c:v>
                </c:pt>
                <c:pt idx="1">
                  <c:v>4312421.97</c:v>
                </c:pt>
                <c:pt idx="2">
                  <c:v>5465886</c:v>
                </c:pt>
                <c:pt idx="3">
                  <c:v>2314946</c:v>
                </c:pt>
                <c:pt idx="4">
                  <c:v>1937623</c:v>
                </c:pt>
                <c:pt idx="5">
                  <c:v>2784590</c:v>
                </c:pt>
                <c:pt idx="6">
                  <c:v>41969987.049999997</c:v>
                </c:pt>
              </c:numCache>
            </c:numRef>
          </c:val>
          <c:extLst>
            <c:ext xmlns:c16="http://schemas.microsoft.com/office/drawing/2014/chart" uri="{C3380CC4-5D6E-409C-BE32-E72D297353CC}">
              <c16:uniqueId val="{00000006-A31F-439E-8901-34B5A56ED04C}"/>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1F-439E-8901-34B5A56ED04C}"/>
                </c:ext>
              </c:extLst>
            </c:dLbl>
            <c:dLbl>
              <c:idx val="1"/>
              <c:layout>
                <c:manualLayout>
                  <c:x val="3.0028142517032202E-2"/>
                  <c:y val="-3.1480370625591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1F-439E-8901-34B5A56ED04C}"/>
                </c:ext>
              </c:extLst>
            </c:dLbl>
            <c:dLbl>
              <c:idx val="2"/>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1F-439E-8901-34B5A56ED04C}"/>
                </c:ext>
              </c:extLst>
            </c:dLbl>
            <c:dLbl>
              <c:idx val="3"/>
              <c:layout>
                <c:manualLayout>
                  <c:x val="2.650608444607027E-2"/>
                  <c:y val="-4.7053476708529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1F-439E-8901-34B5A56ED04C}"/>
                </c:ext>
              </c:extLst>
            </c:dLbl>
            <c:dLbl>
              <c:idx val="4"/>
              <c:layout>
                <c:manualLayout>
                  <c:x val="3.85543046488293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1F-439E-8901-34B5A56ED04C}"/>
                </c:ext>
              </c:extLst>
            </c:dLbl>
            <c:dLbl>
              <c:idx val="5"/>
              <c:layout>
                <c:manualLayout>
                  <c:x val="2.8915728486622112E-2"/>
                  <c:y val="-1.1763369177132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31F-439E-8901-34B5A56ED04C}"/>
                </c:ext>
              </c:extLst>
            </c:dLbl>
            <c:dLbl>
              <c:idx val="6"/>
              <c:layout>
                <c:manualLayout>
                  <c:x val="3.1325372527173954E-2"/>
                  <c:y val="-1.9605615295220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1F-439E-8901-34B5A56ED0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Sayfa1!$C$2:$C$8</c:f>
              <c:numCache>
                <c:formatCode>#,##0</c:formatCode>
                <c:ptCount val="7"/>
                <c:pt idx="0">
                  <c:v>1208</c:v>
                </c:pt>
                <c:pt idx="1">
                  <c:v>212</c:v>
                </c:pt>
                <c:pt idx="2">
                  <c:v>171</c:v>
                </c:pt>
                <c:pt idx="3">
                  <c:v>105</c:v>
                </c:pt>
                <c:pt idx="4">
                  <c:v>55</c:v>
                </c:pt>
                <c:pt idx="5">
                  <c:v>43</c:v>
                </c:pt>
                <c:pt idx="6">
                  <c:v>1794</c:v>
                </c:pt>
              </c:numCache>
            </c:numRef>
          </c:val>
          <c:extLst>
            <c:ext xmlns:c16="http://schemas.microsoft.com/office/drawing/2014/chart" uri="{C3380CC4-5D6E-409C-BE32-E72D297353CC}">
              <c16:uniqueId val="{0000000D-A31F-439E-8901-34B5A56ED04C}"/>
            </c:ext>
          </c:extLst>
        </c:ser>
        <c:dLbls>
          <c:showLegendKey val="0"/>
          <c:showVal val="1"/>
          <c:showCatName val="0"/>
          <c:showSerName val="0"/>
          <c:showPercent val="0"/>
          <c:showBubbleSize val="0"/>
        </c:dLbls>
        <c:gapWidth val="150"/>
        <c:shape val="box"/>
        <c:axId val="175168512"/>
        <c:axId val="175170304"/>
        <c:axId val="0"/>
      </c:bar3DChart>
      <c:catAx>
        <c:axId val="1751685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170304"/>
        <c:crosses val="autoZero"/>
        <c:auto val="1"/>
        <c:lblAlgn val="ctr"/>
        <c:lblOffset val="100"/>
        <c:noMultiLvlLbl val="0"/>
      </c:catAx>
      <c:valAx>
        <c:axId val="175170304"/>
        <c:scaling>
          <c:orientation val="minMax"/>
        </c:scaling>
        <c:delete val="1"/>
        <c:axPos val="l"/>
        <c:numFmt formatCode="#,##0.00" sourceLinked="1"/>
        <c:majorTickMark val="none"/>
        <c:minorTickMark val="none"/>
        <c:tickLblPos val="nextTo"/>
        <c:crossAx val="17516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A</a:t>
            </a:r>
            <a:r>
              <a:rPr lang="tr-TR"/>
              <a:t>RAZİ VARLIĞI ORANI</a:t>
            </a:r>
            <a:r>
              <a:rPr lang="en-US"/>
              <a:t> (%)</a:t>
            </a:r>
          </a:p>
        </c:rich>
      </c:tx>
      <c:layout>
        <c:manualLayout>
          <c:xMode val="edge"/>
          <c:yMode val="edge"/>
          <c:x val="0.26229369597202634"/>
          <c:y val="3.3838871317908886E-2"/>
        </c:manualLayout>
      </c:layout>
      <c:overlay val="1"/>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59"/>
          <c:y val="0.17146096970500055"/>
          <c:w val="0.59772217086913149"/>
          <c:h val="0.74131621422919802"/>
        </c:manualLayout>
      </c:layout>
      <c:pie3DChart>
        <c:varyColors val="1"/>
        <c:ser>
          <c:idx val="0"/>
          <c:order val="0"/>
          <c:tx>
            <c:strRef>
              <c:f>Sayfa1!$B$1</c:f>
              <c:strCache>
                <c:ptCount val="1"/>
              </c:strCache>
            </c:strRef>
          </c:tx>
          <c:dPt>
            <c:idx val="0"/>
            <c:bubble3D val="0"/>
            <c:explosion val="4"/>
            <c:spPr>
              <a:solidFill>
                <a:srgbClr val="38572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BA5-48B3-8ADF-F47D606287E7}"/>
              </c:ext>
            </c:extLst>
          </c:dPt>
          <c:dPt>
            <c:idx val="1"/>
            <c:bubble3D val="0"/>
            <c:spPr>
              <a:solidFill>
                <a:srgbClr val="70AD47"/>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BA5-48B3-8ADF-F47D606287E7}"/>
              </c:ext>
            </c:extLst>
          </c:dPt>
          <c:dPt>
            <c:idx val="2"/>
            <c:bubble3D val="0"/>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BA5-48B3-8ADF-F47D606287E7}"/>
              </c:ext>
            </c:extLst>
          </c:dPt>
          <c:dPt>
            <c:idx val="3"/>
            <c:bubble3D val="0"/>
            <c:spPr>
              <a:solidFill>
                <a:srgbClr val="0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BA5-48B3-8ADF-F47D606287E7}"/>
              </c:ext>
            </c:extLst>
          </c:dPt>
          <c:dLbls>
            <c:dLbl>
              <c:idx val="0"/>
              <c:layout>
                <c:manualLayout>
                  <c:x val="1.8266903918003178E-2"/>
                  <c:y val="-2.20591513344629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A5-48B3-8ADF-F47D606287E7}"/>
                </c:ext>
              </c:extLst>
            </c:dLbl>
            <c:spPr>
              <a:solidFill>
                <a:prstClr val="white"/>
              </a:solidFill>
              <a:ln>
                <a:solidFill>
                  <a:srgbClr val="70AD47"/>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Sayfa1!$A$2:$A$5</c:f>
              <c:strCache>
                <c:ptCount val="4"/>
                <c:pt idx="0">
                  <c:v>Orman</c:v>
                </c:pt>
                <c:pt idx="1">
                  <c:v>Tarım</c:v>
                </c:pt>
                <c:pt idx="2">
                  <c:v>Çayır-Mera</c:v>
                </c:pt>
                <c:pt idx="3">
                  <c:v>Diğer Alanlar</c:v>
                </c:pt>
              </c:strCache>
            </c:strRef>
          </c:cat>
          <c:val>
            <c:numRef>
              <c:f>Sayfa1!$B$2:$B$5</c:f>
              <c:numCache>
                <c:formatCode>General</c:formatCode>
                <c:ptCount val="4"/>
                <c:pt idx="0">
                  <c:v>32</c:v>
                </c:pt>
                <c:pt idx="1">
                  <c:v>18</c:v>
                </c:pt>
                <c:pt idx="2">
                  <c:v>30</c:v>
                </c:pt>
                <c:pt idx="3">
                  <c:v>20</c:v>
                </c:pt>
              </c:numCache>
            </c:numRef>
          </c:val>
          <c:extLst>
            <c:ext xmlns:c16="http://schemas.microsoft.com/office/drawing/2014/chart" uri="{C3380CC4-5D6E-409C-BE32-E72D297353CC}">
              <c16:uniqueId val="{00000008-5BA5-48B3-8ADF-F47D606287E7}"/>
            </c:ext>
          </c:extLst>
        </c:ser>
        <c:dLbls>
          <c:dLblPos val="outEnd"/>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Sayfa1!$B$2</c:f>
              <c:strCache>
                <c:ptCount val="1"/>
                <c:pt idx="0">
                  <c:v>Süt</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Sayfa1!$C$2:$K$2</c:f>
              <c:numCache>
                <c:formatCode>#,##0</c:formatCode>
                <c:ptCount val="9"/>
                <c:pt idx="0">
                  <c:v>144408</c:v>
                </c:pt>
                <c:pt idx="1">
                  <c:v>124161</c:v>
                </c:pt>
                <c:pt idx="2">
                  <c:v>135302</c:v>
                </c:pt>
                <c:pt idx="3">
                  <c:v>148455</c:v>
                </c:pt>
                <c:pt idx="4">
                  <c:v>165490</c:v>
                </c:pt>
                <c:pt idx="5">
                  <c:v>174640</c:v>
                </c:pt>
                <c:pt idx="6">
                  <c:v>186707</c:v>
                </c:pt>
                <c:pt idx="7">
                  <c:v>160357</c:v>
                </c:pt>
                <c:pt idx="8">
                  <c:v>158424</c:v>
                </c:pt>
              </c:numCache>
            </c:numRef>
          </c:val>
          <c:extLst>
            <c:ext xmlns:c16="http://schemas.microsoft.com/office/drawing/2014/chart" uri="{C3380CC4-5D6E-409C-BE32-E72D297353CC}">
              <c16:uniqueId val="{00000000-D111-4BEF-9CB7-8F21F4619EF7}"/>
            </c:ext>
          </c:extLst>
        </c:ser>
        <c:ser>
          <c:idx val="0"/>
          <c:order val="1"/>
          <c:tx>
            <c:strRef>
              <c:f>Sayfa1!$B$3</c:f>
              <c:strCache>
                <c:ptCount val="1"/>
                <c:pt idx="0">
                  <c:v>Et</c:v>
                </c:pt>
              </c:strCache>
            </c:strRef>
          </c:tx>
          <c:spPr>
            <a:solidFill>
              <a:srgbClr val="A90404"/>
            </a:solidFill>
            <a:ln>
              <a:noFill/>
            </a:ln>
            <a:effectLst/>
            <a:sp3d/>
          </c:spPr>
          <c:invertIfNegative val="0"/>
          <c:dLbls>
            <c:dLbl>
              <c:idx val="0"/>
              <c:layout>
                <c:manualLayout>
                  <c:x val="2.1086049622687914E-2"/>
                  <c:y val="-5.5581156469064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11-4BEF-9CB7-8F21F4619EF7}"/>
                </c:ext>
              </c:extLst>
            </c:dLbl>
            <c:dLbl>
              <c:idx val="1"/>
              <c:layout>
                <c:manualLayout>
                  <c:x val="1.6400260817646162E-2"/>
                  <c:y val="-3.923375750757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11-4BEF-9CB7-8F21F4619EF7}"/>
                </c:ext>
              </c:extLst>
            </c:dLbl>
            <c:dLbl>
              <c:idx val="2"/>
              <c:layout>
                <c:manualLayout>
                  <c:x val="1.7571708018906562E-2"/>
                  <c:y val="-2.6155838338383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11-4BEF-9CB7-8F21F4619EF7}"/>
                </c:ext>
              </c:extLst>
            </c:dLbl>
            <c:dLbl>
              <c:idx val="3"/>
              <c:layout>
                <c:manualLayout>
                  <c:x val="1.7571708018906562E-2"/>
                  <c:y val="-2.288635854608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11-4BEF-9CB7-8F21F4619EF7}"/>
                </c:ext>
              </c:extLst>
            </c:dLbl>
            <c:dLbl>
              <c:idx val="4"/>
              <c:layout>
                <c:manualLayout>
                  <c:x val="2.4600391226469245E-2"/>
                  <c:y val="-1.6347398961489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11-4BEF-9CB7-8F21F4619EF7}"/>
                </c:ext>
              </c:extLst>
            </c:dLbl>
            <c:dLbl>
              <c:idx val="5"/>
              <c:layout>
                <c:manualLayout>
                  <c:x val="2.2257496823948366E-2"/>
                  <c:y val="-1.96168787537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11-4BEF-9CB7-8F21F4619EF7}"/>
                </c:ext>
              </c:extLst>
            </c:dLbl>
            <c:dLbl>
              <c:idx val="6"/>
              <c:layout>
                <c:manualLayout>
                  <c:x val="2.2257496823948453E-2"/>
                  <c:y val="-1.6347398961489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11-4BEF-9CB7-8F21F4619EF7}"/>
                </c:ext>
              </c:extLst>
            </c:dLbl>
            <c:dLbl>
              <c:idx val="7"/>
              <c:layout>
                <c:manualLayout>
                  <c:x val="2.4600391226469245E-2"/>
                  <c:y val="-1.96168787537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11-4BEF-9CB7-8F21F4619EF7}"/>
                </c:ext>
              </c:extLst>
            </c:dLbl>
            <c:dLbl>
              <c:idx val="8"/>
              <c:layout>
                <c:manualLayout>
                  <c:x val="2.4600391226469075E-2"/>
                  <c:y val="-2.2886358546085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Sayfa1!$C$3:$K$3</c:f>
              <c:numCache>
                <c:formatCode>#,##0</c:formatCode>
                <c:ptCount val="9"/>
                <c:pt idx="0">
                  <c:v>4250</c:v>
                </c:pt>
                <c:pt idx="1">
                  <c:v>4750</c:v>
                </c:pt>
                <c:pt idx="2">
                  <c:v>5692</c:v>
                </c:pt>
                <c:pt idx="3">
                  <c:v>6208</c:v>
                </c:pt>
                <c:pt idx="4">
                  <c:v>10963</c:v>
                </c:pt>
                <c:pt idx="5">
                  <c:v>10547</c:v>
                </c:pt>
                <c:pt idx="6">
                  <c:v>11016</c:v>
                </c:pt>
                <c:pt idx="7">
                  <c:v>12064</c:v>
                </c:pt>
                <c:pt idx="8">
                  <c:v>11443</c:v>
                </c:pt>
              </c:numCache>
            </c:numRef>
          </c:val>
          <c:extLst>
            <c:ext xmlns:c16="http://schemas.microsoft.com/office/drawing/2014/chart" uri="{C3380CC4-5D6E-409C-BE32-E72D297353CC}">
              <c16:uniqueId val="{0000000A-D111-4BEF-9CB7-8F21F4619EF7}"/>
            </c:ext>
          </c:extLst>
        </c:ser>
        <c:ser>
          <c:idx val="2"/>
          <c:order val="2"/>
          <c:tx>
            <c:strRef>
              <c:f>Sayfa1!$B$4</c:f>
              <c:strCache>
                <c:ptCount val="1"/>
                <c:pt idx="0">
                  <c:v>Bal</c:v>
                </c:pt>
              </c:strCache>
            </c:strRef>
          </c:tx>
          <c:spPr>
            <a:solidFill>
              <a:srgbClr val="FFC000"/>
            </a:solidFill>
            <a:ln>
              <a:noFill/>
            </a:ln>
            <a:effectLst/>
            <a:sp3d/>
          </c:spPr>
          <c:invertIfNegative val="0"/>
          <c:dLbls>
            <c:dLbl>
              <c:idx val="0"/>
              <c:layout>
                <c:manualLayout>
                  <c:x val="1.5228813616385724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11-4BEF-9CB7-8F21F4619EF7}"/>
                </c:ext>
              </c:extLst>
            </c:dLbl>
            <c:dLbl>
              <c:idx val="1"/>
              <c:layout>
                <c:manualLayout>
                  <c:x val="8.2001304088230812E-3"/>
                  <c:y val="-3.2694797922980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11-4BEF-9CB7-8F21F4619EF7}"/>
                </c:ext>
              </c:extLst>
            </c:dLbl>
            <c:dLbl>
              <c:idx val="2"/>
              <c:layout>
                <c:manualLayout>
                  <c:x val="1.64002608176461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11-4BEF-9CB7-8F21F4619EF7}"/>
                </c:ext>
              </c:extLst>
            </c:dLbl>
            <c:dLbl>
              <c:idx val="3"/>
              <c:layout>
                <c:manualLayout>
                  <c:x val="2.10860496226879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11-4BEF-9CB7-8F21F4619EF7}"/>
                </c:ext>
              </c:extLst>
            </c:dLbl>
            <c:dLbl>
              <c:idx val="4"/>
              <c:layout>
                <c:manualLayout>
                  <c:x val="1.8743155220167045E-2"/>
                  <c:y val="-3.2694797922980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11-4BEF-9CB7-8F21F4619EF7}"/>
                </c:ext>
              </c:extLst>
            </c:dLbl>
            <c:dLbl>
              <c:idx val="5"/>
              <c:layout>
                <c:manualLayout>
                  <c:x val="1.75717080189066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111-4BEF-9CB7-8F21F4619EF7}"/>
                </c:ext>
              </c:extLst>
            </c:dLbl>
            <c:dLbl>
              <c:idx val="6"/>
              <c:layout>
                <c:manualLayout>
                  <c:x val="1.7571708018906434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111-4BEF-9CB7-8F21F4619EF7}"/>
                </c:ext>
              </c:extLst>
            </c:dLbl>
            <c:dLbl>
              <c:idx val="7"/>
              <c:layout>
                <c:manualLayout>
                  <c:x val="1.87431552201671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111-4BEF-9CB7-8F21F4619EF7}"/>
                </c:ext>
              </c:extLst>
            </c:dLbl>
            <c:dLbl>
              <c:idx val="8"/>
              <c:layout>
                <c:manualLayout>
                  <c:x val="1.9914602421427487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Sayfa1!$C$4:$K$4</c:f>
              <c:numCache>
                <c:formatCode>#,##0</c:formatCode>
                <c:ptCount val="9"/>
                <c:pt idx="0">
                  <c:v>1449</c:v>
                </c:pt>
                <c:pt idx="1">
                  <c:v>874</c:v>
                </c:pt>
                <c:pt idx="2">
                  <c:v>1029</c:v>
                </c:pt>
                <c:pt idx="3">
                  <c:v>1370</c:v>
                </c:pt>
                <c:pt idx="4">
                  <c:v>1531</c:v>
                </c:pt>
                <c:pt idx="5">
                  <c:v>1836</c:v>
                </c:pt>
                <c:pt idx="6">
                  <c:v>1724</c:v>
                </c:pt>
                <c:pt idx="7">
                  <c:v>1489</c:v>
                </c:pt>
                <c:pt idx="8">
                  <c:v>1328.0889999999999</c:v>
                </c:pt>
              </c:numCache>
            </c:numRef>
          </c:val>
          <c:extLst>
            <c:ext xmlns:c16="http://schemas.microsoft.com/office/drawing/2014/chart" uri="{C3380CC4-5D6E-409C-BE32-E72D297353CC}">
              <c16:uniqueId val="{00000014-D111-4BEF-9CB7-8F21F4619EF7}"/>
            </c:ext>
          </c:extLst>
        </c:ser>
        <c:dLbls>
          <c:showLegendKey val="0"/>
          <c:showVal val="0"/>
          <c:showCatName val="0"/>
          <c:showSerName val="0"/>
          <c:showPercent val="0"/>
          <c:showBubbleSize val="0"/>
        </c:dLbls>
        <c:gapWidth val="150"/>
        <c:shape val="box"/>
        <c:axId val="832810096"/>
        <c:axId val="839711744"/>
        <c:axId val="0"/>
      </c:bar3DChart>
      <c:catAx>
        <c:axId val="83281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839711744"/>
        <c:crosses val="autoZero"/>
        <c:auto val="1"/>
        <c:lblAlgn val="ctr"/>
        <c:lblOffset val="100"/>
        <c:noMultiLvlLbl val="0"/>
      </c:catAx>
      <c:valAx>
        <c:axId val="839711744"/>
        <c:scaling>
          <c:orientation val="minMax"/>
        </c:scaling>
        <c:delete val="1"/>
        <c:axPos val="l"/>
        <c:numFmt formatCode="#,##0" sourceLinked="1"/>
        <c:majorTickMark val="out"/>
        <c:minorTickMark val="none"/>
        <c:tickLblPos val="nextTo"/>
        <c:crossAx val="832810096"/>
        <c:crosses val="autoZero"/>
        <c:crossBetween val="between"/>
      </c:valAx>
      <c:spPr>
        <a:noFill/>
        <a:ln w="25400">
          <a:noFill/>
        </a:ln>
        <a:effectLst/>
      </c:spPr>
    </c:plotArea>
    <c:legend>
      <c:legendPos val="r"/>
      <c:layout>
        <c:manualLayout>
          <c:xMode val="edge"/>
          <c:yMode val="edge"/>
          <c:x val="0.91944354228661518"/>
          <c:y val="0.41724071351891279"/>
          <c:w val="6.6499091298259594E-2"/>
          <c:h val="0.165518572962174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1200"/>
      </a:pPr>
      <a:endParaRPr lang="tr-T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(Adet)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5.9819317400356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06-4BE2-94B3-8CAFD81ADC6F}"/>
                </c:ext>
              </c:extLst>
            </c:dLbl>
            <c:dLbl>
              <c:idx val="1"/>
              <c:layout>
                <c:manualLayout>
                  <c:x val="4.7911420460440071E-3"/>
                  <c:y val="-3.9879544933570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06-4BE2-94B3-8CAFD81ADC6F}"/>
                </c:ext>
              </c:extLst>
            </c:dLbl>
            <c:dLbl>
              <c:idx val="2"/>
              <c:layout>
                <c:manualLayout>
                  <c:x val="7.1867130690660098E-3"/>
                  <c:y val="-3.9879544933570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06-4BE2-94B3-8CAFD81ADC6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8536</c:v>
                </c:pt>
                <c:pt idx="1">
                  <c:v>7947</c:v>
                </c:pt>
                <c:pt idx="2">
                  <c:v>2602</c:v>
                </c:pt>
                <c:pt idx="3">
                  <c:v>2003</c:v>
                </c:pt>
                <c:pt idx="4">
                  <c:v>1647</c:v>
                </c:pt>
                <c:pt idx="5">
                  <c:v>1610</c:v>
                </c:pt>
                <c:pt idx="6" formatCode="General">
                  <c:v>637</c:v>
                </c:pt>
              </c:numCache>
            </c:numRef>
          </c:val>
          <c:extLst>
            <c:ext xmlns:c16="http://schemas.microsoft.com/office/drawing/2014/chart" uri="{C3380CC4-5D6E-409C-BE32-E72D297353CC}">
              <c16:uniqueId val="{00000003-1506-4BE2-94B3-8CAFD81ADC6F}"/>
            </c:ext>
          </c:extLst>
        </c:ser>
        <c:ser>
          <c:idx val="1"/>
          <c:order val="1"/>
          <c:tx>
            <c:strRef>
              <c:f>Sayfa1!$C$1</c:f>
              <c:strCache>
                <c:ptCount val="1"/>
                <c:pt idx="0">
                  <c:v>Küçük Baş (Adet)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3955710230220036E-2"/>
                  <c:y val="-5.9819317400356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06-4BE2-94B3-8CAFD81ADC6F}"/>
                </c:ext>
              </c:extLst>
            </c:dLbl>
            <c:dLbl>
              <c:idx val="1"/>
              <c:layout>
                <c:manualLayout>
                  <c:x val="1.437342613813202E-2"/>
                  <c:y val="-6.646590822261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06-4BE2-94B3-8CAFD81ADC6F}"/>
                </c:ext>
              </c:extLst>
            </c:dLbl>
            <c:dLbl>
              <c:idx val="2"/>
              <c:layout>
                <c:manualLayout>
                  <c:x val="2.3955710230219945E-2"/>
                  <c:y val="-6.646590822261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06-4BE2-94B3-8CAFD81ADC6F}"/>
                </c:ext>
              </c:extLst>
            </c:dLbl>
            <c:dLbl>
              <c:idx val="5"/>
              <c:layout>
                <c:manualLayout>
                  <c:x val="5.1004513526523208E-2"/>
                  <c:y val="-9.197659883573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06-4BE2-94B3-8CAFD81ADC6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General</c:formatCode>
                <c:ptCount val="7"/>
                <c:pt idx="0">
                  <c:v>79</c:v>
                </c:pt>
                <c:pt idx="1">
                  <c:v>0</c:v>
                </c:pt>
                <c:pt idx="2">
                  <c:v>0</c:v>
                </c:pt>
                <c:pt idx="3">
                  <c:v>0</c:v>
                </c:pt>
                <c:pt idx="4" formatCode="#,##0">
                  <c:v>10556</c:v>
                </c:pt>
                <c:pt idx="5" formatCode="#,##0">
                  <c:v>1859</c:v>
                </c:pt>
                <c:pt idx="6">
                  <c:v>0</c:v>
                </c:pt>
              </c:numCache>
            </c:numRef>
          </c:val>
          <c:extLst>
            <c:ext xmlns:c16="http://schemas.microsoft.com/office/drawing/2014/chart" uri="{C3380CC4-5D6E-409C-BE32-E72D297353CC}">
              <c16:uniqueId val="{00000008-1506-4BE2-94B3-8CAFD81ADC6F}"/>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(Kilo)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3955710230219814E-3"/>
                  <c:y val="-4.9993086585959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98-4127-80A9-0B52493790C8}"/>
                </c:ext>
              </c:extLst>
            </c:dLbl>
            <c:dLbl>
              <c:idx val="1"/>
              <c:layout>
                <c:manualLayout>
                  <c:x val="1.9363925835970869E-2"/>
                  <c:y val="-7.4094316608097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98-4127-80A9-0B52493790C8}"/>
                </c:ext>
              </c:extLst>
            </c:dLbl>
            <c:dLbl>
              <c:idx val="2"/>
              <c:layout>
                <c:manualLayout>
                  <c:x val="4.7911420460440071E-3"/>
                  <c:y val="-8.7487901525428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98-4127-80A9-0B52493790C8}"/>
                </c:ext>
              </c:extLst>
            </c:dLbl>
            <c:dLbl>
              <c:idx val="4"/>
              <c:layout>
                <c:manualLayout>
                  <c:x val="-7.286357681752462E-3"/>
                  <c:y val="-6.0253167679821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98-4127-80A9-0B52493790C8}"/>
                </c:ext>
              </c:extLst>
            </c:dLbl>
            <c:dLbl>
              <c:idx val="5"/>
              <c:layout>
                <c:manualLayout>
                  <c:x val="0"/>
                  <c:y val="-3.6151900607892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98-4127-80A9-0B52493790C8}"/>
                </c:ext>
              </c:extLst>
            </c:dLbl>
            <c:dLbl>
              <c:idx val="6"/>
              <c:layout>
                <c:manualLayout>
                  <c:x val="4.8575717878349446E-3"/>
                  <c:y val="-2.410126707192858E-2"/>
                </c:manualLayout>
              </c:layout>
              <c:tx>
                <c:rich>
                  <a:bodyPr/>
                  <a:lstStyle/>
                  <a:p>
                    <a:r>
                      <a:rPr lang="en-US" dirty="0" smtClean="0"/>
                      <a:t>170.246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98-4127-80A9-0B52493790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2622280</c:v>
                </c:pt>
                <c:pt idx="1">
                  <c:v>2547633</c:v>
                </c:pt>
                <c:pt idx="2">
                  <c:v>622603</c:v>
                </c:pt>
                <c:pt idx="3">
                  <c:v>16197</c:v>
                </c:pt>
                <c:pt idx="4">
                  <c:v>500709</c:v>
                </c:pt>
                <c:pt idx="5">
                  <c:v>439708</c:v>
                </c:pt>
                <c:pt idx="6" formatCode="General">
                  <c:v>170246</c:v>
                </c:pt>
              </c:numCache>
            </c:numRef>
          </c:val>
          <c:extLst>
            <c:ext xmlns:c16="http://schemas.microsoft.com/office/drawing/2014/chart" uri="{C3380CC4-5D6E-409C-BE32-E72D297353CC}">
              <c16:uniqueId val="{00000006-8A98-4127-80A9-0B52493790C8}"/>
            </c:ext>
          </c:extLst>
        </c:ser>
        <c:ser>
          <c:idx val="1"/>
          <c:order val="1"/>
          <c:tx>
            <c:strRef>
              <c:f>Sayfa1!$C$1</c:f>
              <c:strCache>
                <c:ptCount val="1"/>
                <c:pt idx="0">
                  <c:v>Küçük Baş (Kilo)</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8329136368352057E-2"/>
                  <c:y val="-9.9986173171918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98-4127-80A9-0B52493790C8}"/>
                </c:ext>
              </c:extLst>
            </c:dLbl>
            <c:dLbl>
              <c:idx val="1"/>
              <c:layout>
                <c:manualLayout>
                  <c:x val="2.1560139207198032E-2"/>
                  <c:y val="-5.6242222409204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98-4127-80A9-0B52493790C8}"/>
                </c:ext>
              </c:extLst>
            </c:dLbl>
            <c:dLbl>
              <c:idx val="2"/>
              <c:layout>
                <c:manualLayout>
                  <c:x val="2.6351281253242039E-2"/>
                  <c:y val="-4.9993086585959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98-4127-80A9-0B52493790C8}"/>
                </c:ext>
              </c:extLst>
            </c:dLbl>
            <c:dLbl>
              <c:idx val="3"/>
              <c:layout>
                <c:manualLayout>
                  <c:x val="3.400300251484515E-2"/>
                  <c:y val="-3.0126583839910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8-4127-80A9-0B52493790C8}"/>
                </c:ext>
              </c:extLst>
            </c:dLbl>
            <c:dLbl>
              <c:idx val="4"/>
              <c:layout>
                <c:manualLayout>
                  <c:x val="7.2863576817525422E-2"/>
                  <c:y val="-0.228962037183321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98-4127-80A9-0B52493790C8}"/>
                </c:ext>
              </c:extLst>
            </c:dLbl>
            <c:dLbl>
              <c:idx val="5"/>
              <c:layout>
                <c:manualLayout>
                  <c:x val="8.2578624771703593E-2"/>
                  <c:y val="-0.17172176510468637"/>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9.5985618527620262E-2"/>
                      <c:h val="0.10008051151618318"/>
                    </c:manualLayout>
                  </c15:layout>
                </c:ext>
                <c:ext xmlns:c16="http://schemas.microsoft.com/office/drawing/2014/chart" uri="{C3380CC4-5D6E-409C-BE32-E72D297353CC}">
                  <c16:uniqueId val="{0000000C-8A98-4127-80A9-0B52493790C8}"/>
                </c:ext>
              </c:extLst>
            </c:dLbl>
            <c:dLbl>
              <c:idx val="6"/>
              <c:layout>
                <c:manualLayout>
                  <c:x val="6.5577219135772774E-2"/>
                  <c:y val="-5.4227850911839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A98-4127-80A9-0B52493790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#,##0</c:formatCode>
                <c:ptCount val="7"/>
                <c:pt idx="0">
                  <c:v>1790</c:v>
                </c:pt>
                <c:pt idx="1">
                  <c:v>0</c:v>
                </c:pt>
                <c:pt idx="2">
                  <c:v>0</c:v>
                </c:pt>
                <c:pt idx="3" formatCode="General">
                  <c:v>0</c:v>
                </c:pt>
                <c:pt idx="4">
                  <c:v>252221</c:v>
                </c:pt>
                <c:pt idx="5">
                  <c:v>54986</c:v>
                </c:pt>
                <c:pt idx="6" formatCode="General">
                  <c:v>0</c:v>
                </c:pt>
              </c:numCache>
            </c:numRef>
          </c:val>
          <c:extLst>
            <c:ext xmlns:c16="http://schemas.microsoft.com/office/drawing/2014/chart" uri="{C3380CC4-5D6E-409C-BE32-E72D297353CC}">
              <c16:uniqueId val="{0000000E-8A98-4127-80A9-0B52493790C8}"/>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Bingöl İli Yıllara Göre Barajlardan Elektrik Üretimi (MWe)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dirty="0" smtClean="0"/>
                      <a:t>1.624.070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C0-4C58-9F90-4A943308BBD1}"/>
                </c:ext>
              </c:extLst>
            </c:dLbl>
            <c:dLbl>
              <c:idx val="1"/>
              <c:tx>
                <c:rich>
                  <a:bodyPr/>
                  <a:lstStyle/>
                  <a:p>
                    <a:r>
                      <a:rPr lang="en-US" dirty="0" smtClean="0"/>
                      <a:t>3.017.527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C0-4C58-9F90-4A943308BBD1}"/>
                </c:ext>
              </c:extLst>
            </c:dLbl>
            <c:dLbl>
              <c:idx val="2"/>
              <c:tx>
                <c:rich>
                  <a:bodyPr/>
                  <a:lstStyle/>
                  <a:p>
                    <a:r>
                      <a:rPr lang="en-US" dirty="0" smtClean="0"/>
                      <a:t>2.100.999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C0-4C58-9F90-4A943308BBD1}"/>
                </c:ext>
              </c:extLst>
            </c:dLbl>
            <c:dLbl>
              <c:idx val="3"/>
              <c:tx>
                <c:rich>
                  <a:bodyPr/>
                  <a:lstStyle/>
                  <a:p>
                    <a:r>
                      <a:rPr lang="en-US" dirty="0" smtClean="0"/>
                      <a:t>2.436.727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C0-4C58-9F90-4A943308BBD1}"/>
                </c:ext>
              </c:extLst>
            </c:dLbl>
            <c:dLbl>
              <c:idx val="4"/>
              <c:tx>
                <c:rich>
                  <a:bodyPr/>
                  <a:lstStyle/>
                  <a:p>
                    <a:r>
                      <a:rPr lang="en-US" dirty="0" smtClean="0"/>
                      <a:t>2.501.920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C0-4C58-9F90-4A943308BBD1}"/>
                </c:ext>
              </c:extLst>
            </c:dLbl>
            <c:dLbl>
              <c:idx val="5"/>
              <c:tx>
                <c:rich>
                  <a:bodyPr/>
                  <a:lstStyle/>
                  <a:p>
                    <a:r>
                      <a:rPr lang="en-US" smtClean="0"/>
                      <a:t>2.542.122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BC-46C4-AEAE-849A54D2692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1624070</c:v>
                </c:pt>
                <c:pt idx="1">
                  <c:v>3017527</c:v>
                </c:pt>
                <c:pt idx="2">
                  <c:v>2100999</c:v>
                </c:pt>
                <c:pt idx="3">
                  <c:v>2436727</c:v>
                </c:pt>
                <c:pt idx="4">
                  <c:v>2501920</c:v>
                </c:pt>
                <c:pt idx="5">
                  <c:v>2542122</c:v>
                </c:pt>
                <c:pt idx="6">
                  <c:v>3469639</c:v>
                </c:pt>
              </c:numCache>
            </c:numRef>
          </c:val>
          <c:extLst>
            <c:ext xmlns:c16="http://schemas.microsoft.com/office/drawing/2014/chart" uri="{C3380CC4-5D6E-409C-BE32-E72D297353CC}">
              <c16:uniqueId val="{00000000-204F-4A20-850B-58460198870A}"/>
            </c:ext>
          </c:extLst>
        </c:ser>
        <c:dLbls>
          <c:dLblPos val="outEnd"/>
          <c:showLegendKey val="0"/>
          <c:showVal val="1"/>
          <c:showCatName val="0"/>
          <c:showSerName val="0"/>
          <c:showPercent val="0"/>
          <c:showBubbleSize val="0"/>
        </c:dLbls>
        <c:gapWidth val="79"/>
        <c:overlap val="-24"/>
        <c:axId val="163608064"/>
        <c:axId val="163629696"/>
      </c:barChart>
      <c:catAx>
        <c:axId val="163608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crossAx val="163629696"/>
        <c:crosses val="autoZero"/>
        <c:auto val="1"/>
        <c:lblAlgn val="ctr"/>
        <c:lblOffset val="100"/>
        <c:noMultiLvlLbl val="0"/>
      </c:catAx>
      <c:valAx>
        <c:axId val="163629696"/>
        <c:scaling>
          <c:orientation val="minMax"/>
        </c:scaling>
        <c:delete val="1"/>
        <c:axPos val="l"/>
        <c:numFmt formatCode="#,##0" sourceLinked="1"/>
        <c:majorTickMark val="none"/>
        <c:minorTickMark val="none"/>
        <c:tickLblPos val="nextTo"/>
        <c:crossAx val="163608064"/>
        <c:crosses val="autoZero"/>
        <c:crossBetween val="between"/>
      </c:valAx>
      <c:spPr>
        <a:noFill/>
        <a:ln>
          <a:noFill/>
        </a:ln>
        <a:effectLst/>
      </c:spPr>
    </c:plotArea>
    <c:plotVisOnly val="1"/>
    <c:dispBlanksAs val="gap"/>
    <c:showDLblsOverMax val="0"/>
  </c:chart>
  <c:spPr>
    <a:noFill/>
    <a:ln>
      <a:solidFill>
        <a:srgbClr val="5B9BD4"/>
      </a:solidFill>
    </a:ln>
    <a:effectLst/>
  </c:spPr>
  <c:txPr>
    <a:bodyPr/>
    <a:lstStyle/>
    <a:p>
      <a:pPr>
        <a:defRPr/>
      </a:pPr>
      <a:endParaRPr lang="tr-T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007796685726245"/>
          <c:y val="2.38095278674588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'YILLARA GÖRE TÜKETİM'!$C$4</c:f>
              <c:strCache>
                <c:ptCount val="1"/>
                <c:pt idx="0">
                  <c:v>MW</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2">
                          <a:lumMod val="35000"/>
                          <a:lumOff val="65000"/>
                        </a:schemeClr>
                      </a:solidFill>
                    </a:ln>
                    <a:effectLst/>
                  </c:spPr>
                </c15:leaderLines>
              </c:ext>
            </c:extLst>
          </c:dLbls>
          <c:cat>
            <c:numRef>
              <c:f>'YILLARA GÖRE TÜKETİM'!$B$5:$B$27</c:f>
              <c:numCache>
                <c:formatCode>General</c:formatCod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'YILLARA GÖRE TÜKETİM'!$C$5:$C$27</c:f>
              <c:numCache>
                <c:formatCode>General</c:formatCode>
                <c:ptCount val="23"/>
                <c:pt idx="0">
                  <c:v>132.69900000000001</c:v>
                </c:pt>
                <c:pt idx="1">
                  <c:v>138.81800000000001</c:v>
                </c:pt>
                <c:pt idx="2">
                  <c:v>139.32</c:v>
                </c:pt>
                <c:pt idx="3">
                  <c:v>148.23400000000001</c:v>
                </c:pt>
                <c:pt idx="4">
                  <c:v>153.322</c:v>
                </c:pt>
                <c:pt idx="5">
                  <c:v>172.82400000000001</c:v>
                </c:pt>
                <c:pt idx="6">
                  <c:v>174.09200000000001</c:v>
                </c:pt>
                <c:pt idx="7">
                  <c:v>193.501</c:v>
                </c:pt>
                <c:pt idx="8">
                  <c:v>206.648</c:v>
                </c:pt>
                <c:pt idx="9">
                  <c:v>209.57</c:v>
                </c:pt>
                <c:pt idx="10">
                  <c:v>234.28100000000001</c:v>
                </c:pt>
                <c:pt idx="11">
                  <c:v>272.97800000000001</c:v>
                </c:pt>
                <c:pt idx="12">
                  <c:v>287.91899999999998</c:v>
                </c:pt>
                <c:pt idx="13">
                  <c:v>307.04500000000002</c:v>
                </c:pt>
                <c:pt idx="14">
                  <c:v>332.48700000000002</c:v>
                </c:pt>
                <c:pt idx="15">
                  <c:v>342.24099999999999</c:v>
                </c:pt>
                <c:pt idx="16">
                  <c:v>351.79</c:v>
                </c:pt>
                <c:pt idx="17">
                  <c:v>365.84300000000002</c:v>
                </c:pt>
                <c:pt idx="18">
                  <c:v>354.72800000000001</c:v>
                </c:pt>
                <c:pt idx="19">
                  <c:v>320.15100000000001</c:v>
                </c:pt>
                <c:pt idx="20">
                  <c:v>321.25900000000001</c:v>
                </c:pt>
                <c:pt idx="21">
                  <c:v>329.72</c:v>
                </c:pt>
                <c:pt idx="22">
                  <c:v>359.79</c:v>
                </c:pt>
              </c:numCache>
            </c:numRef>
          </c:val>
          <c:extLst>
            <c:ext xmlns:c16="http://schemas.microsoft.com/office/drawing/2014/chart" uri="{C3380CC4-5D6E-409C-BE32-E72D297353CC}">
              <c16:uniqueId val="{00000000-2C98-4A3D-978C-6D3B34077B6E}"/>
            </c:ext>
          </c:extLst>
        </c:ser>
        <c:dLbls>
          <c:showLegendKey val="0"/>
          <c:showVal val="1"/>
          <c:showCatName val="0"/>
          <c:showSerName val="0"/>
          <c:showPercent val="0"/>
          <c:showBubbleSize val="0"/>
        </c:dLbls>
        <c:gapWidth val="150"/>
        <c:shape val="box"/>
        <c:axId val="144918112"/>
        <c:axId val="144916152"/>
        <c:axId val="0"/>
      </c:bar3DChart>
      <c:catAx>
        <c:axId val="1449181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144916152"/>
        <c:crosses val="autoZero"/>
        <c:auto val="1"/>
        <c:lblAlgn val="ctr"/>
        <c:lblOffset val="100"/>
        <c:noMultiLvlLbl val="0"/>
      </c:catAx>
      <c:valAx>
        <c:axId val="1449161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144918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strCache>
            </c:strRef>
          </c:tx>
          <c:dPt>
            <c:idx val="0"/>
            <c:bubble3D val="0"/>
            <c:explosion val="4"/>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FA-40A1-B611-A84206B95A1B}"/>
              </c:ext>
            </c:extLst>
          </c:dPt>
          <c:dPt>
            <c:idx val="1"/>
            <c:bubble3D val="0"/>
            <c:spPr>
              <a:solidFill>
                <a:schemeClr val="accent4"/>
              </a:solidFill>
              <a:ln>
                <a:noFill/>
              </a:ln>
              <a:effectLst>
                <a:outerShdw blurRad="254000" sx="132000" sy="132000" algn="ctr" rotWithShape="0">
                  <a:prstClr val="black">
                    <a:alpha val="20000"/>
                  </a:prstClr>
                </a:outerShdw>
              </a:effectLst>
            </c:spPr>
            <c:extLst>
              <c:ext xmlns:c16="http://schemas.microsoft.com/office/drawing/2014/chart" uri="{C3380CC4-5D6E-409C-BE32-E72D297353CC}">
                <c16:uniqueId val="{00000003-F4FA-40A1-B611-A84206B95A1B}"/>
              </c:ext>
            </c:extLst>
          </c:dPt>
          <c:dPt>
            <c:idx val="2"/>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FA-40A1-B611-A84206B95A1B}"/>
              </c:ext>
            </c:extLst>
          </c:dPt>
          <c:dLbls>
            <c:dLbl>
              <c:idx val="1"/>
              <c:layout>
                <c:manualLayout>
                  <c:x val="-7.0255408468149663E-2"/>
                  <c:y val="0.189244872284183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4FA-40A1-B611-A84206B95A1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Sayfa1!$A$2:$A$4</c:f>
              <c:strCache>
                <c:ptCount val="3"/>
                <c:pt idx="0">
                  <c:v>Devlet Yolları</c:v>
                </c:pt>
                <c:pt idx="1">
                  <c:v>İl Yolları</c:v>
                </c:pt>
                <c:pt idx="2">
                  <c:v>Köy Yolları</c:v>
                </c:pt>
              </c:strCache>
            </c:strRef>
          </c:cat>
          <c:val>
            <c:numRef>
              <c:f>Sayfa1!$B$2:$B$4</c:f>
              <c:numCache>
                <c:formatCode>General</c:formatCode>
                <c:ptCount val="3"/>
                <c:pt idx="0">
                  <c:v>5</c:v>
                </c:pt>
                <c:pt idx="1">
                  <c:v>10</c:v>
                </c:pt>
                <c:pt idx="2">
                  <c:v>85</c:v>
                </c:pt>
              </c:numCache>
            </c:numRef>
          </c:val>
          <c:extLst>
            <c:ext xmlns:c16="http://schemas.microsoft.com/office/drawing/2014/chart" uri="{C3380CC4-5D6E-409C-BE32-E72D297353CC}">
              <c16:uniqueId val="{00000006-F4FA-40A1-B611-A84206B95A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517767879096816"/>
          <c:y val="0.35799345871676347"/>
          <c:w val="0.21802594802418165"/>
          <c:h val="0.284013082566473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noFill/>
    <a:ln w="9525" cap="flat" cmpd="sng" algn="ctr">
      <a:noFill/>
      <a:round/>
    </a:ln>
    <a:effectLst/>
  </c:spPr>
  <c:txPr>
    <a:bodyPr/>
    <a:lstStyle/>
    <a:p>
      <a:pPr>
        <a:defRPr/>
      </a:pPr>
      <a:endParaRPr lang="tr-T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Havaalanı Yolcu Sayısı</c:v>
                </c:pt>
              </c:strCache>
            </c:strRef>
          </c:tx>
          <c:spPr>
            <a:solidFill>
              <a:schemeClr val="accent1"/>
            </a:solidFill>
            <a:ln>
              <a:noFill/>
            </a:ln>
            <a:effectLst/>
          </c:spPr>
          <c:invertIfNegative val="0"/>
          <c:dLbls>
            <c:dLbl>
              <c:idx val="0"/>
              <c:layout>
                <c:manualLayout>
                  <c:x val="-7.8651236573939742E-3"/>
                  <c:y val="-6.070441015149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1C3-4DBA-8E1F-45092F3951C0}"/>
                </c:ext>
              </c:extLst>
            </c:dLbl>
            <c:dLbl>
              <c:idx val="1"/>
              <c:layout>
                <c:manualLayout>
                  <c:x val="-1.7696528229136442E-2"/>
                  <c:y val="-3.4688234372284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C3-4DBA-8E1F-45092F3951C0}"/>
                </c:ext>
              </c:extLst>
            </c:dLbl>
            <c:dLbl>
              <c:idx val="2"/>
              <c:layout>
                <c:manualLayout>
                  <c:x val="0"/>
                  <c:y val="-3.9024263668820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C3-4DBA-8E1F-45092F3951C0}"/>
                </c:ext>
              </c:extLst>
            </c:dLbl>
            <c:dLbl>
              <c:idx val="3"/>
              <c:layout>
                <c:manualLayout>
                  <c:x val="-1.5730247314787948E-2"/>
                  <c:y val="-5.2032351558426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C3-4DBA-8E1F-45092F3951C0}"/>
                </c:ext>
              </c:extLst>
            </c:dLbl>
            <c:dLbl>
              <c:idx val="4"/>
              <c:layout>
                <c:manualLayout>
                  <c:x val="0"/>
                  <c:y val="-6.0704410151498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C3-4DBA-8E1F-45092F3951C0}"/>
                </c:ext>
              </c:extLst>
            </c:dLbl>
            <c:dLbl>
              <c:idx val="5"/>
              <c:layout>
                <c:manualLayout>
                  <c:x val="-7.2096133998752615E-17"/>
                  <c:y val="2.1680146482677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C3-4DBA-8E1F-45092F3951C0}"/>
                </c:ext>
              </c:extLst>
            </c:dLbl>
            <c:dLbl>
              <c:idx val="6"/>
              <c:layout>
                <c:manualLayout>
                  <c:x val="2.5561651886530347E-2"/>
                  <c:y val="-1.7344117186142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C3-4DBA-8E1F-45092F3951C0}"/>
                </c:ext>
              </c:extLst>
            </c:dLbl>
            <c:dLbl>
              <c:idx val="7"/>
              <c:layout>
                <c:manualLayout>
                  <c:x val="7.2096133998752615E-17"/>
                  <c:y val="-2.6016175779213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C3-4DBA-8E1F-45092F3951C0}"/>
                </c:ext>
              </c:extLst>
            </c:dLbl>
            <c:dLbl>
              <c:idx val="8"/>
              <c:layout>
                <c:manualLayout>
                  <c:x val="0"/>
                  <c:y val="-4.3360292965355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C3-4DBA-8E1F-45092F3951C0}"/>
                </c:ext>
              </c:extLst>
            </c:dLbl>
            <c:dLbl>
              <c:idx val="9"/>
              <c:layout>
                <c:manualLayout>
                  <c:x val="3.8477175813691942E-3"/>
                  <c:y val="-3.0352205075749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EC-45F1-B500-18B12EF180B3}"/>
                </c:ext>
              </c:extLst>
            </c:dLbl>
            <c:dLbl>
              <c:idx val="10"/>
              <c:layout>
                <c:manualLayout>
                  <c:x val="-1.7696528229136588E-2"/>
                  <c:y val="-2.6016175779213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C3-4DBA-8E1F-45092F3951C0}"/>
                </c:ext>
              </c:extLst>
            </c:dLbl>
            <c:dLbl>
              <c:idx val="11"/>
              <c:layout>
                <c:manualLayout>
                  <c:x val="0"/>
                  <c:y val="-2.6016175779213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C3-4DBA-8E1F-45092F3951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Sayfa1!$B$2:$B$13</c:f>
              <c:numCache>
                <c:formatCode>#,##0</c:formatCode>
                <c:ptCount val="12"/>
                <c:pt idx="0">
                  <c:v>28411</c:v>
                </c:pt>
                <c:pt idx="1">
                  <c:v>119803</c:v>
                </c:pt>
                <c:pt idx="2">
                  <c:v>135225</c:v>
                </c:pt>
                <c:pt idx="3">
                  <c:v>156542</c:v>
                </c:pt>
                <c:pt idx="4">
                  <c:v>166259</c:v>
                </c:pt>
                <c:pt idx="5">
                  <c:v>226105</c:v>
                </c:pt>
                <c:pt idx="6">
                  <c:v>203894</c:v>
                </c:pt>
                <c:pt idx="7">
                  <c:v>119557</c:v>
                </c:pt>
                <c:pt idx="8">
                  <c:v>152880</c:v>
                </c:pt>
                <c:pt idx="9">
                  <c:v>143297</c:v>
                </c:pt>
                <c:pt idx="10">
                  <c:v>174892</c:v>
                </c:pt>
                <c:pt idx="11">
                  <c:v>181949</c:v>
                </c:pt>
              </c:numCache>
            </c:numRef>
          </c:val>
          <c:extLst>
            <c:ext xmlns:c16="http://schemas.microsoft.com/office/drawing/2014/chart" uri="{C3380CC4-5D6E-409C-BE32-E72D297353CC}">
              <c16:uniqueId val="{00000000-14AE-426C-8EE4-D90E16BD0E2C}"/>
            </c:ext>
          </c:extLst>
        </c:ser>
        <c:dLbls>
          <c:showLegendKey val="0"/>
          <c:showVal val="0"/>
          <c:showCatName val="0"/>
          <c:showSerName val="0"/>
          <c:showPercent val="0"/>
          <c:showBubbleSize val="0"/>
        </c:dLbls>
        <c:gapWidth val="219"/>
        <c:overlap val="-27"/>
        <c:axId val="1871991424"/>
        <c:axId val="1872005152"/>
      </c:barChart>
      <c:catAx>
        <c:axId val="187199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2005152"/>
        <c:crosses val="autoZero"/>
        <c:auto val="1"/>
        <c:lblAlgn val="ctr"/>
        <c:lblOffset val="100"/>
        <c:noMultiLvlLbl val="0"/>
      </c:catAx>
      <c:valAx>
        <c:axId val="187200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199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w="6350"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601"/>
          <c:y val="0.1714609697050006"/>
          <c:w val="0.5977221708691316"/>
          <c:h val="0.74131621422919824"/>
        </c:manualLayout>
      </c:layout>
      <c:pie3DChart>
        <c:varyColors val="1"/>
        <c:ser>
          <c:idx val="0"/>
          <c:order val="0"/>
          <c:tx>
            <c:strRef>
              <c:f>Sayfa1!$B$1</c:f>
              <c:strCache>
                <c:ptCount val="1"/>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2DC-4E85-A2AC-FAEBFB97AA02}"/>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2DC-4E85-A2AC-FAEBFB97AA02}"/>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2DC-4E85-A2AC-FAEBFB97AA02}"/>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06-DEFA-4F71-B918-2050C614B86E}"/>
              </c:ext>
            </c:extLst>
          </c:dPt>
          <c:dLbls>
            <c:dLbl>
              <c:idx val="0"/>
              <c:layout>
                <c:manualLayout>
                  <c:x val="0.14432332430951397"/>
                  <c:y val="-3.274654560472174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0806"/>
                        <a:gd name="adj2" fmla="val 92535"/>
                      </a:avLst>
                    </a:prstGeom>
                    <a:noFill/>
                    <a:ln>
                      <a:noFill/>
                    </a:ln>
                  </c15:spPr>
                </c:ext>
                <c:ext xmlns:c16="http://schemas.microsoft.com/office/drawing/2014/chart" uri="{C3380CC4-5D6E-409C-BE32-E72D297353CC}">
                  <c16:uniqueId val="{00000001-72DC-4E85-A2AC-FAEBFB97AA02}"/>
                </c:ext>
              </c:extLst>
            </c:dLbl>
            <c:dLbl>
              <c:idx val="1"/>
              <c:layout>
                <c:manualLayout>
                  <c:x val="-9.5400163526627904E-2"/>
                  <c:y val="0.16371539783409755"/>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12"/>
                        <a:gd name="adj2" fmla="val -147937"/>
                      </a:avLst>
                    </a:prstGeom>
                    <a:noFill/>
                    <a:ln>
                      <a:noFill/>
                    </a:ln>
                  </c15:spPr>
                </c:ext>
                <c:ext xmlns:c16="http://schemas.microsoft.com/office/drawing/2014/chart" uri="{C3380CC4-5D6E-409C-BE32-E72D297353CC}">
                  <c16:uniqueId val="{00000003-72DC-4E85-A2AC-FAEBFB97AA02}"/>
                </c:ext>
              </c:extLst>
            </c:dLbl>
            <c:dLbl>
              <c:idx val="2"/>
              <c:layout>
                <c:manualLayout>
                  <c:x val="-3.4246212548020322E-2"/>
                  <c:y val="-7.7695443039910717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6312"/>
                        <a:gd name="adj2" fmla="val 52125"/>
                      </a:avLst>
                    </a:prstGeom>
                    <a:noFill/>
                    <a:ln>
                      <a:noFill/>
                    </a:ln>
                  </c15:spPr>
                </c:ext>
                <c:ext xmlns:c16="http://schemas.microsoft.com/office/drawing/2014/chart" uri="{C3380CC4-5D6E-409C-BE32-E72D297353CC}">
                  <c16:uniqueId val="{00000005-72DC-4E85-A2AC-FAEBFB97AA02}"/>
                </c:ext>
              </c:extLst>
            </c:dLbl>
            <c:dLbl>
              <c:idx val="3"/>
              <c:layout>
                <c:manualLayout>
                  <c:x val="-1.956926431315446E-2"/>
                  <c:y val="-7.2145768537059896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7197"/>
                        <a:gd name="adj2" fmla="val 123532"/>
                      </a:avLst>
                    </a:prstGeom>
                    <a:noFill/>
                    <a:ln>
                      <a:noFill/>
                    </a:ln>
                  </c15:spPr>
                </c:ext>
                <c:ext xmlns:c16="http://schemas.microsoft.com/office/drawing/2014/chart" uri="{C3380CC4-5D6E-409C-BE32-E72D297353CC}">
                  <c16:uniqueId val="{00000006-DEFA-4F71-B918-2050C614B86E}"/>
                </c:ext>
              </c:extLst>
            </c:dLbl>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Sayfa1!$A$2:$A$5</c:f>
              <c:strCache>
                <c:ptCount val="4"/>
                <c:pt idx="0">
                  <c:v>Kanalizasyon</c:v>
                </c:pt>
                <c:pt idx="1">
                  <c:v>Yol ve Ulaşım</c:v>
                </c:pt>
                <c:pt idx="2">
                  <c:v>İçmesuyu</c:v>
                </c:pt>
                <c:pt idx="3">
                  <c:v>Sulama Tesisi</c:v>
                </c:pt>
              </c:strCache>
            </c:strRef>
          </c:cat>
          <c:val>
            <c:numRef>
              <c:f>Sayfa1!$B$2:$B$5</c:f>
              <c:numCache>
                <c:formatCode>General</c:formatCode>
                <c:ptCount val="4"/>
                <c:pt idx="0">
                  <c:v>4</c:v>
                </c:pt>
                <c:pt idx="1">
                  <c:v>65</c:v>
                </c:pt>
                <c:pt idx="2">
                  <c:v>44</c:v>
                </c:pt>
                <c:pt idx="3">
                  <c:v>2</c:v>
                </c:pt>
              </c:numCache>
            </c:numRef>
          </c:val>
          <c:extLst>
            <c:ext xmlns:c16="http://schemas.microsoft.com/office/drawing/2014/chart" uri="{C3380CC4-5D6E-409C-BE32-E72D297353CC}">
              <c16:uniqueId val="{00000008-72DC-4E85-A2AC-FAEBFB97AA02}"/>
            </c:ext>
          </c:extLst>
        </c:ser>
        <c:dLbls>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zero"/>
    <c:showDLblsOverMax val="0"/>
  </c:chart>
  <c:spPr>
    <a:noFill/>
    <a:ln w="19050" cap="flat" cmpd="sng" algn="ctr">
      <a:solidFill>
        <a:srgbClr val="BCD6ED"/>
      </a:solidFill>
      <a:prstDash val="sysDash"/>
      <a:miter lim="800000"/>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Taşınan Öğrenci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Sayfa1!$B$2</c:f>
              <c:numCache>
                <c:formatCode>#,##0</c:formatCode>
                <c:ptCount val="1"/>
                <c:pt idx="0">
                  <c:v>5485</c:v>
                </c:pt>
              </c:numCache>
            </c:numRef>
          </c:val>
          <c:extLst>
            <c:ext xmlns:c16="http://schemas.microsoft.com/office/drawing/2014/chart" uri="{C3380CC4-5D6E-409C-BE32-E72D297353CC}">
              <c16:uniqueId val="{00000000-C28F-44D5-AE74-14E7B56E4697}"/>
            </c:ext>
          </c:extLst>
        </c:ser>
        <c:ser>
          <c:idx val="1"/>
          <c:order val="1"/>
          <c:tx>
            <c:strRef>
              <c:f>Sayfa1!$C$1</c:f>
              <c:strCache>
                <c:ptCount val="1"/>
                <c:pt idx="0">
                  <c:v>Diğer Öğrenci</c:v>
                </c:pt>
              </c:strCache>
            </c:strRef>
          </c:tx>
          <c:spPr>
            <a:solidFill>
              <a:srgbClr val="850F0F"/>
            </a:solidFill>
            <a:ln>
              <a:noFill/>
            </a:ln>
            <a:effectLst>
              <a:outerShdw blurRad="57150" dist="19050" dir="5400000" algn="ctr" rotWithShape="0">
                <a:srgbClr val="000000">
                  <a:alpha val="63000"/>
                </a:srgbClr>
              </a:outerShdw>
            </a:effectLst>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r>
                      <a:rPr lang="en-US" dirty="0" smtClean="0"/>
                      <a:t>50.853</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8F-44D5-AE74-14E7B56E469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Sayfa1!$C$2</c:f>
              <c:numCache>
                <c:formatCode>#,##0</c:formatCode>
                <c:ptCount val="1"/>
                <c:pt idx="0">
                  <c:v>50853</c:v>
                </c:pt>
              </c:numCache>
            </c:numRef>
          </c:val>
          <c:extLst>
            <c:ext xmlns:c16="http://schemas.microsoft.com/office/drawing/2014/chart" uri="{C3380CC4-5D6E-409C-BE32-E72D297353CC}">
              <c16:uniqueId val="{00000002-C28F-44D5-AE74-14E7B56E4697}"/>
            </c:ext>
          </c:extLst>
        </c:ser>
        <c:ser>
          <c:idx val="2"/>
          <c:order val="2"/>
          <c:tx>
            <c:strRef>
              <c:f>Sayfa1!$D$1</c:f>
              <c:strCache>
                <c:ptCount val="1"/>
                <c:pt idx="0">
                  <c:v>Sütun1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Sayfa1!$D$2</c:f>
              <c:numCache>
                <c:formatCode>General</c:formatCode>
                <c:ptCount val="1"/>
              </c:numCache>
            </c:numRef>
          </c:val>
          <c:extLst>
            <c:ext xmlns:c16="http://schemas.microsoft.com/office/drawing/2014/chart" uri="{C3380CC4-5D6E-409C-BE32-E72D297353CC}">
              <c16:uniqueId val="{00000003-C28F-44D5-AE74-14E7B56E4697}"/>
            </c:ext>
          </c:extLst>
        </c:ser>
        <c:dLbls>
          <c:dLblPos val="inEnd"/>
          <c:showLegendKey val="0"/>
          <c:showVal val="1"/>
          <c:showCatName val="0"/>
          <c:showSerName val="0"/>
          <c:showPercent val="0"/>
          <c:showBubbleSize val="0"/>
        </c:dLbls>
        <c:gapWidth val="100"/>
        <c:overlap val="-24"/>
        <c:axId val="-1618299856"/>
        <c:axId val="-1618300400"/>
      </c:barChart>
      <c:catAx>
        <c:axId val="-16182998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0400"/>
        <c:crosses val="autoZero"/>
        <c:auto val="1"/>
        <c:lblAlgn val="ctr"/>
        <c:lblOffset val="100"/>
        <c:noMultiLvlLbl val="0"/>
      </c:catAx>
      <c:valAx>
        <c:axId val="-1618300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299856"/>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Turist Sayıları (Yerli)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1.5553223252436162E-2"/>
                </c:manualLayout>
              </c:layout>
              <c:tx>
                <c:rich>
                  <a:bodyPr/>
                  <a:lstStyle/>
                  <a:p>
                    <a:fld id="{709494DF-BA6B-4114-AB9F-9708B309C85C}" type="VALUE">
                      <a:rPr lang="en-US" b="0"/>
                      <a:pPr/>
                      <a:t>[DEĞER]</a:t>
                    </a:fld>
                    <a:endParaRPr lang="tr-T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02F-4CB9-9F62-499ADC8F277D}"/>
                </c:ext>
              </c:extLst>
            </c:dLbl>
            <c:dLbl>
              <c:idx val="1"/>
              <c:layout>
                <c:manualLayout>
                  <c:x val="2.1468448649330104E-3"/>
                  <c:y val="-2.7218140691763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2F-4CB9-9F62-499ADC8F277D}"/>
                </c:ext>
              </c:extLst>
            </c:dLbl>
            <c:dLbl>
              <c:idx val="2"/>
              <c:layout>
                <c:manualLayout>
                  <c:x val="1.2881069189598181E-2"/>
                  <c:y val="-2.7218140691763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2F-4CB9-9F62-499ADC8F277D}"/>
                </c:ext>
              </c:extLst>
            </c:dLbl>
            <c:dLbl>
              <c:idx val="3"/>
              <c:layout>
                <c:manualLayout>
                  <c:x val="1.5027914054531213E-2"/>
                  <c:y val="-2.7218140691763284E-2"/>
                </c:manualLayout>
              </c:layout>
              <c:tx>
                <c:rich>
                  <a:bodyPr/>
                  <a:lstStyle/>
                  <a:p>
                    <a:r>
                      <a:rPr lang="en-US" dirty="0"/>
                      <a:t>58.602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2F-4CB9-9F62-499ADC8F277D}"/>
                </c:ext>
              </c:extLst>
            </c:dLbl>
            <c:dLbl>
              <c:idx val="4"/>
              <c:layout>
                <c:manualLayout>
                  <c:x val="1.0734222510121018E-2"/>
                  <c:y val="-2.7218140691763294E-2"/>
                </c:manualLayout>
              </c:layout>
              <c:tx>
                <c:rich>
                  <a:bodyPr/>
                  <a:lstStyle/>
                  <a:p>
                    <a:r>
                      <a:rPr lang="en-US" dirty="0"/>
                      <a:t>39.632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2F-4CB9-9F62-499ADC8F277D}"/>
                </c:ext>
              </c:extLst>
            </c:dLbl>
            <c:dLbl>
              <c:idx val="8"/>
              <c:layout>
                <c:manualLayout>
                  <c:x val="1.0734224324664993E-2"/>
                  <c:y val="-1.166491743932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F9-46D5-BCE9-3C6C4B8649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Sayfa1!$B$2:$B$10</c:f>
              <c:numCache>
                <c:formatCode>#,##0</c:formatCode>
                <c:ptCount val="9"/>
                <c:pt idx="0">
                  <c:v>43687</c:v>
                </c:pt>
                <c:pt idx="1">
                  <c:v>56895</c:v>
                </c:pt>
                <c:pt idx="2">
                  <c:v>64335</c:v>
                </c:pt>
                <c:pt idx="3">
                  <c:v>52325</c:v>
                </c:pt>
                <c:pt idx="4">
                  <c:v>39343</c:v>
                </c:pt>
                <c:pt idx="5">
                  <c:v>77120</c:v>
                </c:pt>
                <c:pt idx="6">
                  <c:v>87847</c:v>
                </c:pt>
                <c:pt idx="7">
                  <c:v>78368</c:v>
                </c:pt>
                <c:pt idx="8">
                  <c:v>74776</c:v>
                </c:pt>
              </c:numCache>
            </c:numRef>
          </c:val>
          <c:extLst>
            <c:ext xmlns:c16="http://schemas.microsoft.com/office/drawing/2014/chart" uri="{C3380CC4-5D6E-409C-BE32-E72D297353CC}">
              <c16:uniqueId val="{00000000-3FA3-4050-91FF-E9B36FDE2207}"/>
            </c:ext>
          </c:extLst>
        </c:ser>
        <c:ser>
          <c:idx val="1"/>
          <c:order val="1"/>
          <c:tx>
            <c:strRef>
              <c:f>Sayfa1!$C$1</c:f>
              <c:strCache>
                <c:ptCount val="1"/>
                <c:pt idx="0">
                  <c:v>Turist Sayıları (Yabancı)</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5762134024290409E-2"/>
                  <c:y val="-2.7218140691763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2F-4CB9-9F62-499ADC8F277D}"/>
                </c:ext>
              </c:extLst>
            </c:dLbl>
            <c:dLbl>
              <c:idx val="1"/>
              <c:layout>
                <c:manualLayout>
                  <c:x val="1.717475601619364E-2"/>
                  <c:y val="-2.332983487865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F-4CB9-9F62-499ADC8F277D}"/>
                </c:ext>
              </c:extLst>
            </c:dLbl>
            <c:dLbl>
              <c:idx val="2"/>
              <c:layout>
                <c:manualLayout>
                  <c:x val="2.146844502024204E-2"/>
                  <c:y val="-2.332983487865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2F-4CB9-9F62-499ADC8F277D}"/>
                </c:ext>
              </c:extLst>
            </c:dLbl>
            <c:dLbl>
              <c:idx val="3"/>
              <c:layout>
                <c:manualLayout>
                  <c:x val="1.5027911514169431E-2"/>
                  <c:y val="-2.332983487865424E-2"/>
                </c:manualLayout>
              </c:layout>
              <c:tx>
                <c:rich>
                  <a:bodyPr/>
                  <a:lstStyle/>
                  <a:p>
                    <a:r>
                      <a:rPr lang="en-US" dirty="0"/>
                      <a:t>532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2F-4CB9-9F62-499ADC8F277D}"/>
                </c:ext>
              </c:extLst>
            </c:dLbl>
            <c:dLbl>
              <c:idx val="4"/>
              <c:layout>
                <c:manualLayout>
                  <c:x val="3.2202667530363077E-2"/>
                  <c:y val="-2.332983487865424E-2"/>
                </c:manualLayout>
              </c:layout>
              <c:tx>
                <c:rich>
                  <a:bodyPr/>
                  <a:lstStyle/>
                  <a:p>
                    <a:r>
                      <a:rPr lang="en-US" dirty="0"/>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2F-4CB9-9F62-499ADC8F277D}"/>
                </c:ext>
              </c:extLst>
            </c:dLbl>
            <c:dLbl>
              <c:idx val="5"/>
              <c:layout>
                <c:manualLayout>
                  <c:x val="3.2202672973995455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2F-4CB9-9F62-499ADC8F277D}"/>
                </c:ext>
              </c:extLst>
            </c:dLbl>
            <c:dLbl>
              <c:idx val="6"/>
              <c:layout>
                <c:manualLayout>
                  <c:x val="2.5762138379196362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A-4673-8606-21BCB1EE2518}"/>
                </c:ext>
              </c:extLst>
            </c:dLbl>
            <c:dLbl>
              <c:idx val="7"/>
              <c:layout>
                <c:manualLayout>
                  <c:x val="2.7908983244129236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A1-40D1-A5F6-AD38ABC5092D}"/>
                </c:ext>
              </c:extLst>
            </c:dLbl>
            <c:dLbl>
              <c:idx val="8"/>
              <c:layout>
                <c:manualLayout>
                  <c:x val="2.3615293514263332E-2"/>
                  <c:y val="-1.94415290655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A0-4DE7-9294-D242329C14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Sayfa1!$C$2:$C$10</c:f>
              <c:numCache>
                <c:formatCode>General</c:formatCode>
                <c:ptCount val="9"/>
                <c:pt idx="0">
                  <c:v>555</c:v>
                </c:pt>
                <c:pt idx="1">
                  <c:v>545</c:v>
                </c:pt>
                <c:pt idx="2">
                  <c:v>826</c:v>
                </c:pt>
                <c:pt idx="3">
                  <c:v>465</c:v>
                </c:pt>
                <c:pt idx="4">
                  <c:v>257</c:v>
                </c:pt>
                <c:pt idx="5">
                  <c:v>976</c:v>
                </c:pt>
                <c:pt idx="6" formatCode="#,##0">
                  <c:v>3078</c:v>
                </c:pt>
                <c:pt idx="7" formatCode="#,##0">
                  <c:v>2066</c:v>
                </c:pt>
                <c:pt idx="8" formatCode="#,##0">
                  <c:v>2289</c:v>
                </c:pt>
              </c:numCache>
            </c:numRef>
          </c:val>
          <c:extLst>
            <c:ext xmlns:c16="http://schemas.microsoft.com/office/drawing/2014/chart" uri="{C3380CC4-5D6E-409C-BE32-E72D297353CC}">
              <c16:uniqueId val="{00000000-69AB-48BB-9C04-28A1B456D93E}"/>
            </c:ext>
          </c:extLst>
        </c:ser>
        <c:dLbls>
          <c:showLegendKey val="0"/>
          <c:showVal val="1"/>
          <c:showCatName val="0"/>
          <c:showSerName val="0"/>
          <c:showPercent val="0"/>
          <c:showBubbleSize val="0"/>
        </c:dLbls>
        <c:gapWidth val="150"/>
        <c:shape val="box"/>
        <c:axId val="74115712"/>
        <c:axId val="74166656"/>
        <c:axId val="0"/>
      </c:bar3DChart>
      <c:catAx>
        <c:axId val="741157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4166656"/>
        <c:crosses val="autoZero"/>
        <c:auto val="1"/>
        <c:lblAlgn val="ctr"/>
        <c:lblOffset val="100"/>
        <c:noMultiLvlLbl val="0"/>
      </c:catAx>
      <c:valAx>
        <c:axId val="74166656"/>
        <c:scaling>
          <c:orientation val="minMax"/>
        </c:scaling>
        <c:delete val="1"/>
        <c:axPos val="l"/>
        <c:numFmt formatCode="#,##0" sourceLinked="1"/>
        <c:majorTickMark val="out"/>
        <c:minorTickMark val="none"/>
        <c:tickLblPos val="nextTo"/>
        <c:crossAx val="74115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Derslik Başına Düşen Öğrenci Sayıları</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273368606702118E-2"/>
                  <c:y val="-0.114302753205446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50-47C2-906E-30AFE6A643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Sayfa1!$B$2</c:f>
              <c:numCache>
                <c:formatCode>#,##0</c:formatCode>
                <c:ptCount val="1"/>
                <c:pt idx="0">
                  <c:v>24</c:v>
                </c:pt>
              </c:numCache>
            </c:numRef>
          </c:val>
          <c:extLst>
            <c:ext xmlns:c16="http://schemas.microsoft.com/office/drawing/2014/chart" uri="{C3380CC4-5D6E-409C-BE32-E72D297353CC}">
              <c16:uniqueId val="{00000001-5850-47C2-906E-30AFE6A643A2}"/>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4.6296296296296398E-2"/>
                  <c:y val="-0.134181492893350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50-47C2-906E-30AFE6A643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Sayfa1!$C$2</c:f>
              <c:numCache>
                <c:formatCode>#,##0</c:formatCode>
                <c:ptCount val="1"/>
                <c:pt idx="0">
                  <c:v>23</c:v>
                </c:pt>
              </c:numCache>
            </c:numRef>
          </c:val>
          <c:extLst>
            <c:ext xmlns:c16="http://schemas.microsoft.com/office/drawing/2014/chart" uri="{C3380CC4-5D6E-409C-BE32-E72D297353CC}">
              <c16:uniqueId val="{00000003-5850-47C2-906E-30AFE6A643A2}"/>
            </c:ext>
          </c:extLst>
        </c:ser>
        <c:dLbls>
          <c:showLegendKey val="0"/>
          <c:showVal val="1"/>
          <c:showCatName val="0"/>
          <c:showSerName val="0"/>
          <c:showPercent val="0"/>
          <c:showBubbleSize val="0"/>
        </c:dLbls>
        <c:gapWidth val="150"/>
        <c:shape val="box"/>
        <c:axId val="-1696837920"/>
        <c:axId val="-1696830304"/>
        <c:axId val="0"/>
      </c:bar3DChart>
      <c:catAx>
        <c:axId val="-1696837920"/>
        <c:scaling>
          <c:orientation val="minMax"/>
        </c:scaling>
        <c:delete val="1"/>
        <c:axPos val="b"/>
        <c:numFmt formatCode="General" sourceLinked="1"/>
        <c:majorTickMark val="none"/>
        <c:minorTickMark val="none"/>
        <c:tickLblPos val="none"/>
        <c:crossAx val="-1696830304"/>
        <c:crosses val="autoZero"/>
        <c:auto val="1"/>
        <c:lblAlgn val="ctr"/>
        <c:lblOffset val="100"/>
        <c:noMultiLvlLbl val="0"/>
      </c:catAx>
      <c:valAx>
        <c:axId val="-1696830304"/>
        <c:scaling>
          <c:orientation val="minMax"/>
        </c:scaling>
        <c:delete val="1"/>
        <c:axPos val="l"/>
        <c:numFmt formatCode="#,##0" sourceLinked="1"/>
        <c:majorTickMark val="none"/>
        <c:minorTickMark val="none"/>
        <c:tickLblPos val="none"/>
        <c:crossAx val="-169683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1467303992542768E-3"/>
                  <c:y val="-2.8710772021100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81-4492-B642-1791ED4CA00E}"/>
                </c:ext>
              </c:extLst>
            </c:dLbl>
            <c:dLbl>
              <c:idx val="1"/>
              <c:layout>
                <c:manualLayout>
                  <c:x val="1.3119227539882455E-2"/>
                  <c:y val="-3.8622342758124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81-4492-B642-1791ED4CA00E}"/>
                </c:ext>
              </c:extLst>
            </c:dLbl>
            <c:dLbl>
              <c:idx val="2"/>
              <c:layout>
                <c:manualLayout>
                  <c:x val="1.8366918555835433E-2"/>
                  <c:y val="-3.089763091806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81-4492-B642-1791ED4CA0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Sayfa1!$B$2:$B$4</c:f>
              <c:numCache>
                <c:formatCode>#,##0</c:formatCode>
                <c:ptCount val="3"/>
                <c:pt idx="0">
                  <c:v>20.93</c:v>
                </c:pt>
                <c:pt idx="1">
                  <c:v>21.82</c:v>
                </c:pt>
                <c:pt idx="2">
                  <c:v>21.32</c:v>
                </c:pt>
              </c:numCache>
            </c:numRef>
          </c:val>
          <c:extLst>
            <c:ext xmlns:c16="http://schemas.microsoft.com/office/drawing/2014/chart" uri="{C3380CC4-5D6E-409C-BE32-E72D297353CC}">
              <c16:uniqueId val="{00000003-4C81-4492-B642-1791ED4CA00E}"/>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9371367936690602E-2"/>
                  <c:y val="-3.287039599449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81-4492-B642-1791ED4CA00E}"/>
                </c:ext>
              </c:extLst>
            </c:dLbl>
            <c:dLbl>
              <c:idx val="1"/>
              <c:layout>
                <c:manualLayout>
                  <c:x val="2.6238455079765008E-2"/>
                  <c:y val="-3.089763091806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81-4492-B642-1791ED4CA00E}"/>
                </c:ext>
              </c:extLst>
            </c:dLbl>
            <c:dLbl>
              <c:idx val="2"/>
              <c:layout>
                <c:manualLayout>
                  <c:x val="2.3614609571788407E-2"/>
                  <c:y val="-2.7035427053308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81-4492-B642-1791ED4CA0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Sayfa1!$C$2:$C$4</c:f>
              <c:numCache>
                <c:formatCode>#,##0</c:formatCode>
                <c:ptCount val="3"/>
                <c:pt idx="0">
                  <c:v>20</c:v>
                </c:pt>
                <c:pt idx="1">
                  <c:v>17</c:v>
                </c:pt>
                <c:pt idx="2">
                  <c:v>11</c:v>
                </c:pt>
              </c:numCache>
            </c:numRef>
          </c:val>
          <c:extLst>
            <c:ext xmlns:c16="http://schemas.microsoft.com/office/drawing/2014/chart" uri="{C3380CC4-5D6E-409C-BE32-E72D297353CC}">
              <c16:uniqueId val="{00000007-4C81-4492-B642-1791ED4CA00E}"/>
            </c:ext>
          </c:extLst>
        </c:ser>
        <c:dLbls>
          <c:showLegendKey val="0"/>
          <c:showVal val="1"/>
          <c:showCatName val="0"/>
          <c:showSerName val="0"/>
          <c:showPercent val="0"/>
          <c:showBubbleSize val="0"/>
        </c:dLbls>
        <c:gapWidth val="150"/>
        <c:shape val="box"/>
        <c:axId val="-1696828672"/>
        <c:axId val="-1696839552"/>
        <c:axId val="0"/>
      </c:bar3DChart>
      <c:catAx>
        <c:axId val="-1696828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96839552"/>
        <c:crosses val="autoZero"/>
        <c:auto val="1"/>
        <c:lblAlgn val="ctr"/>
        <c:lblOffset val="100"/>
        <c:noMultiLvlLbl val="0"/>
      </c:catAx>
      <c:valAx>
        <c:axId val="-1696839552"/>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9682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İlkokul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700832298846148E-2"/>
                  <c:y val="-4.5500561258746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7C-4384-A1E5-697390A3CA2B}"/>
                </c:ext>
              </c:extLst>
            </c:dLbl>
            <c:dLbl>
              <c:idx val="1"/>
              <c:layout>
                <c:manualLayout>
                  <c:x val="1.062465997180584E-2"/>
                  <c:y val="-5.8736985650166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7C-4384-A1E5-697390A3CA2B}"/>
                </c:ext>
              </c:extLst>
            </c:dLbl>
            <c:dLbl>
              <c:idx val="2"/>
              <c:layout>
                <c:manualLayout>
                  <c:x val="1.1929165927747221E-2"/>
                  <c:y val="-3.9010085307859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7C-4384-A1E5-697390A3CA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19463</c:v>
                </c:pt>
                <c:pt idx="1">
                  <c:v>19768</c:v>
                </c:pt>
                <c:pt idx="2">
                  <c:v>19936</c:v>
                </c:pt>
              </c:numCache>
            </c:numRef>
          </c:val>
          <c:extLst>
            <c:ext xmlns:c16="http://schemas.microsoft.com/office/drawing/2014/chart" uri="{C3380CC4-5D6E-409C-BE32-E72D297353CC}">
              <c16:uniqueId val="{00000003-1A7C-4384-A1E5-697390A3CA2B}"/>
            </c:ext>
          </c:extLst>
        </c:ser>
        <c:ser>
          <c:idx val="1"/>
          <c:order val="1"/>
          <c:tx>
            <c:strRef>
              <c:f>Sayfa1!$C$1</c:f>
              <c:strCache>
                <c:ptCount val="1"/>
                <c:pt idx="0">
                  <c:v>Özel İlkokul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3858331855494404E-2"/>
                  <c:y val="-3.7220476662219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7C-4384-A1E5-697390A3CA2B}"/>
                </c:ext>
              </c:extLst>
            </c:dLbl>
            <c:dLbl>
              <c:idx val="1"/>
              <c:layout>
                <c:manualLayout>
                  <c:x val="2.1472498669945012E-2"/>
                  <c:y val="-2.6933913734444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7C-4384-A1E5-697390A3CA2B}"/>
                </c:ext>
              </c:extLst>
            </c:dLbl>
            <c:dLbl>
              <c:idx val="2"/>
              <c:layout>
                <c:manualLayout>
                  <c:x val="2.8629998226593296E-2"/>
                  <c:y val="-3.7950893763348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7C-4384-A1E5-697390A3CA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376</c:v>
                </c:pt>
                <c:pt idx="1">
                  <c:v>372</c:v>
                </c:pt>
                <c:pt idx="2">
                  <c:v>349</c:v>
                </c:pt>
              </c:numCache>
            </c:numRef>
          </c:val>
          <c:extLst>
            <c:ext xmlns:c16="http://schemas.microsoft.com/office/drawing/2014/chart" uri="{C3380CC4-5D6E-409C-BE32-E72D297353CC}">
              <c16:uniqueId val="{00000007-1A7C-4384-A1E5-697390A3CA2B}"/>
            </c:ext>
          </c:extLst>
        </c:ser>
        <c:dLbls>
          <c:showLegendKey val="0"/>
          <c:showVal val="1"/>
          <c:showCatName val="0"/>
          <c:showSerName val="0"/>
          <c:showPercent val="0"/>
          <c:showBubbleSize val="0"/>
        </c:dLbls>
        <c:gapWidth val="150"/>
        <c:shape val="box"/>
        <c:axId val="-1618311824"/>
        <c:axId val="-1618306928"/>
        <c:axId val="0"/>
      </c:bar3DChart>
      <c:catAx>
        <c:axId val="-16183118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6928"/>
        <c:crosses val="autoZero"/>
        <c:auto val="1"/>
        <c:lblAlgn val="ctr"/>
        <c:lblOffset val="100"/>
        <c:noMultiLvlLbl val="0"/>
      </c:catAx>
      <c:valAx>
        <c:axId val="-161830692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1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Lisesi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9086665484395523E-2"/>
                  <c:y val="-1.6160310277957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60-4290-99F6-F21B09697D75}"/>
                </c:ext>
              </c:extLst>
            </c:dLbl>
            <c:dLbl>
              <c:idx val="1"/>
              <c:layout>
                <c:manualLayout>
                  <c:x val="-7.1574995566483224E-3"/>
                  <c:y val="-1.0773964340430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60-4290-99F6-F21B09697D75}"/>
                </c:ext>
              </c:extLst>
            </c:dLbl>
            <c:dLbl>
              <c:idx val="2"/>
              <c:layout>
                <c:manualLayout>
                  <c:x val="-1.1929165927747221E-2"/>
                  <c:y val="-2.15475045257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2446</c:v>
                </c:pt>
                <c:pt idx="1">
                  <c:v>2331</c:v>
                </c:pt>
                <c:pt idx="2">
                  <c:v>2209</c:v>
                </c:pt>
              </c:numCache>
            </c:numRef>
          </c:val>
          <c:extLst>
            <c:ext xmlns:c16="http://schemas.microsoft.com/office/drawing/2014/chart" uri="{C3380CC4-5D6E-409C-BE32-E72D297353CC}">
              <c16:uniqueId val="{00000003-6960-4290-99F6-F21B09697D75}"/>
            </c:ext>
          </c:extLst>
        </c:ser>
        <c:ser>
          <c:idx val="1"/>
          <c:order val="1"/>
          <c:tx>
            <c:strRef>
              <c:f>Sayfa1!$C$1</c:f>
              <c:strCache>
                <c:ptCount val="1"/>
                <c:pt idx="0">
                  <c:v>Mesleki ve Teknik Lise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929165927747221E-2"/>
                  <c:y val="-3.770739064856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60-4290-99F6-F21B09697D75}"/>
                </c:ext>
              </c:extLst>
            </c:dLbl>
            <c:dLbl>
              <c:idx val="1"/>
              <c:layout>
                <c:manualLayout>
                  <c:x val="-1.4314999113296638E-2"/>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60-4290-99F6-F21B09697D75}"/>
                </c:ext>
              </c:extLst>
            </c:dLbl>
            <c:dLbl>
              <c:idx val="2"/>
              <c:layout>
                <c:manualLayout>
                  <c:x val="-2.1472498669944964E-2"/>
                  <c:y val="-4.8481354988997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4767</c:v>
                </c:pt>
                <c:pt idx="1">
                  <c:v>4783</c:v>
                </c:pt>
                <c:pt idx="2">
                  <c:v>5407</c:v>
                </c:pt>
              </c:numCache>
            </c:numRef>
          </c:val>
          <c:extLst>
            <c:ext xmlns:c16="http://schemas.microsoft.com/office/drawing/2014/chart" uri="{C3380CC4-5D6E-409C-BE32-E72D297353CC}">
              <c16:uniqueId val="{00000007-6960-4290-99F6-F21B09697D75}"/>
            </c:ext>
          </c:extLst>
        </c:ser>
        <c:ser>
          <c:idx val="2"/>
          <c:order val="2"/>
          <c:tx>
            <c:strRef>
              <c:f>Sayfa1!$D$1</c:f>
              <c:strCache>
                <c:ptCount val="1"/>
                <c:pt idx="0">
                  <c:v>Genel Lise</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1.6700832298846148E-2"/>
                  <c:y val="-3.2320620555914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960-4290-99F6-F21B09697D75}"/>
                </c:ext>
              </c:extLst>
            </c:dLbl>
            <c:dLbl>
              <c:idx val="1"/>
              <c:layout>
                <c:manualLayout>
                  <c:x val="9.5433327421977614E-3"/>
                  <c:y val="-3.2320620555914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960-4290-99F6-F21B09697D75}"/>
                </c:ext>
              </c:extLst>
            </c:dLbl>
            <c:dLbl>
              <c:idx val="2"/>
              <c:layout>
                <c:manualLayout>
                  <c:x val="4.7716663710989909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Sayfa1!$D$2:$D$4</c:f>
              <c:numCache>
                <c:formatCode>#,##0</c:formatCode>
                <c:ptCount val="3"/>
                <c:pt idx="0">
                  <c:v>8300</c:v>
                </c:pt>
                <c:pt idx="1">
                  <c:v>8073</c:v>
                </c:pt>
                <c:pt idx="2">
                  <c:v>7075</c:v>
                </c:pt>
              </c:numCache>
            </c:numRef>
          </c:val>
          <c:extLst>
            <c:ext xmlns:c16="http://schemas.microsoft.com/office/drawing/2014/chart" uri="{C3380CC4-5D6E-409C-BE32-E72D297353CC}">
              <c16:uniqueId val="{0000000B-6960-4290-99F6-F21B09697D75}"/>
            </c:ext>
          </c:extLst>
        </c:ser>
        <c:dLbls>
          <c:showLegendKey val="0"/>
          <c:showVal val="1"/>
          <c:showCatName val="0"/>
          <c:showSerName val="0"/>
          <c:showPercent val="0"/>
          <c:showBubbleSize val="0"/>
        </c:dLbls>
        <c:gapWidth val="150"/>
        <c:shape val="box"/>
        <c:axId val="-1618304208"/>
        <c:axId val="-1618310736"/>
        <c:axId val="0"/>
      </c:bar3DChart>
      <c:catAx>
        <c:axId val="-16183042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10736"/>
        <c:crosses val="autoZero"/>
        <c:auto val="1"/>
        <c:lblAlgn val="ctr"/>
        <c:lblOffset val="100"/>
        <c:noMultiLvlLbl val="0"/>
      </c:catAx>
      <c:valAx>
        <c:axId val="-161831073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Ortaokulu</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28016278519161E-2"/>
                  <c:y val="-1.3631301870876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DA-4F7A-BA28-84F44E9894C2}"/>
                </c:ext>
              </c:extLst>
            </c:dLbl>
            <c:dLbl>
              <c:idx val="1"/>
              <c:layout>
                <c:manualLayout>
                  <c:x val="-1.417412327005467E-2"/>
                  <c:y val="-1.5831594844993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DA-4F7A-BA28-84F44E9894C2}"/>
                </c:ext>
              </c:extLst>
            </c:dLbl>
            <c:dLbl>
              <c:idx val="2"/>
              <c:layout>
                <c:manualLayout>
                  <c:x val="-6.9112028436319195E-3"/>
                  <c:y val="-1.8132055016683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1948</c:v>
                </c:pt>
                <c:pt idx="1">
                  <c:v>1870</c:v>
                </c:pt>
                <c:pt idx="2">
                  <c:v>1888</c:v>
                </c:pt>
              </c:numCache>
            </c:numRef>
          </c:val>
          <c:extLst>
            <c:ext xmlns:c16="http://schemas.microsoft.com/office/drawing/2014/chart" uri="{C3380CC4-5D6E-409C-BE32-E72D297353CC}">
              <c16:uniqueId val="{00000003-A6DA-4F7A-BA28-84F44E9894C2}"/>
            </c:ext>
          </c:extLst>
        </c:ser>
        <c:ser>
          <c:idx val="1"/>
          <c:order val="1"/>
          <c:tx>
            <c:strRef>
              <c:f>Sayfa1!$C$1</c:f>
              <c:strCache>
                <c:ptCount val="1"/>
                <c:pt idx="0">
                  <c:v>Ortaokul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6332003097402529E-4"/>
                  <c:y val="-3.0120256396163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DA-4F7A-BA28-84F44E9894C2}"/>
                </c:ext>
              </c:extLst>
            </c:dLbl>
            <c:dLbl>
              <c:idx val="1"/>
              <c:layout>
                <c:manualLayout>
                  <c:x val="3.0547005672852054E-3"/>
                  <c:y val="-3.1763356887560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DA-4F7A-BA28-84F44E9894C2}"/>
                </c:ext>
              </c:extLst>
            </c:dLbl>
            <c:dLbl>
              <c:idx val="2"/>
              <c:layout>
                <c:manualLayout>
                  <c:x val="7.7911640155359134E-3"/>
                  <c:y val="-5.143854433762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15448</c:v>
                </c:pt>
                <c:pt idx="1">
                  <c:v>15075</c:v>
                </c:pt>
                <c:pt idx="2">
                  <c:v>15114</c:v>
                </c:pt>
              </c:numCache>
            </c:numRef>
          </c:val>
          <c:extLst>
            <c:ext xmlns:c16="http://schemas.microsoft.com/office/drawing/2014/chart" uri="{C3380CC4-5D6E-409C-BE32-E72D297353CC}">
              <c16:uniqueId val="{00000007-A6DA-4F7A-BA28-84F44E9894C2}"/>
            </c:ext>
          </c:extLst>
        </c:ser>
        <c:ser>
          <c:idx val="2"/>
          <c:order val="2"/>
          <c:tx>
            <c:strRef>
              <c:f>Sayfa1!$D$1</c:f>
              <c:strCache>
                <c:ptCount val="1"/>
                <c:pt idx="0">
                  <c:v>Yatılı Bölge Okulu</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4386324305343477E-2"/>
                  <c:y val="-1.46170426819796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DA-4F7A-BA28-84F44E9894C2}"/>
                </c:ext>
              </c:extLst>
            </c:dLbl>
            <c:dLbl>
              <c:idx val="1"/>
              <c:layout>
                <c:manualLayout>
                  <c:x val="2.4315980788785298E-2"/>
                  <c:y val="-1.46170426819796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DA-4F7A-BA28-84F44E9894C2}"/>
                </c:ext>
              </c:extLst>
            </c:dLbl>
            <c:dLbl>
              <c:idx val="2"/>
              <c:layout>
                <c:manualLayout>
                  <c:x val="3.1156649483022842E-2"/>
                  <c:y val="-2.0003966859991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Sayfa1!$D$2:$D$4</c:f>
              <c:numCache>
                <c:formatCode>#,##0</c:formatCode>
                <c:ptCount val="3"/>
                <c:pt idx="0">
                  <c:v>1244</c:v>
                </c:pt>
                <c:pt idx="1">
                  <c:v>1232</c:v>
                </c:pt>
                <c:pt idx="2">
                  <c:v>1135</c:v>
                </c:pt>
              </c:numCache>
            </c:numRef>
          </c:val>
          <c:extLst>
            <c:ext xmlns:c16="http://schemas.microsoft.com/office/drawing/2014/chart" uri="{C3380CC4-5D6E-409C-BE32-E72D297353CC}">
              <c16:uniqueId val="{0000000B-A6DA-4F7A-BA28-84F44E9894C2}"/>
            </c:ext>
          </c:extLst>
        </c:ser>
        <c:dLbls>
          <c:showLegendKey val="0"/>
          <c:showVal val="1"/>
          <c:showCatName val="0"/>
          <c:showSerName val="0"/>
          <c:showPercent val="0"/>
          <c:showBubbleSize val="0"/>
        </c:dLbls>
        <c:gapWidth val="150"/>
        <c:shape val="box"/>
        <c:axId val="-1618301488"/>
        <c:axId val="-1618309648"/>
        <c:axId val="0"/>
      </c:bar3DChart>
      <c:catAx>
        <c:axId val="-16183014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9648"/>
        <c:crosses val="autoZero"/>
        <c:auto val="1"/>
        <c:lblAlgn val="ctr"/>
        <c:lblOffset val="100"/>
        <c:noMultiLvlLbl val="0"/>
      </c:catAx>
      <c:valAx>
        <c:axId val="-161830964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801E-2"/>
                  <c:y val="-4.2370322287081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2F-4E26-9FE6-6DBE490705DF}"/>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2F-4E26-9FE6-6DBE490705DF}"/>
                </c:ext>
              </c:extLst>
            </c:dLbl>
            <c:dLbl>
              <c:idx val="2"/>
              <c:layout>
                <c:manualLayout>
                  <c:x val="2.5291700700986991E-2"/>
                  <c:y val="-3.835497876822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2F-4E26-9FE6-6DBE49070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Sayfa1!$B$2:$B$4</c:f>
              <c:numCache>
                <c:formatCode>#,##0.00</c:formatCode>
                <c:ptCount val="3"/>
                <c:pt idx="0">
                  <c:v>51.89</c:v>
                </c:pt>
                <c:pt idx="1">
                  <c:v>95.03</c:v>
                </c:pt>
                <c:pt idx="2">
                  <c:v>91.45</c:v>
                </c:pt>
              </c:numCache>
            </c:numRef>
          </c:val>
          <c:extLst>
            <c:ext xmlns:c16="http://schemas.microsoft.com/office/drawing/2014/chart" uri="{C3380CC4-5D6E-409C-BE32-E72D297353CC}">
              <c16:uniqueId val="{00000003-0C2F-4E26-9FE6-6DBE490705DF}"/>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2F-4E26-9FE6-6DBE490705DF}"/>
                </c:ext>
              </c:extLst>
            </c:dLbl>
            <c:dLbl>
              <c:idx val="1"/>
              <c:layout>
                <c:manualLayout>
                  <c:x val="3.8965438962146978E-2"/>
                  <c:y val="-4.0516181175710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2F-4E26-9FE6-6DBE490705DF}"/>
                </c:ext>
              </c:extLst>
            </c:dLbl>
            <c:dLbl>
              <c:idx val="2"/>
              <c:layout>
                <c:manualLayout>
                  <c:x val="3.768070766696386E-2"/>
                  <c:y val="-3.3630053186834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2F-4E26-9FE6-6DBE49070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Sayfa1!$C$2:$C$4</c:f>
              <c:numCache>
                <c:formatCode>#,##0.00</c:formatCode>
                <c:ptCount val="3"/>
                <c:pt idx="0">
                  <c:v>45.03</c:v>
                </c:pt>
                <c:pt idx="1">
                  <c:v>94.87</c:v>
                </c:pt>
                <c:pt idx="2">
                  <c:v>90.13</c:v>
                </c:pt>
              </c:numCache>
            </c:numRef>
          </c:val>
          <c:extLst>
            <c:ext xmlns:c16="http://schemas.microsoft.com/office/drawing/2014/chart" uri="{C3380CC4-5D6E-409C-BE32-E72D297353CC}">
              <c16:uniqueId val="{00000007-0C2F-4E26-9FE6-6DBE490705DF}"/>
            </c:ext>
          </c:extLst>
        </c:ser>
        <c:dLbls>
          <c:showLegendKey val="0"/>
          <c:showVal val="1"/>
          <c:showCatName val="0"/>
          <c:showSerName val="0"/>
          <c:showPercent val="0"/>
          <c:showBubbleSize val="0"/>
        </c:dLbls>
        <c:gapWidth val="150"/>
        <c:shape val="box"/>
        <c:axId val="-1618304752"/>
        <c:axId val="-1618308560"/>
        <c:axId val="0"/>
      </c:bar3DChart>
      <c:catAx>
        <c:axId val="-1618304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8560"/>
        <c:crosses val="autoZero"/>
        <c:auto val="1"/>
        <c:lblAlgn val="ctr"/>
        <c:lblOffset val="100"/>
        <c:noMultiLvlLbl val="0"/>
      </c:catAx>
      <c:valAx>
        <c:axId val="-1618308560"/>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3" y="1"/>
            <a:ext cx="3078427" cy="513508"/>
          </a:xfrm>
          <a:prstGeom prst="rect">
            <a:avLst/>
          </a:prstGeom>
        </p:spPr>
        <p:txBody>
          <a:bodyPr vert="horz" lIns="94787" tIns="47393" rIns="94787" bIns="47393" rtlCol="0"/>
          <a:lstStyle>
            <a:lvl1pPr algn="l">
              <a:defRPr sz="1200"/>
            </a:lvl1pPr>
          </a:lstStyle>
          <a:p>
            <a:endParaRPr lang="tr-TR"/>
          </a:p>
        </p:txBody>
      </p:sp>
      <p:sp>
        <p:nvSpPr>
          <p:cNvPr id="3" name="Veri Yer Tutucusu 2"/>
          <p:cNvSpPr>
            <a:spLocks noGrp="1"/>
          </p:cNvSpPr>
          <p:nvPr>
            <p:ph type="dt" idx="1"/>
          </p:nvPr>
        </p:nvSpPr>
        <p:spPr>
          <a:xfrm>
            <a:off x="4023995" y="1"/>
            <a:ext cx="3078427" cy="513508"/>
          </a:xfrm>
          <a:prstGeom prst="rect">
            <a:avLst/>
          </a:prstGeom>
        </p:spPr>
        <p:txBody>
          <a:bodyPr vert="horz" lIns="94787" tIns="47393" rIns="94787" bIns="47393" rtlCol="0"/>
          <a:lstStyle>
            <a:lvl1pPr algn="r">
              <a:defRPr sz="1200"/>
            </a:lvl1pPr>
          </a:lstStyle>
          <a:p>
            <a:fld id="{5F180F70-C341-42F7-BB93-72C75E72EFDF}" type="datetimeFigureOut">
              <a:rPr lang="tr-TR" smtClean="0"/>
              <a:t>20.01.2025</a:t>
            </a:fld>
            <a:endParaRPr lang="tr-TR"/>
          </a:p>
        </p:txBody>
      </p:sp>
      <p:sp>
        <p:nvSpPr>
          <p:cNvPr id="4" name="Slayt Görüntüsü Yer Tutucusu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87" tIns="47393" rIns="94787" bIns="47393" rtlCol="0" anchor="ctr"/>
          <a:lstStyle/>
          <a:p>
            <a:endParaRPr lang="tr-TR"/>
          </a:p>
        </p:txBody>
      </p:sp>
      <p:sp>
        <p:nvSpPr>
          <p:cNvPr id="5" name="Not Yer Tutucusu 4"/>
          <p:cNvSpPr>
            <a:spLocks noGrp="1"/>
          </p:cNvSpPr>
          <p:nvPr>
            <p:ph type="body" sz="quarter" idx="3"/>
          </p:nvPr>
        </p:nvSpPr>
        <p:spPr>
          <a:xfrm>
            <a:off x="710407" y="4925409"/>
            <a:ext cx="5683250" cy="4029879"/>
          </a:xfrm>
          <a:prstGeom prst="rect">
            <a:avLst/>
          </a:prstGeom>
        </p:spPr>
        <p:txBody>
          <a:bodyPr vert="horz" lIns="94787" tIns="47393" rIns="94787" bIns="47393"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3" y="9721111"/>
            <a:ext cx="3078427" cy="513507"/>
          </a:xfrm>
          <a:prstGeom prst="rect">
            <a:avLst/>
          </a:prstGeom>
        </p:spPr>
        <p:txBody>
          <a:bodyPr vert="horz" lIns="94787" tIns="47393" rIns="94787" bIns="47393" rtlCol="0" anchor="b"/>
          <a:lstStyle>
            <a:lvl1pPr algn="l">
              <a:defRPr sz="1200"/>
            </a:lvl1pPr>
          </a:lstStyle>
          <a:p>
            <a:endParaRPr lang="tr-TR"/>
          </a:p>
        </p:txBody>
      </p:sp>
      <p:sp>
        <p:nvSpPr>
          <p:cNvPr id="7" name="Slayt Numarası Yer Tutucusu 6"/>
          <p:cNvSpPr>
            <a:spLocks noGrp="1"/>
          </p:cNvSpPr>
          <p:nvPr>
            <p:ph type="sldNum" sz="quarter" idx="5"/>
          </p:nvPr>
        </p:nvSpPr>
        <p:spPr>
          <a:xfrm>
            <a:off x="4023995" y="9721111"/>
            <a:ext cx="3078427" cy="513507"/>
          </a:xfrm>
          <a:prstGeom prst="rect">
            <a:avLst/>
          </a:prstGeom>
        </p:spPr>
        <p:txBody>
          <a:bodyPr vert="horz" lIns="94787" tIns="47393" rIns="94787" bIns="47393" rtlCol="0" anchor="b"/>
          <a:lstStyle>
            <a:lvl1pPr algn="r">
              <a:defRPr sz="1200"/>
            </a:lvl1pPr>
          </a:lstStyle>
          <a:p>
            <a:fld id="{BA1CD41E-00D1-4045-A704-145037456712}" type="slidenum">
              <a:rPr lang="tr-TR" smtClean="0"/>
              <a:t>‹#›</a:t>
            </a:fld>
            <a:endParaRPr lang="tr-TR"/>
          </a:p>
        </p:txBody>
      </p:sp>
    </p:spTree>
    <p:extLst>
      <p:ext uri="{BB962C8B-B14F-4D97-AF65-F5344CB8AC3E}">
        <p14:creationId xmlns:p14="http://schemas.microsoft.com/office/powerpoint/2010/main" val="26742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1</a:t>
            </a:fld>
            <a:endParaRPr lang="tr-TR">
              <a:solidFill>
                <a:prstClr val="black"/>
              </a:solidFill>
              <a:latin typeface="Calibri" panose="020F0502020204030204"/>
            </a:endParaRPr>
          </a:p>
        </p:txBody>
      </p:sp>
    </p:spTree>
    <p:extLst>
      <p:ext uri="{BB962C8B-B14F-4D97-AF65-F5344CB8AC3E}">
        <p14:creationId xmlns:p14="http://schemas.microsoft.com/office/powerpoint/2010/main" val="24885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17</a:t>
            </a:fld>
            <a:endParaRPr lang="tr-TR"/>
          </a:p>
        </p:txBody>
      </p:sp>
    </p:spTree>
    <p:extLst>
      <p:ext uri="{BB962C8B-B14F-4D97-AF65-F5344CB8AC3E}">
        <p14:creationId xmlns:p14="http://schemas.microsoft.com/office/powerpoint/2010/main" val="146014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a:t>Türkiye’de hekim </a:t>
            </a:r>
            <a:r>
              <a:rPr lang="tr-TR" baseline="0" dirty="0"/>
              <a:t>sayısı </a:t>
            </a:r>
            <a:r>
              <a:rPr lang="tr-TR" dirty="0"/>
              <a:t>2018 Sağlık İstatistikleri Yıllığından </a:t>
            </a:r>
            <a:r>
              <a:rPr lang="tr-TR" baseline="0" dirty="0"/>
              <a:t>kişi başı müracaat olarak hesaplanmıştır.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18</a:t>
            </a:fld>
            <a:endParaRPr lang="tr-TR">
              <a:solidFill>
                <a:prstClr val="black"/>
              </a:solidFill>
              <a:latin typeface="Calibri" panose="020F0502020204030204"/>
            </a:endParaRPr>
          </a:p>
        </p:txBody>
      </p:sp>
    </p:spTree>
    <p:extLst>
      <p:ext uri="{BB962C8B-B14F-4D97-AF65-F5344CB8AC3E}">
        <p14:creationId xmlns:p14="http://schemas.microsoft.com/office/powerpoint/2010/main" val="406750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20</a:t>
            </a:fld>
            <a:endParaRPr lang="tr-TR"/>
          </a:p>
        </p:txBody>
      </p:sp>
    </p:spTree>
    <p:extLst>
      <p:ext uri="{BB962C8B-B14F-4D97-AF65-F5344CB8AC3E}">
        <p14:creationId xmlns:p14="http://schemas.microsoft.com/office/powerpoint/2010/main" val="2439453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859821">
              <a:defRPr/>
            </a:pPr>
            <a:fld id="{BA1CD41E-00D1-4045-A704-145037456712}" type="slidenum">
              <a:rPr lang="tr-TR" sz="1100">
                <a:solidFill>
                  <a:prstClr val="black"/>
                </a:solidFill>
                <a:latin typeface="Calibri" panose="020F0502020204030204"/>
              </a:rPr>
              <a:pPr defTabSz="859821">
                <a:defRPr/>
              </a:pPr>
              <a:t>21</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265587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22</a:t>
            </a:fld>
            <a:endParaRPr lang="tr-TR"/>
          </a:p>
        </p:txBody>
      </p:sp>
    </p:spTree>
    <p:extLst>
      <p:ext uri="{BB962C8B-B14F-4D97-AF65-F5344CB8AC3E}">
        <p14:creationId xmlns:p14="http://schemas.microsoft.com/office/powerpoint/2010/main" val="63691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sz="1100">
                <a:solidFill>
                  <a:prstClr val="black"/>
                </a:solidFill>
                <a:latin typeface="Calibri" panose="020F0502020204030204"/>
              </a:rPr>
              <a:pPr defTabSz="914314">
                <a:defRPr/>
              </a:pPr>
              <a:t>23</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341144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24</a:t>
            </a:fld>
            <a:endParaRPr lang="tr-TR">
              <a:solidFill>
                <a:prstClr val="black"/>
              </a:solidFill>
              <a:latin typeface="Calibri" panose="020F0502020204030204"/>
            </a:endParaRPr>
          </a:p>
        </p:txBody>
      </p:sp>
    </p:spTree>
    <p:extLst>
      <p:ext uri="{BB962C8B-B14F-4D97-AF65-F5344CB8AC3E}">
        <p14:creationId xmlns:p14="http://schemas.microsoft.com/office/powerpoint/2010/main" val="1644802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25</a:t>
            </a:fld>
            <a:endParaRPr lang="tr-TR"/>
          </a:p>
        </p:txBody>
      </p:sp>
    </p:spTree>
    <p:extLst>
      <p:ext uri="{BB962C8B-B14F-4D97-AF65-F5344CB8AC3E}">
        <p14:creationId xmlns:p14="http://schemas.microsoft.com/office/powerpoint/2010/main" val="110271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26</a:t>
            </a:fld>
            <a:endParaRPr lang="tr-TR">
              <a:solidFill>
                <a:prstClr val="black"/>
              </a:solidFill>
              <a:latin typeface="Calibri" panose="020F0502020204030204"/>
            </a:endParaRPr>
          </a:p>
        </p:txBody>
      </p:sp>
    </p:spTree>
    <p:extLst>
      <p:ext uri="{BB962C8B-B14F-4D97-AF65-F5344CB8AC3E}">
        <p14:creationId xmlns:p14="http://schemas.microsoft.com/office/powerpoint/2010/main" val="73771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28</a:t>
            </a:fld>
            <a:endParaRPr lang="tr-TR"/>
          </a:p>
        </p:txBody>
      </p:sp>
    </p:spTree>
    <p:extLst>
      <p:ext uri="{BB962C8B-B14F-4D97-AF65-F5344CB8AC3E}">
        <p14:creationId xmlns:p14="http://schemas.microsoft.com/office/powerpoint/2010/main" val="64759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5</a:t>
            </a:fld>
            <a:endParaRPr lang="tr-TR"/>
          </a:p>
        </p:txBody>
      </p:sp>
    </p:spTree>
    <p:extLst>
      <p:ext uri="{BB962C8B-B14F-4D97-AF65-F5344CB8AC3E}">
        <p14:creationId xmlns:p14="http://schemas.microsoft.com/office/powerpoint/2010/main" val="113606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29</a:t>
            </a:fld>
            <a:endParaRPr lang="tr-TR"/>
          </a:p>
        </p:txBody>
      </p:sp>
    </p:spTree>
    <p:extLst>
      <p:ext uri="{BB962C8B-B14F-4D97-AF65-F5344CB8AC3E}">
        <p14:creationId xmlns:p14="http://schemas.microsoft.com/office/powerpoint/2010/main" val="3729650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9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32</a:t>
            </a:fld>
            <a:endParaRPr lang="tr-TR">
              <a:solidFill>
                <a:prstClr val="black"/>
              </a:solidFill>
              <a:latin typeface="Calibri" panose="020F0502020204030204"/>
            </a:endParaRPr>
          </a:p>
        </p:txBody>
      </p:sp>
    </p:spTree>
    <p:extLst>
      <p:ext uri="{BB962C8B-B14F-4D97-AF65-F5344CB8AC3E}">
        <p14:creationId xmlns:p14="http://schemas.microsoft.com/office/powerpoint/2010/main" val="166018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34</a:t>
            </a:fld>
            <a:endParaRPr lang="tr-TR">
              <a:solidFill>
                <a:prstClr val="black"/>
              </a:solidFill>
              <a:latin typeface="Calibri" panose="020F0502020204030204"/>
            </a:endParaRPr>
          </a:p>
        </p:txBody>
      </p:sp>
    </p:spTree>
    <p:extLst>
      <p:ext uri="{BB962C8B-B14F-4D97-AF65-F5344CB8AC3E}">
        <p14:creationId xmlns:p14="http://schemas.microsoft.com/office/powerpoint/2010/main" val="364944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35</a:t>
            </a:fld>
            <a:endParaRPr lang="tr-TR">
              <a:solidFill>
                <a:prstClr val="black"/>
              </a:solidFill>
              <a:latin typeface="Calibri" panose="020F0502020204030204"/>
            </a:endParaRPr>
          </a:p>
        </p:txBody>
      </p:sp>
    </p:spTree>
    <p:extLst>
      <p:ext uri="{BB962C8B-B14F-4D97-AF65-F5344CB8AC3E}">
        <p14:creationId xmlns:p14="http://schemas.microsoft.com/office/powerpoint/2010/main" val="1197237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37</a:t>
            </a:fld>
            <a:endParaRPr lang="tr-TR"/>
          </a:p>
        </p:txBody>
      </p:sp>
    </p:spTree>
    <p:extLst>
      <p:ext uri="{BB962C8B-B14F-4D97-AF65-F5344CB8AC3E}">
        <p14:creationId xmlns:p14="http://schemas.microsoft.com/office/powerpoint/2010/main" val="2904051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39</a:t>
            </a:fld>
            <a:endParaRPr lang="tr-TR">
              <a:solidFill>
                <a:prstClr val="black"/>
              </a:solidFill>
              <a:latin typeface="Calibri" panose="020F0502020204030204"/>
            </a:endParaRPr>
          </a:p>
        </p:txBody>
      </p:sp>
    </p:spTree>
    <p:extLst>
      <p:ext uri="{BB962C8B-B14F-4D97-AF65-F5344CB8AC3E}">
        <p14:creationId xmlns:p14="http://schemas.microsoft.com/office/powerpoint/2010/main" val="402934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40</a:t>
            </a:fld>
            <a:endParaRPr lang="tr-TR">
              <a:solidFill>
                <a:prstClr val="black"/>
              </a:solidFill>
              <a:latin typeface="Calibri" panose="020F0502020204030204"/>
            </a:endParaRPr>
          </a:p>
        </p:txBody>
      </p:sp>
    </p:spTree>
    <p:extLst>
      <p:ext uri="{BB962C8B-B14F-4D97-AF65-F5344CB8AC3E}">
        <p14:creationId xmlns:p14="http://schemas.microsoft.com/office/powerpoint/2010/main" val="216314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2022 yılı tarımsal</a:t>
            </a:r>
            <a:r>
              <a:rPr lang="tr-TR" baseline="0" dirty="0"/>
              <a:t> üretim değeri verileri henüz yayınlanmamıştır.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a:rPr>
              <a:pPr defTabSz="947868">
                <a:defRPr/>
              </a:pPr>
              <a:t>42</a:t>
            </a:fld>
            <a:endParaRPr lang="tr-TR">
              <a:solidFill>
                <a:prstClr val="black"/>
              </a:solidFill>
              <a:latin typeface="Calibri"/>
            </a:endParaRPr>
          </a:p>
        </p:txBody>
      </p:sp>
    </p:spTree>
    <p:extLst>
      <p:ext uri="{BB962C8B-B14F-4D97-AF65-F5344CB8AC3E}">
        <p14:creationId xmlns:p14="http://schemas.microsoft.com/office/powerpoint/2010/main" val="193005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A1CD41E-00D1-4045-A704-145037456712}" type="slidenum">
              <a:rPr lang="tr-TR" smtClean="0"/>
              <a:t>44</a:t>
            </a:fld>
            <a:endParaRPr lang="tr-TR"/>
          </a:p>
        </p:txBody>
      </p:sp>
    </p:spTree>
    <p:extLst>
      <p:ext uri="{BB962C8B-B14F-4D97-AF65-F5344CB8AC3E}">
        <p14:creationId xmlns:p14="http://schemas.microsoft.com/office/powerpoint/2010/main" val="269242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a:t>
            </a:fld>
            <a:endParaRPr lang="tr-TR"/>
          </a:p>
        </p:txBody>
      </p:sp>
    </p:spTree>
    <p:extLst>
      <p:ext uri="{BB962C8B-B14F-4D97-AF65-F5344CB8AC3E}">
        <p14:creationId xmlns:p14="http://schemas.microsoft.com/office/powerpoint/2010/main" val="94397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46</a:t>
            </a:fld>
            <a:endParaRPr lang="tr-TR"/>
          </a:p>
        </p:txBody>
      </p:sp>
    </p:spTree>
    <p:extLst>
      <p:ext uri="{BB962C8B-B14F-4D97-AF65-F5344CB8AC3E}">
        <p14:creationId xmlns:p14="http://schemas.microsoft.com/office/powerpoint/2010/main" val="2683709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09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49</a:t>
            </a:fld>
            <a:endParaRPr lang="tr-TR"/>
          </a:p>
        </p:txBody>
      </p:sp>
    </p:spTree>
    <p:extLst>
      <p:ext uri="{BB962C8B-B14F-4D97-AF65-F5344CB8AC3E}">
        <p14:creationId xmlns:p14="http://schemas.microsoft.com/office/powerpoint/2010/main" val="222768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50</a:t>
            </a:fld>
            <a:endParaRPr lang="tr-TR">
              <a:solidFill>
                <a:prstClr val="black"/>
              </a:solidFill>
              <a:latin typeface="Calibri"/>
            </a:endParaRPr>
          </a:p>
        </p:txBody>
      </p:sp>
    </p:spTree>
    <p:extLst>
      <p:ext uri="{BB962C8B-B14F-4D97-AF65-F5344CB8AC3E}">
        <p14:creationId xmlns:p14="http://schemas.microsoft.com/office/powerpoint/2010/main" val="188426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51</a:t>
            </a:fld>
            <a:endParaRPr lang="tr-TR">
              <a:solidFill>
                <a:prstClr val="black"/>
              </a:solidFill>
              <a:latin typeface="Calibri" panose="020F0502020204030204"/>
            </a:endParaRPr>
          </a:p>
        </p:txBody>
      </p:sp>
    </p:spTree>
    <p:extLst>
      <p:ext uri="{BB962C8B-B14F-4D97-AF65-F5344CB8AC3E}">
        <p14:creationId xmlns:p14="http://schemas.microsoft.com/office/powerpoint/2010/main" val="3484616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52</a:t>
            </a:fld>
            <a:endParaRPr lang="tr-TR">
              <a:solidFill>
                <a:prstClr val="black"/>
              </a:solidFill>
              <a:latin typeface="Calibri" panose="020F0502020204030204"/>
            </a:endParaRPr>
          </a:p>
        </p:txBody>
      </p:sp>
    </p:spTree>
    <p:extLst>
      <p:ext uri="{BB962C8B-B14F-4D97-AF65-F5344CB8AC3E}">
        <p14:creationId xmlns:p14="http://schemas.microsoft.com/office/powerpoint/2010/main" val="2881710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2397D5D-78B0-4605-A76A-34123DABD494}" type="slidenum">
              <a:rPr lang="tr-TR">
                <a:solidFill>
                  <a:prstClr val="black"/>
                </a:solidFill>
                <a:latin typeface="Calibri" panose="020F0502020204030204"/>
              </a:rPr>
              <a:pPr defTabSz="947868">
                <a:defRPr/>
              </a:pPr>
              <a:t>54</a:t>
            </a:fld>
            <a:endParaRPr lang="tr-TR">
              <a:solidFill>
                <a:prstClr val="black"/>
              </a:solidFill>
              <a:latin typeface="Calibri" panose="020F0502020204030204"/>
            </a:endParaRPr>
          </a:p>
        </p:txBody>
      </p:sp>
    </p:spTree>
    <p:extLst>
      <p:ext uri="{BB962C8B-B14F-4D97-AF65-F5344CB8AC3E}">
        <p14:creationId xmlns:p14="http://schemas.microsoft.com/office/powerpoint/2010/main" val="886614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23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57</a:t>
            </a:fld>
            <a:endParaRPr lang="tr-TR">
              <a:solidFill>
                <a:prstClr val="black"/>
              </a:solidFill>
              <a:latin typeface="Calibri" panose="020F0502020204030204"/>
            </a:endParaRPr>
          </a:p>
        </p:txBody>
      </p:sp>
    </p:spTree>
    <p:extLst>
      <p:ext uri="{BB962C8B-B14F-4D97-AF65-F5344CB8AC3E}">
        <p14:creationId xmlns:p14="http://schemas.microsoft.com/office/powerpoint/2010/main" val="617737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47868">
              <a:defRPr/>
            </a:pPr>
            <a:fld id="{BA1CD41E-00D1-4045-A704-145037456712}" type="slidenum">
              <a:rPr lang="tr-TR">
                <a:solidFill>
                  <a:prstClr val="black"/>
                </a:solidFill>
                <a:latin typeface="Calibri"/>
              </a:rPr>
              <a:pPr defTabSz="947868">
                <a:defRPr/>
              </a:pPr>
              <a:t>59</a:t>
            </a:fld>
            <a:endParaRPr lang="tr-TR">
              <a:solidFill>
                <a:prstClr val="black"/>
              </a:solidFill>
              <a:latin typeface="Calibri"/>
            </a:endParaRPr>
          </a:p>
        </p:txBody>
      </p:sp>
    </p:spTree>
    <p:extLst>
      <p:ext uri="{BB962C8B-B14F-4D97-AF65-F5344CB8AC3E}">
        <p14:creationId xmlns:p14="http://schemas.microsoft.com/office/powerpoint/2010/main" val="348815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7</a:t>
            </a:fld>
            <a:endParaRPr lang="tr-TR">
              <a:solidFill>
                <a:prstClr val="black"/>
              </a:solidFill>
              <a:latin typeface="Calibri"/>
            </a:endParaRPr>
          </a:p>
        </p:txBody>
      </p:sp>
    </p:spTree>
    <p:extLst>
      <p:ext uri="{BB962C8B-B14F-4D97-AF65-F5344CB8AC3E}">
        <p14:creationId xmlns:p14="http://schemas.microsoft.com/office/powerpoint/2010/main" val="302879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64</a:t>
            </a:fld>
            <a:endParaRPr lang="tr-TR"/>
          </a:p>
        </p:txBody>
      </p:sp>
    </p:spTree>
    <p:extLst>
      <p:ext uri="{BB962C8B-B14F-4D97-AF65-F5344CB8AC3E}">
        <p14:creationId xmlns:p14="http://schemas.microsoft.com/office/powerpoint/2010/main" val="1255770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67</a:t>
            </a:fld>
            <a:endParaRPr lang="tr-TR">
              <a:solidFill>
                <a:prstClr val="black"/>
              </a:solidFill>
              <a:latin typeface="Calibri" panose="020F0502020204030204"/>
            </a:endParaRPr>
          </a:p>
        </p:txBody>
      </p:sp>
    </p:spTree>
    <p:extLst>
      <p:ext uri="{BB962C8B-B14F-4D97-AF65-F5344CB8AC3E}">
        <p14:creationId xmlns:p14="http://schemas.microsoft.com/office/powerpoint/2010/main" val="1780482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68</a:t>
            </a:fld>
            <a:endParaRPr lang="tr-TR">
              <a:solidFill>
                <a:prstClr val="black"/>
              </a:solidFill>
              <a:latin typeface="Calibri" panose="020F0502020204030204"/>
            </a:endParaRPr>
          </a:p>
        </p:txBody>
      </p:sp>
    </p:spTree>
    <p:extLst>
      <p:ext uri="{BB962C8B-B14F-4D97-AF65-F5344CB8AC3E}">
        <p14:creationId xmlns:p14="http://schemas.microsoft.com/office/powerpoint/2010/main" val="86490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8</a:t>
            </a:fld>
            <a:endParaRPr lang="tr-TR">
              <a:solidFill>
                <a:prstClr val="black"/>
              </a:solidFill>
              <a:latin typeface="Calibri"/>
            </a:endParaRPr>
          </a:p>
        </p:txBody>
      </p:sp>
    </p:spTree>
    <p:extLst>
      <p:ext uri="{BB962C8B-B14F-4D97-AF65-F5344CB8AC3E}">
        <p14:creationId xmlns:p14="http://schemas.microsoft.com/office/powerpoint/2010/main" val="175679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10</a:t>
            </a:fld>
            <a:endParaRPr lang="tr-TR">
              <a:solidFill>
                <a:prstClr val="black"/>
              </a:solidFill>
              <a:latin typeface="Calibri"/>
            </a:endParaRPr>
          </a:p>
        </p:txBody>
      </p:sp>
    </p:spTree>
    <p:extLst>
      <p:ext uri="{BB962C8B-B14F-4D97-AF65-F5344CB8AC3E}">
        <p14:creationId xmlns:p14="http://schemas.microsoft.com/office/powerpoint/2010/main" val="28762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12</a:t>
            </a:fld>
            <a:endParaRPr lang="tr-TR">
              <a:solidFill>
                <a:prstClr val="black"/>
              </a:solidFill>
              <a:latin typeface="Calibri"/>
            </a:endParaRPr>
          </a:p>
        </p:txBody>
      </p:sp>
    </p:spTree>
    <p:extLst>
      <p:ext uri="{BB962C8B-B14F-4D97-AF65-F5344CB8AC3E}">
        <p14:creationId xmlns:p14="http://schemas.microsoft.com/office/powerpoint/2010/main" val="216664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14</a:t>
            </a:fld>
            <a:endParaRPr lang="tr-TR">
              <a:solidFill>
                <a:prstClr val="black"/>
              </a:solidFill>
              <a:latin typeface="Calibri"/>
            </a:endParaRPr>
          </a:p>
        </p:txBody>
      </p:sp>
    </p:spTree>
    <p:extLst>
      <p:ext uri="{BB962C8B-B14F-4D97-AF65-F5344CB8AC3E}">
        <p14:creationId xmlns:p14="http://schemas.microsoft.com/office/powerpoint/2010/main" val="222225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1CD41E-00D1-4045-A704-145037456712}" type="slidenum">
              <a:rPr lang="tr-TR" smtClean="0"/>
              <a:t>15</a:t>
            </a:fld>
            <a:endParaRPr lang="tr-TR"/>
          </a:p>
        </p:txBody>
      </p:sp>
    </p:spTree>
    <p:extLst>
      <p:ext uri="{BB962C8B-B14F-4D97-AF65-F5344CB8AC3E}">
        <p14:creationId xmlns:p14="http://schemas.microsoft.com/office/powerpoint/2010/main" val="33250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b="1" dirty="0">
              <a:solidFill>
                <a:schemeClr val="bg1"/>
              </a:solidFill>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115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60600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57350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772"/>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909">
                <a:solidFill>
                  <a:schemeClr val="tx1">
                    <a:lumMod val="75000"/>
                    <a:lumOff val="25000"/>
                  </a:schemeClr>
                </a:solidFill>
              </a:defRPr>
            </a:lvl1pPr>
            <a:lvl2pPr marL="363636" indent="0" algn="ctr">
              <a:buNone/>
              <a:defRPr sz="2227"/>
            </a:lvl2pPr>
            <a:lvl3pPr marL="727272" indent="0" algn="ctr">
              <a:buNone/>
              <a:defRPr sz="1909"/>
            </a:lvl3pPr>
            <a:lvl4pPr marL="1090908" indent="0" algn="ctr">
              <a:buNone/>
              <a:defRPr sz="1591"/>
            </a:lvl4pPr>
            <a:lvl5pPr marL="1454543" indent="0" algn="ctr">
              <a:buNone/>
              <a:defRPr sz="1591"/>
            </a:lvl5pPr>
            <a:lvl6pPr marL="1818180" indent="0" algn="ctr">
              <a:buNone/>
              <a:defRPr sz="1591"/>
            </a:lvl6pPr>
            <a:lvl7pPr marL="2181816" indent="0" algn="ctr">
              <a:buNone/>
              <a:defRPr sz="1591"/>
            </a:lvl7pPr>
            <a:lvl8pPr marL="2545452" indent="0" algn="ctr">
              <a:buNone/>
              <a:defRPr sz="1591"/>
            </a:lvl8pPr>
            <a:lvl9pPr marL="2909088" indent="0" algn="ctr">
              <a:buNone/>
              <a:defRPr sz="1591"/>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46428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F070A7B3-6521-4DCA-87E5-044747A908C1}"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2346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4"/>
            <a:ext cx="10515601" cy="2851208"/>
          </a:xfrm>
        </p:spPr>
        <p:txBody>
          <a:bodyPr anchor="b">
            <a:normAutofit/>
          </a:bodyPr>
          <a:lstStyle>
            <a:lvl1pPr>
              <a:defRPr sz="4772"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4"/>
            <a:ext cx="10515601" cy="1500187"/>
          </a:xfrm>
        </p:spPr>
        <p:txBody>
          <a:bodyPr anchor="t">
            <a:normAutofit/>
          </a:bodyPr>
          <a:lstStyle>
            <a:lvl1pPr marL="0" indent="0">
              <a:buNone/>
              <a:defRPr sz="1909">
                <a:solidFill>
                  <a:schemeClr val="tx1">
                    <a:lumMod val="75000"/>
                    <a:lumOff val="25000"/>
                  </a:schemeClr>
                </a:solidFill>
              </a:defRPr>
            </a:lvl1pPr>
            <a:lvl2pPr marL="363636" indent="0">
              <a:buNone/>
              <a:defRPr sz="1432">
                <a:solidFill>
                  <a:schemeClr val="tx1">
                    <a:tint val="75000"/>
                  </a:schemeClr>
                </a:solidFill>
              </a:defRPr>
            </a:lvl2pPr>
            <a:lvl3pPr marL="727272" indent="0">
              <a:buNone/>
              <a:defRPr sz="1272">
                <a:solidFill>
                  <a:schemeClr val="tx1">
                    <a:tint val="75000"/>
                  </a:schemeClr>
                </a:solidFill>
              </a:defRPr>
            </a:lvl3pPr>
            <a:lvl4pPr marL="1090908" indent="0">
              <a:buNone/>
              <a:defRPr sz="1114">
                <a:solidFill>
                  <a:schemeClr val="tx1">
                    <a:tint val="75000"/>
                  </a:schemeClr>
                </a:solidFill>
              </a:defRPr>
            </a:lvl4pPr>
            <a:lvl5pPr marL="1454543" indent="0">
              <a:buNone/>
              <a:defRPr sz="1114">
                <a:solidFill>
                  <a:schemeClr val="tx1">
                    <a:tint val="75000"/>
                  </a:schemeClr>
                </a:solidFill>
              </a:defRPr>
            </a:lvl5pPr>
            <a:lvl6pPr marL="1818180" indent="0">
              <a:buNone/>
              <a:defRPr sz="1114">
                <a:solidFill>
                  <a:schemeClr val="tx1">
                    <a:tint val="75000"/>
                  </a:schemeClr>
                </a:solidFill>
              </a:defRPr>
            </a:lvl6pPr>
            <a:lvl7pPr marL="2181816" indent="0">
              <a:buNone/>
              <a:defRPr sz="1114">
                <a:solidFill>
                  <a:schemeClr val="tx1">
                    <a:tint val="75000"/>
                  </a:schemeClr>
                </a:solidFill>
              </a:defRPr>
            </a:lvl7pPr>
            <a:lvl8pPr marL="2545452" indent="0">
              <a:buNone/>
              <a:defRPr sz="1114">
                <a:solidFill>
                  <a:schemeClr val="tx1">
                    <a:tint val="75000"/>
                  </a:schemeClr>
                </a:solidFill>
              </a:defRPr>
            </a:lvl8pPr>
            <a:lvl9pPr marL="2909088" indent="0">
              <a:buNone/>
              <a:defRPr sz="1114">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7081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8"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1"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defTabSz="727272"/>
            <a:fld id="{AB134690-1557-4C89-A502-4959FE7FAD70}"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16283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8" y="1681851"/>
            <a:ext cx="5156200" cy="825699"/>
          </a:xfrm>
        </p:spPr>
        <p:txBody>
          <a:bodyPr anchor="b">
            <a:normAutofit/>
          </a:bodyPr>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4" name="Content Placeholder 3"/>
          <p:cNvSpPr>
            <a:spLocks noGrp="1"/>
          </p:cNvSpPr>
          <p:nvPr>
            <p:ph sz="half" idx="2"/>
          </p:nvPr>
        </p:nvSpPr>
        <p:spPr>
          <a:xfrm>
            <a:off x="845128" y="2507551"/>
            <a:ext cx="5156200"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6" name="Content Placeholder 5"/>
          <p:cNvSpPr>
            <a:spLocks noGrp="1"/>
          </p:cNvSpPr>
          <p:nvPr>
            <p:ph sz="quarter" idx="4"/>
          </p:nvPr>
        </p:nvSpPr>
        <p:spPr>
          <a:xfrm>
            <a:off x="6172200" y="2507551"/>
            <a:ext cx="5181601"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42464049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727272"/>
            <a:fld id="{E1037C31-9E7A-4F99-8774-A0E530DE1A42}"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2172471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27272"/>
            <a:fld id="{C278504F-A551-4DE0-9316-4DCD1D8CC752}"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87846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197"/>
          </a:xfrm>
        </p:spPr>
        <p:txBody>
          <a:bodyPr anchor="b">
            <a:normAutofit/>
          </a:bodyPr>
          <a:lstStyle>
            <a:lvl1pPr>
              <a:defRPr sz="2545" b="0"/>
            </a:lvl1pPr>
          </a:lstStyle>
          <a:p>
            <a:r>
              <a:rPr lang="tr-TR"/>
              <a:t>Asıl başlık stili için tıklatın</a:t>
            </a:r>
            <a:endParaRPr lang="en-US" dirty="0"/>
          </a:p>
        </p:txBody>
      </p:sp>
      <p:sp>
        <p:nvSpPr>
          <p:cNvPr id="3" name="Content Placeholder 2"/>
          <p:cNvSpPr>
            <a:spLocks noGrp="1"/>
          </p:cNvSpPr>
          <p:nvPr>
            <p:ph idx="1"/>
          </p:nvPr>
        </p:nvSpPr>
        <p:spPr>
          <a:xfrm>
            <a:off x="5181600" y="990601"/>
            <a:ext cx="6172200" cy="4876800"/>
          </a:xfrm>
        </p:spPr>
        <p:txBody>
          <a:bodyPr/>
          <a:lstStyle>
            <a:lvl1pPr>
              <a:defRPr sz="2545"/>
            </a:lvl1pPr>
            <a:lvl2pPr>
              <a:defRPr sz="2227"/>
            </a:lvl2pPr>
            <a:lvl3pPr>
              <a:defRPr sz="1909"/>
            </a:lvl3pPr>
            <a:lvl4pPr>
              <a:defRPr sz="1591"/>
            </a:lvl4pPr>
            <a:lvl5pPr>
              <a:defRPr sz="1591"/>
            </a:lvl5pPr>
            <a:lvl6pPr>
              <a:defRPr sz="1591"/>
            </a:lvl6pPr>
            <a:lvl7pPr>
              <a:defRPr sz="1591"/>
            </a:lvl7pPr>
            <a:lvl8pPr>
              <a:defRPr sz="1591"/>
            </a:lvl8pPr>
            <a:lvl9pPr>
              <a:defRPr sz="1591"/>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7" y="2057400"/>
            <a:ext cx="3931921" cy="3810001"/>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D1BE4249-C0D0-4B06-8692-E8BB871AF643}"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156682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116471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200"/>
          </a:xfrm>
        </p:spPr>
        <p:txBody>
          <a:bodyPr anchor="b">
            <a:normAutofit/>
          </a:bodyPr>
          <a:lstStyle>
            <a:lvl1pPr>
              <a:defRPr sz="2545"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1"/>
            <a:ext cx="6172200" cy="4876800"/>
          </a:xfrm>
        </p:spPr>
        <p:txBody>
          <a:bodyPr/>
          <a:lstStyle>
            <a:lvl1pPr marL="0" indent="0">
              <a:buNone/>
              <a:defRPr sz="2545"/>
            </a:lvl1pPr>
            <a:lvl2pPr marL="363636" indent="0">
              <a:buNone/>
              <a:defRPr sz="2227"/>
            </a:lvl2pPr>
            <a:lvl3pPr marL="727272" indent="0">
              <a:buNone/>
              <a:defRPr sz="1909"/>
            </a:lvl3pPr>
            <a:lvl4pPr marL="1090908" indent="0">
              <a:buNone/>
              <a:defRPr sz="1591"/>
            </a:lvl4pPr>
            <a:lvl5pPr marL="1454543" indent="0">
              <a:buNone/>
              <a:defRPr sz="1591"/>
            </a:lvl5pPr>
            <a:lvl6pPr marL="1818180" indent="0">
              <a:buNone/>
              <a:defRPr sz="1591"/>
            </a:lvl6pPr>
            <a:lvl7pPr marL="2181816" indent="0">
              <a:buNone/>
              <a:defRPr sz="1591"/>
            </a:lvl7pPr>
            <a:lvl8pPr marL="2545452" indent="0">
              <a:buNone/>
              <a:defRPr sz="1591"/>
            </a:lvl8pPr>
            <a:lvl9pPr marL="2909088" indent="0">
              <a:buNone/>
              <a:defRPr sz="1591"/>
            </a:lvl9pPr>
          </a:lstStyle>
          <a:p>
            <a:r>
              <a:rPr lang="tr-TR"/>
              <a:t>Resim eklemek için simgeyi tıklatın</a:t>
            </a:r>
            <a:endParaRPr lang="en-US" dirty="0"/>
          </a:p>
        </p:txBody>
      </p:sp>
      <p:sp>
        <p:nvSpPr>
          <p:cNvPr id="4" name="Text Placeholder 3"/>
          <p:cNvSpPr>
            <a:spLocks noGrp="1"/>
          </p:cNvSpPr>
          <p:nvPr>
            <p:ph type="body" sz="half" idx="2"/>
          </p:nvPr>
        </p:nvSpPr>
        <p:spPr>
          <a:xfrm>
            <a:off x="841247" y="2057400"/>
            <a:ext cx="3931921" cy="3810000"/>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042B0DB6-F5C7-45FB-8CF3-31B45F9C2DAC}"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94391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E9F9C37B-1D36-470B-8223-D6C91242EC14}"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82087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3"/>
            <a:ext cx="7734300" cy="581183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defTabSz="727272"/>
            <a:fld id="{67C6F52A-A82B-47A2-A83A-8C4C91F2D59F}"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417493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6" y="6344878"/>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31"/>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1" y="23815"/>
            <a:ext cx="581297" cy="581297"/>
          </a:xfrm>
          <a:prstGeom prst="rect">
            <a:avLst/>
          </a:prstGeom>
        </p:spPr>
      </p:pic>
      <p:sp>
        <p:nvSpPr>
          <p:cNvPr id="9" name="Metin kutusu 8"/>
          <p:cNvSpPr txBox="1"/>
          <p:nvPr userDrawn="1"/>
        </p:nvSpPr>
        <p:spPr>
          <a:xfrm>
            <a:off x="10487622" y="32569"/>
            <a:ext cx="1531871"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8"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1"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sz="1800" b="1" dirty="0">
              <a:solidFill>
                <a:schemeClr val="bg1"/>
              </a:solidFill>
            </a:endParaRPr>
          </a:p>
        </p:txBody>
      </p:sp>
      <p:cxnSp>
        <p:nvCxnSpPr>
          <p:cNvPr id="13" name="Düz Bağlayıcı 12"/>
          <p:cNvCxnSpPr>
            <a:stCxn id="5" idx="3"/>
            <a:endCxn id="10" idx="1"/>
          </p:cNvCxnSpPr>
          <p:nvPr userDrawn="1"/>
        </p:nvCxnSpPr>
        <p:spPr>
          <a:xfrm flipV="1">
            <a:off x="1524001" y="6527438"/>
            <a:ext cx="9729557" cy="3"/>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250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7431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0"/>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44621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97068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7"/>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1"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20683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85543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0128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0195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2738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9454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053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1"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1"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29206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BİNGÖL VALİLİĞİ</a:t>
            </a: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panose="020F0502020204030204"/>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panose="020F0502020204030204"/>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6710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025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31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3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29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1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6160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10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73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018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02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26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Resim 7"/>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BİNGÖL VALİLİĞİ</a:t>
            </a:r>
            <a:endParaRPr kumimoji="0" lang="tr-TR"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489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760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26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1295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255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3370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51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3762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5388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209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905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84493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6529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7390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3013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18317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225994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1"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1" cy="435133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75">
                <a:solidFill>
                  <a:schemeClr val="tx1">
                    <a:lumMod val="65000"/>
                    <a:lumOff val="35000"/>
                  </a:schemeClr>
                </a:solidFill>
              </a:defRPr>
            </a:lvl1pPr>
          </a:lstStyle>
          <a:p>
            <a:pPr defTabSz="727272"/>
            <a:fld id="{1160EA64-D806-43AC-9DF2-F8C432F32B4C}" type="datetimeFigureOut">
              <a:rPr lang="en-US" smtClean="0">
                <a:solidFill>
                  <a:prstClr val="black">
                    <a:lumMod val="65000"/>
                    <a:lumOff val="35000"/>
                  </a:prstClr>
                </a:solidFill>
              </a:rPr>
              <a:pPr defTabSz="727272"/>
              <a:t>1/20/2025</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1" y="6356351"/>
            <a:ext cx="4114801" cy="365125"/>
          </a:xfrm>
          <a:prstGeom prst="rect">
            <a:avLst/>
          </a:prstGeom>
        </p:spPr>
        <p:txBody>
          <a:bodyPr vert="horz" lIns="91440" tIns="45720" rIns="91440" bIns="45720" rtlCol="0" anchor="ctr"/>
          <a:lstStyle>
            <a:lvl1pPr algn="ctr">
              <a:defRPr sz="875">
                <a:solidFill>
                  <a:schemeClr val="tx1">
                    <a:lumMod val="65000"/>
                    <a:lumOff val="35000"/>
                  </a:schemeClr>
                </a:solidFill>
              </a:defRPr>
            </a:lvl1p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1"/>
            <a:ext cx="2743200" cy="365125"/>
          </a:xfrm>
          <a:prstGeom prst="rect">
            <a:avLst/>
          </a:prstGeom>
        </p:spPr>
        <p:txBody>
          <a:bodyPr vert="horz" lIns="91440" tIns="45720" rIns="91440" bIns="45720" rtlCol="0" anchor="ctr"/>
          <a:lstStyle>
            <a:lvl1pPr algn="r">
              <a:defRPr sz="875">
                <a:solidFill>
                  <a:schemeClr val="tx1">
                    <a:tint val="75000"/>
                  </a:schemeClr>
                </a:solidFill>
              </a:defRPr>
            </a:lvl1p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7625563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727272"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81818" indent="-181818" algn="l" defTabSz="727272" rtl="0" eaLnBrk="1" latinLnBrk="0" hangingPunct="1">
        <a:lnSpc>
          <a:spcPct val="90000"/>
        </a:lnSpc>
        <a:spcBef>
          <a:spcPts val="795"/>
        </a:spcBef>
        <a:buFont typeface="Wingdings 2" pitchFamily="18" charset="2"/>
        <a:buChar char=""/>
        <a:defRPr sz="2227" kern="1200">
          <a:solidFill>
            <a:schemeClr val="tx1"/>
          </a:solidFill>
          <a:latin typeface="+mn-lt"/>
          <a:ea typeface="+mn-ea"/>
          <a:cs typeface="+mn-cs"/>
        </a:defRPr>
      </a:lvl1pPr>
      <a:lvl2pPr marL="545454" indent="-181818" algn="l" defTabSz="727272" rtl="0" eaLnBrk="1" latinLnBrk="0" hangingPunct="1">
        <a:lnSpc>
          <a:spcPct val="90000"/>
        </a:lnSpc>
        <a:spcBef>
          <a:spcPts val="398"/>
        </a:spcBef>
        <a:buFont typeface="Wingdings 2" pitchFamily="18" charset="2"/>
        <a:buChar char=""/>
        <a:defRPr sz="1909" kern="1200">
          <a:solidFill>
            <a:schemeClr val="tx1"/>
          </a:solidFill>
          <a:latin typeface="+mn-lt"/>
          <a:ea typeface="+mn-ea"/>
          <a:cs typeface="+mn-cs"/>
        </a:defRPr>
      </a:lvl2pPr>
      <a:lvl3pPr marL="909090" indent="-181818" algn="l" defTabSz="727272" rtl="0" eaLnBrk="1" latinLnBrk="0" hangingPunct="1">
        <a:lnSpc>
          <a:spcPct val="90000"/>
        </a:lnSpc>
        <a:spcBef>
          <a:spcPts val="398"/>
        </a:spcBef>
        <a:buFont typeface="Wingdings 2" pitchFamily="18" charset="2"/>
        <a:buChar char=""/>
        <a:defRPr sz="1591" kern="1200">
          <a:solidFill>
            <a:schemeClr val="tx1"/>
          </a:solidFill>
          <a:latin typeface="+mn-lt"/>
          <a:ea typeface="+mn-ea"/>
          <a:cs typeface="+mn-cs"/>
        </a:defRPr>
      </a:lvl3pPr>
      <a:lvl4pPr marL="1272726"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4pPr>
      <a:lvl5pPr marL="1636362"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5pPr>
      <a:lvl6pPr marL="1999998"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6pPr>
      <a:lvl7pPr marL="2363634"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7pPr>
      <a:lvl8pPr marL="2727270"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8pPr>
      <a:lvl9pPr marL="3090906"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9pPr>
    </p:bodyStyle>
    <p:otherStyle>
      <a:defPPr>
        <a:defRPr lang="en-US"/>
      </a:defPPr>
      <a:lvl1pPr marL="0" algn="l" defTabSz="727272" rtl="0" eaLnBrk="1" latinLnBrk="0" hangingPunct="1">
        <a:defRPr sz="1432" kern="1200">
          <a:solidFill>
            <a:schemeClr val="tx1"/>
          </a:solidFill>
          <a:latin typeface="+mn-lt"/>
          <a:ea typeface="+mn-ea"/>
          <a:cs typeface="+mn-cs"/>
        </a:defRPr>
      </a:lvl1pPr>
      <a:lvl2pPr marL="363636" algn="l" defTabSz="727272" rtl="0" eaLnBrk="1" latinLnBrk="0" hangingPunct="1">
        <a:defRPr sz="1432" kern="1200">
          <a:solidFill>
            <a:schemeClr val="tx1"/>
          </a:solidFill>
          <a:latin typeface="+mn-lt"/>
          <a:ea typeface="+mn-ea"/>
          <a:cs typeface="+mn-cs"/>
        </a:defRPr>
      </a:lvl2pPr>
      <a:lvl3pPr marL="727272" algn="l" defTabSz="727272" rtl="0" eaLnBrk="1" latinLnBrk="0" hangingPunct="1">
        <a:defRPr sz="1432" kern="1200">
          <a:solidFill>
            <a:schemeClr val="tx1"/>
          </a:solidFill>
          <a:latin typeface="+mn-lt"/>
          <a:ea typeface="+mn-ea"/>
          <a:cs typeface="+mn-cs"/>
        </a:defRPr>
      </a:lvl3pPr>
      <a:lvl4pPr marL="1090908" algn="l" defTabSz="727272" rtl="0" eaLnBrk="1" latinLnBrk="0" hangingPunct="1">
        <a:defRPr sz="1432" kern="1200">
          <a:solidFill>
            <a:schemeClr val="tx1"/>
          </a:solidFill>
          <a:latin typeface="+mn-lt"/>
          <a:ea typeface="+mn-ea"/>
          <a:cs typeface="+mn-cs"/>
        </a:defRPr>
      </a:lvl4pPr>
      <a:lvl5pPr marL="1454543" algn="l" defTabSz="727272" rtl="0" eaLnBrk="1" latinLnBrk="0" hangingPunct="1">
        <a:defRPr sz="1432" kern="1200">
          <a:solidFill>
            <a:schemeClr val="tx1"/>
          </a:solidFill>
          <a:latin typeface="+mn-lt"/>
          <a:ea typeface="+mn-ea"/>
          <a:cs typeface="+mn-cs"/>
        </a:defRPr>
      </a:lvl5pPr>
      <a:lvl6pPr marL="1818180" algn="l" defTabSz="727272" rtl="0" eaLnBrk="1" latinLnBrk="0" hangingPunct="1">
        <a:defRPr sz="1432" kern="1200">
          <a:solidFill>
            <a:schemeClr val="tx1"/>
          </a:solidFill>
          <a:latin typeface="+mn-lt"/>
          <a:ea typeface="+mn-ea"/>
          <a:cs typeface="+mn-cs"/>
        </a:defRPr>
      </a:lvl6pPr>
      <a:lvl7pPr marL="2181816" algn="l" defTabSz="727272" rtl="0" eaLnBrk="1" latinLnBrk="0" hangingPunct="1">
        <a:defRPr sz="1432" kern="1200">
          <a:solidFill>
            <a:schemeClr val="tx1"/>
          </a:solidFill>
          <a:latin typeface="+mn-lt"/>
          <a:ea typeface="+mn-ea"/>
          <a:cs typeface="+mn-cs"/>
        </a:defRPr>
      </a:lvl7pPr>
      <a:lvl8pPr marL="2545452" algn="l" defTabSz="727272" rtl="0" eaLnBrk="1" latinLnBrk="0" hangingPunct="1">
        <a:defRPr sz="1432" kern="1200">
          <a:solidFill>
            <a:schemeClr val="tx1"/>
          </a:solidFill>
          <a:latin typeface="+mn-lt"/>
          <a:ea typeface="+mn-ea"/>
          <a:cs typeface="+mn-cs"/>
        </a:defRPr>
      </a:lvl8pPr>
      <a:lvl9pPr marL="2909088" algn="l" defTabSz="727272" rtl="0" eaLnBrk="1" latinLnBrk="0" hangingPunct="1">
        <a:defRPr sz="1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31813826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4110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547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5.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chart" Target="../charts/chart15.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4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fif"/><Relationship Id="rId1" Type="http://schemas.openxmlformats.org/officeDocument/2006/relationships/slideLayout" Target="../slideLayouts/slideLayout1.xml"/><Relationship Id="rId5" Type="http://schemas.openxmlformats.org/officeDocument/2006/relationships/image" Target="../media/image46.jfif"/><Relationship Id="rId4" Type="http://schemas.openxmlformats.org/officeDocument/2006/relationships/image" Target="../media/image45.jfif"/></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hart" Target="../charts/chart28.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2.png"/><Relationship Id="rId16"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54.png"/><Relationship Id="rId9" Type="http://schemas.openxmlformats.org/officeDocument/2006/relationships/hyperlink" Target="Resim1.jpg" TargetMode="External"/><Relationship Id="rId1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p:cNvSpPr txBox="1"/>
          <p:nvPr/>
        </p:nvSpPr>
        <p:spPr>
          <a:xfrm>
            <a:off x="2735100" y="2557417"/>
            <a:ext cx="67376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BİNGÖL VALİLİĞİ</a:t>
            </a:r>
          </a:p>
        </p:txBody>
      </p:sp>
      <p:sp>
        <p:nvSpPr>
          <p:cNvPr id="9" name="Oval 8"/>
          <p:cNvSpPr/>
          <p:nvPr/>
        </p:nvSpPr>
        <p:spPr>
          <a:xfrm>
            <a:off x="5175309" y="718897"/>
            <a:ext cx="1851950" cy="185195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Resim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228517" y="772105"/>
            <a:ext cx="1745534" cy="1745534"/>
          </a:xfrm>
          <a:prstGeom prst="rect">
            <a:avLst/>
          </a:prstGeom>
        </p:spPr>
      </p:pic>
      <p:sp>
        <p:nvSpPr>
          <p:cNvPr id="10" name="Metin kutusu 9"/>
          <p:cNvSpPr txBox="1"/>
          <p:nvPr/>
        </p:nvSpPr>
        <p:spPr>
          <a:xfrm>
            <a:off x="3560064" y="6083348"/>
            <a:ext cx="50789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prstClr val="white"/>
                </a:solidFill>
                <a:latin typeface="Bookman Old Style" panose="02050604050505020204" pitchFamily="18" charset="0"/>
              </a:rPr>
              <a:t>ARALIK </a:t>
            </a:r>
            <a:r>
              <a:rPr kumimoji="0" lang="tr-TR" sz="1600" b="1" i="0" u="none" strike="noStrike" kern="1200" cap="none" spc="0" normalizeH="0" baseline="0" noProof="0" dirty="0" smtClean="0">
                <a:ln>
                  <a:noFill/>
                </a:ln>
                <a:solidFill>
                  <a:prstClr val="white"/>
                </a:solidFill>
                <a:effectLst/>
                <a:uLnTx/>
                <a:uFillTx/>
                <a:latin typeface="Bookman Old Style" panose="02050604050505020204" pitchFamily="18" charset="0"/>
              </a:rPr>
              <a:t>2024</a:t>
            </a:r>
            <a:endParaRPr kumimoji="0" lang="tr-TR" sz="16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Metin kutusu 7"/>
          <p:cNvSpPr txBox="1"/>
          <p:nvPr/>
        </p:nvSpPr>
        <p:spPr>
          <a:xfrm>
            <a:off x="2727157" y="4475641"/>
            <a:ext cx="67376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prstClr val="white"/>
                </a:solidFill>
                <a:latin typeface="Bookman Old Style" panose="02050604050505020204" pitchFamily="18" charset="0"/>
              </a:rPr>
              <a:t>İL BRİFİNGİ</a:t>
            </a:r>
            <a:endParaRPr kumimoji="0" lang="tr-TR" sz="28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Tree>
    <p:extLst>
      <p:ext uri="{BB962C8B-B14F-4D97-AF65-F5344CB8AC3E}">
        <p14:creationId xmlns:p14="http://schemas.microsoft.com/office/powerpoint/2010/main" val="1258618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7"/>
          <p:cNvSpPr/>
          <p:nvPr/>
        </p:nvSpPr>
        <p:spPr>
          <a:xfrm>
            <a:off x="6157996" y="1009622"/>
            <a:ext cx="45719" cy="5349713"/>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14" name="object 37"/>
          <p:cNvSpPr txBox="1"/>
          <p:nvPr/>
        </p:nvSpPr>
        <p:spPr>
          <a:xfrm>
            <a:off x="646779" y="995163"/>
            <a:ext cx="532828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Yıllara Göre İlkokul Öğrenci Sayıları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38"/>
          <p:cNvSpPr txBox="1"/>
          <p:nvPr/>
        </p:nvSpPr>
        <p:spPr>
          <a:xfrm>
            <a:off x="6339317" y="995163"/>
            <a:ext cx="524446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Ortaokul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38"/>
          <p:cNvSpPr txBox="1"/>
          <p:nvPr/>
        </p:nvSpPr>
        <p:spPr>
          <a:xfrm>
            <a:off x="646779" y="3667923"/>
            <a:ext cx="532308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Lise 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9" name="Grafik 18"/>
          <p:cNvGraphicFramePr>
            <a:graphicFrameLocks/>
          </p:cNvGraphicFramePr>
          <p:nvPr>
            <p:extLst>
              <p:ext uri="{D42A27DB-BD31-4B8C-83A1-F6EECF244321}">
                <p14:modId xmlns:p14="http://schemas.microsoft.com/office/powerpoint/2010/main" val="2297474678"/>
              </p:ext>
            </p:extLst>
          </p:nvPr>
        </p:nvGraphicFramePr>
        <p:xfrm>
          <a:off x="646779" y="1323271"/>
          <a:ext cx="5323088" cy="2305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afik 19"/>
          <p:cNvGraphicFramePr>
            <a:graphicFrameLocks/>
          </p:cNvGraphicFramePr>
          <p:nvPr>
            <p:extLst>
              <p:ext uri="{D42A27DB-BD31-4B8C-83A1-F6EECF244321}">
                <p14:modId xmlns:p14="http://schemas.microsoft.com/office/powerpoint/2010/main" val="4074949283"/>
              </p:ext>
            </p:extLst>
          </p:nvPr>
        </p:nvGraphicFramePr>
        <p:xfrm>
          <a:off x="646778" y="3987248"/>
          <a:ext cx="5323088" cy="23576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afik 20"/>
          <p:cNvGraphicFramePr>
            <a:graphicFrameLocks/>
          </p:cNvGraphicFramePr>
          <p:nvPr>
            <p:extLst>
              <p:ext uri="{D42A27DB-BD31-4B8C-83A1-F6EECF244321}">
                <p14:modId xmlns:p14="http://schemas.microsoft.com/office/powerpoint/2010/main" val="1655852785"/>
              </p:ext>
            </p:extLst>
          </p:nvPr>
        </p:nvGraphicFramePr>
        <p:xfrm>
          <a:off x="6338095" y="1323272"/>
          <a:ext cx="5245686" cy="50216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434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2987" y="1399565"/>
            <a:ext cx="4929272" cy="3189799"/>
          </a:xfrm>
          <a:prstGeom prst="rect">
            <a:avLst/>
          </a:prstGeom>
          <a:ln w="19050">
            <a:solidFill>
              <a:srgbClr val="BCD6ED"/>
            </a:solidFill>
          </a:ln>
        </p:spPr>
      </p:pic>
      <p:sp>
        <p:nvSpPr>
          <p:cNvPr id="10" name="object 15"/>
          <p:cNvSpPr txBox="1"/>
          <p:nvPr/>
        </p:nvSpPr>
        <p:spPr>
          <a:xfrm>
            <a:off x="10354236" y="4297032"/>
            <a:ext cx="1271475"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ctr"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Bingöl MEM</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21"/>
          <p:cNvSpPr/>
          <p:nvPr/>
        </p:nvSpPr>
        <p:spPr>
          <a:xfrm>
            <a:off x="667353" y="4617047"/>
            <a:ext cx="10984906" cy="33832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6+ </a:t>
            </a:r>
            <a:r>
              <a:rPr kumimoji="0" lang="tr-TR" sz="1800" b="0" i="0" u="none" strike="noStrike" kern="1200" cap="none" spc="-15" normalizeH="0" baseline="0" noProof="0" dirty="0">
                <a:ln>
                  <a:noFill/>
                </a:ln>
                <a:solidFill>
                  <a:srgbClr val="FFFFFF"/>
                </a:solidFill>
                <a:effectLst/>
                <a:uLnTx/>
                <a:uFillTx/>
                <a:latin typeface="Calibri"/>
                <a:ea typeface="+mn-ea"/>
                <a:cs typeface="Calibri"/>
              </a:rPr>
              <a:t>Okuma </a:t>
            </a:r>
            <a:r>
              <a:rPr kumimoji="0" lang="tr-TR" sz="1800" b="0" i="0" u="none" strike="noStrike" kern="1200" cap="none" spc="-25" normalizeH="0" baseline="0" noProof="0" dirty="0">
                <a:ln>
                  <a:noFill/>
                </a:ln>
                <a:solidFill>
                  <a:srgbClr val="FFFFFF"/>
                </a:solidFill>
                <a:effectLst/>
                <a:uLnTx/>
                <a:uFillTx/>
                <a:latin typeface="Calibri"/>
                <a:ea typeface="+mn-ea"/>
                <a:cs typeface="Calibri"/>
              </a:rPr>
              <a:t>Yazma </a:t>
            </a:r>
            <a:r>
              <a:rPr kumimoji="0" lang="tr-TR" sz="1800" b="0" i="0" u="none" strike="noStrike" kern="1200" cap="none" spc="-10" normalizeH="0" baseline="0" noProof="0" dirty="0">
                <a:ln>
                  <a:noFill/>
                </a:ln>
                <a:solidFill>
                  <a:srgbClr val="FFFFFF"/>
                </a:solidFill>
                <a:effectLst/>
                <a:uLnTx/>
                <a:uFillTx/>
                <a:latin typeface="Calibri"/>
                <a:ea typeface="+mn-ea"/>
                <a:cs typeface="Calibri"/>
              </a:rPr>
              <a:t>Oranları (TUİK</a:t>
            </a:r>
            <a:r>
              <a:rPr kumimoji="0" lang="tr-TR" sz="1800" b="0" i="0" u="none" strike="noStrike" kern="1200" cap="none" spc="60" normalizeH="0" baseline="0" noProof="0" dirty="0">
                <a:ln>
                  <a:noFill/>
                </a:ln>
                <a:solidFill>
                  <a:srgbClr val="FFFFFF"/>
                </a:solidFill>
                <a:effectLst/>
                <a:uLnTx/>
                <a:uFillTx/>
                <a:latin typeface="Calibri"/>
                <a:ea typeface="+mn-ea"/>
                <a:cs typeface="Calibri"/>
              </a:rPr>
              <a:t> </a:t>
            </a:r>
            <a:r>
              <a:rPr kumimoji="0" lang="tr-TR" sz="1800" b="0" i="0" u="none" strike="noStrike" kern="1200" cap="none" spc="-10" normalizeH="0" baseline="0" noProof="0" dirty="0" smtClean="0">
                <a:ln>
                  <a:noFill/>
                </a:ln>
                <a:solidFill>
                  <a:srgbClr val="FFFFFF"/>
                </a:solidFill>
                <a:effectLst/>
                <a:uLnTx/>
                <a:uFillTx/>
                <a:latin typeface="Calibri"/>
                <a:ea typeface="+mn-ea"/>
                <a:cs typeface="Calibri"/>
              </a:rPr>
              <a:t>2023)</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23"/>
          <p:cNvSpPr txBox="1"/>
          <p:nvPr/>
        </p:nvSpPr>
        <p:spPr>
          <a:xfrm>
            <a:off x="667353" y="5102597"/>
            <a:ext cx="10984906" cy="72904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spAutoFit/>
          </a:bodyPr>
          <a:lstStyle/>
          <a:p>
            <a:pPr marL="0" marR="139700" lvl="0" indent="0" algn="ctr" defTabSz="914400" rtl="0" eaLnBrk="1" fontAlgn="auto" latinLnBrk="0" hangingPunct="1">
              <a:lnSpc>
                <a:spcPct val="100000"/>
              </a:lnSpc>
              <a:spcBef>
                <a:spcPts val="885"/>
              </a:spcBef>
              <a:spcAft>
                <a:spcPts val="0"/>
              </a:spcAft>
              <a:buClrTx/>
              <a:buSzTx/>
              <a:buFontTx/>
              <a:buNone/>
              <a:tabLst/>
              <a:defRPr/>
            </a:pP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İlimizde okuma </a:t>
            </a:r>
            <a:r>
              <a:rPr kumimoji="0" sz="2000" b="1" i="0" u="none" strike="noStrike" kern="1200" cap="none" spc="-5"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Calibri"/>
              </a:rPr>
              <a:t>yazma</a:t>
            </a: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1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oranı</a:t>
            </a:r>
            <a:r>
              <a:rPr kumimoji="0" lang="tr-TR" sz="2000" b="1" i="0" u="none" strike="noStrike" kern="1200" cap="none" spc="-1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9</a:t>
            </a:r>
            <a:r>
              <a:rPr lang="tr-TR" sz="2000" b="1" dirty="0" smtClean="0">
                <a:solidFill>
                  <a:srgbClr val="FFFFFF"/>
                </a:solidFill>
                <a:effectLst>
                  <a:outerShdw blurRad="38100" dist="38100" dir="2700000" algn="tl">
                    <a:srgbClr val="000000">
                      <a:alpha val="43137"/>
                    </a:srgbClr>
                  </a:outerShdw>
                </a:effectLst>
                <a:latin typeface="Calibri"/>
                <a:cs typeface="Calibri"/>
              </a:rPr>
              <a:t>5,34</a:t>
            </a:r>
            <a:endPar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endParaRPr>
          </a:p>
          <a:p>
            <a:pPr marL="0" marR="140335"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2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Türkiye'de</a:t>
            </a:r>
            <a:r>
              <a:rPr kumimoji="0" sz="2000" b="1" i="0" u="none" strike="noStrike" kern="1200" cap="none" spc="-2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5"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7</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a:t>
            </a:r>
            <a:r>
              <a:rPr lang="tr-TR" sz="2000" b="1" dirty="0" smtClean="0">
                <a:solidFill>
                  <a:srgbClr val="FFFFFF"/>
                </a:solidFill>
                <a:effectLst>
                  <a:outerShdw blurRad="38100" dist="38100" dir="2700000" algn="tl">
                    <a:srgbClr val="000000">
                      <a:alpha val="43137"/>
                    </a:srgbClr>
                  </a:outerShdw>
                </a:effectLst>
                <a:latin typeface="Calibri"/>
                <a:cs typeface="Calibri"/>
              </a:rPr>
              <a:t>64</a:t>
            </a:r>
            <a:endParaRPr kumimoji="0"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5" name="object 21"/>
          <p:cNvSpPr/>
          <p:nvPr/>
        </p:nvSpPr>
        <p:spPr>
          <a:xfrm>
            <a:off x="667353" y="994700"/>
            <a:ext cx="10984906" cy="33832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Okullaşma Oranları % (2023-2024) Öğretim Yılı</a:t>
            </a:r>
            <a:endParaRPr kumimoji="0" lang="tr-TR" sz="1800" b="0" i="0" u="none" strike="noStrike" kern="1200" cap="none" spc="-5" normalizeH="0" baseline="0" noProof="0" dirty="0">
              <a:ln>
                <a:noFill/>
              </a:ln>
              <a:solidFill>
                <a:srgbClr val="FFFFFF"/>
              </a:solidFill>
              <a:effectLst/>
              <a:uLnTx/>
              <a:uFillTx/>
              <a:latin typeface="Calibri"/>
              <a:ea typeface="+mn-ea"/>
              <a:cs typeface="Calibri"/>
            </a:endParaRPr>
          </a:p>
        </p:txBody>
      </p:sp>
      <p:graphicFrame>
        <p:nvGraphicFramePr>
          <p:cNvPr id="16" name="Grafik 15"/>
          <p:cNvGraphicFramePr>
            <a:graphicFrameLocks/>
          </p:cNvGraphicFramePr>
          <p:nvPr>
            <p:extLst>
              <p:ext uri="{D42A27DB-BD31-4B8C-83A1-F6EECF244321}">
                <p14:modId xmlns:p14="http://schemas.microsoft.com/office/powerpoint/2010/main" val="1758471884"/>
              </p:ext>
            </p:extLst>
          </p:nvPr>
        </p:nvGraphicFramePr>
        <p:xfrm>
          <a:off x="667353" y="1402672"/>
          <a:ext cx="5832348" cy="29915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918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17" name="Picture 3" descr="C:\Users\Gökhan\Desktop\şehit mustaf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5590" y="4017815"/>
            <a:ext cx="3854368" cy="2187675"/>
          </a:xfrm>
          <a:prstGeom prst="rect">
            <a:avLst/>
          </a:prstGeom>
          <a:noFill/>
        </p:spPr>
      </p:pic>
      <p:pic>
        <p:nvPicPr>
          <p:cNvPr id="5" name="Resi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5589" y="1383219"/>
            <a:ext cx="3854369" cy="2516427"/>
          </a:xfrm>
          <a:prstGeom prst="rect">
            <a:avLst/>
          </a:prstGeom>
        </p:spPr>
      </p:pic>
      <p:sp>
        <p:nvSpPr>
          <p:cNvPr id="9" name="object 8"/>
          <p:cNvSpPr txBox="1"/>
          <p:nvPr/>
        </p:nvSpPr>
        <p:spPr>
          <a:xfrm>
            <a:off x="680154" y="970194"/>
            <a:ext cx="10859803"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MEB </a:t>
            </a:r>
            <a:r>
              <a:rPr kumimoji="0" sz="1600" b="1" i="0" u="none" strike="noStrike" kern="1200" cap="none" spc="-20" normalizeH="0" baseline="0" noProof="0" dirty="0">
                <a:ln>
                  <a:noFill/>
                </a:ln>
                <a:solidFill>
                  <a:srgbClr val="FFFFFF"/>
                </a:solidFill>
                <a:effectLst/>
                <a:uLnTx/>
                <a:uFillTx/>
                <a:latin typeface="Calibri"/>
                <a:ea typeface="+mn-ea"/>
                <a:cs typeface="Calibri"/>
              </a:rPr>
              <a:t>Yatırım </a:t>
            </a:r>
            <a:r>
              <a:rPr kumimoji="0" sz="1600" b="1" i="0" u="none" strike="noStrike" kern="1200" cap="none" spc="-5" normalizeH="0" baseline="0" noProof="0" dirty="0">
                <a:ln>
                  <a:noFill/>
                </a:ln>
                <a:solidFill>
                  <a:srgbClr val="FFFFFF"/>
                </a:solidFill>
                <a:effectLst/>
                <a:uLnTx/>
                <a:uFillTx/>
                <a:latin typeface="Calibri"/>
                <a:ea typeface="+mn-ea"/>
                <a:cs typeface="Calibri"/>
              </a:rPr>
              <a:t>Bilgileri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2017-20</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2691668054"/>
              </p:ext>
            </p:extLst>
          </p:nvPr>
        </p:nvGraphicFramePr>
        <p:xfrm>
          <a:off x="674509" y="4317079"/>
          <a:ext cx="6640692" cy="1899813"/>
        </p:xfrm>
        <a:graphic>
          <a:graphicData uri="http://schemas.openxmlformats.org/drawingml/2006/table">
            <a:tbl>
              <a:tblPr/>
              <a:tblGrid>
                <a:gridCol w="6640692">
                  <a:extLst>
                    <a:ext uri="{9D8B030D-6E8A-4147-A177-3AD203B41FA5}">
                      <a16:colId xmlns:a16="http://schemas.microsoft.com/office/drawing/2014/main" val="20000"/>
                    </a:ext>
                  </a:extLst>
                </a:gridCol>
              </a:tblGrid>
              <a:tr h="425809">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2017 yılında; 16 derslikli Okul,  1 spor salonu, 200 öğrenci kapasiteli pansiyon, 1 konferans  salonu, 1 Öğretmenevi tamamlanmıştır.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210572">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2018 yılında; 24 </a:t>
                      </a:r>
                      <a:r>
                        <a:rPr lang="tr-TR" sz="1200" b="0" i="0" u="none" strike="noStrike" dirty="0" err="1">
                          <a:solidFill>
                            <a:srgbClr val="000000"/>
                          </a:solidFill>
                          <a:effectLst/>
                          <a:latin typeface="Calibri" panose="020F0502020204030204" pitchFamily="34" charset="0"/>
                        </a:rPr>
                        <a:t>deslikli</a:t>
                      </a:r>
                      <a:r>
                        <a:rPr lang="tr-TR" sz="1200" b="0" i="0" u="none" strike="noStrike" dirty="0">
                          <a:solidFill>
                            <a:srgbClr val="000000"/>
                          </a:solidFill>
                          <a:effectLst/>
                          <a:latin typeface="Calibri" panose="020F0502020204030204" pitchFamily="34" charset="0"/>
                        </a:rPr>
                        <a:t> 2 okul, 21 daireli  3 lojman, 2 spor salonu tamamlanmıştır.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2019 yılında; 48 derslikli 4 okul tamamlanmıştır.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2020 yılında; 40 derslikli 3 okul, 15 daireli  Lojman tamamlanarak hizmete girmiştir.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2022 yılında 7 Derslikli 2 adet okul okul  ve 1 Öğretmenevi tamamlanarak hizmete girmiştir.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10572">
                <a:tc>
                  <a:txBody>
                    <a:bodyPr/>
                    <a:lstStyle/>
                    <a:p>
                      <a:pPr algn="l" rtl="0" fontAlgn="ctr"/>
                      <a:r>
                        <a:rPr lang="tr-TR" sz="1200" b="0" i="0" u="none" strike="noStrike" dirty="0" smtClean="0">
                          <a:solidFill>
                            <a:schemeClr val="tx1"/>
                          </a:solidFill>
                          <a:effectLst/>
                          <a:latin typeface="Arial" panose="020B0604020202020204" pitchFamily="34" charset="0"/>
                        </a:rPr>
                        <a:t>•2023-</a:t>
                      </a:r>
                      <a:r>
                        <a:rPr lang="tr-TR" sz="1200" b="0" i="0" u="none" strike="noStrike" dirty="0" smtClean="0">
                          <a:solidFill>
                            <a:schemeClr val="tx1"/>
                          </a:solidFill>
                          <a:effectLst/>
                          <a:latin typeface="Calibri" panose="020F0502020204030204" pitchFamily="34" charset="0"/>
                        </a:rPr>
                        <a:t>2024 </a:t>
                      </a:r>
                      <a:r>
                        <a:rPr lang="tr-TR" sz="1200" b="0" i="0" u="none" strike="noStrike" dirty="0">
                          <a:solidFill>
                            <a:srgbClr val="000000"/>
                          </a:solidFill>
                          <a:effectLst/>
                          <a:latin typeface="Calibri" panose="020F0502020204030204" pitchFamily="34" charset="0"/>
                        </a:rPr>
                        <a:t>yılında; 44 Derslikli 5 okul tamamlanarak hizmete girmiştir.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2024 yılında; 100 öğrenci kapasiteli 2 pansiyon ve 136 derslikli 8 okulun yapımı devam etmektedir.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210572">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2024 yılında 60 derslikli 3 </a:t>
                      </a:r>
                      <a:r>
                        <a:rPr lang="tr-TR" sz="1200" b="0" i="0" u="none" strike="noStrike" dirty="0" err="1">
                          <a:solidFill>
                            <a:srgbClr val="000000"/>
                          </a:solidFill>
                          <a:effectLst/>
                          <a:latin typeface="Calibri" panose="020F0502020204030204" pitchFamily="34" charset="0"/>
                        </a:rPr>
                        <a:t>okul'un</a:t>
                      </a:r>
                      <a:r>
                        <a:rPr lang="tr-TR" sz="1200" b="0" i="0" u="none" strike="noStrike" dirty="0">
                          <a:solidFill>
                            <a:srgbClr val="000000"/>
                          </a:solidFill>
                          <a:effectLst/>
                          <a:latin typeface="Calibri" panose="020F0502020204030204" pitchFamily="34" charset="0"/>
                        </a:rPr>
                        <a:t> ihalesi yapıldı,  1 Öğretmenevi  İhale aşamasında bulunmaktadır. </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470360984"/>
              </p:ext>
            </p:extLst>
          </p:nvPr>
        </p:nvGraphicFramePr>
        <p:xfrm>
          <a:off x="680155" y="1420019"/>
          <a:ext cx="6635045" cy="2710026"/>
        </p:xfrm>
        <a:graphic>
          <a:graphicData uri="http://schemas.openxmlformats.org/drawingml/2006/table">
            <a:tbl>
              <a:tblPr/>
              <a:tblGrid>
                <a:gridCol w="2726649">
                  <a:extLst>
                    <a:ext uri="{9D8B030D-6E8A-4147-A177-3AD203B41FA5}">
                      <a16:colId xmlns:a16="http://schemas.microsoft.com/office/drawing/2014/main" val="20000"/>
                    </a:ext>
                  </a:extLst>
                </a:gridCol>
                <a:gridCol w="1119236">
                  <a:extLst>
                    <a:ext uri="{9D8B030D-6E8A-4147-A177-3AD203B41FA5}">
                      <a16:colId xmlns:a16="http://schemas.microsoft.com/office/drawing/2014/main" val="20001"/>
                    </a:ext>
                  </a:extLst>
                </a:gridCol>
                <a:gridCol w="1119236">
                  <a:extLst>
                    <a:ext uri="{9D8B030D-6E8A-4147-A177-3AD203B41FA5}">
                      <a16:colId xmlns:a16="http://schemas.microsoft.com/office/drawing/2014/main" val="20002"/>
                    </a:ext>
                  </a:extLst>
                </a:gridCol>
                <a:gridCol w="1669924">
                  <a:extLst>
                    <a:ext uri="{9D8B030D-6E8A-4147-A177-3AD203B41FA5}">
                      <a16:colId xmlns:a16="http://schemas.microsoft.com/office/drawing/2014/main" val="20003"/>
                    </a:ext>
                  </a:extLst>
                </a:gridCol>
              </a:tblGrid>
              <a:tr h="246366">
                <a:tc>
                  <a:txBody>
                    <a:bodyPr/>
                    <a:lstStyle/>
                    <a:p>
                      <a:pPr algn="l" rtl="0" fontAlgn="ctr"/>
                      <a:r>
                        <a:rPr lang="tr-TR" sz="1400" b="1" i="0" u="none" strike="noStrike" dirty="0">
                          <a:solidFill>
                            <a:srgbClr val="000000"/>
                          </a:solidFill>
                          <a:effectLst/>
                          <a:latin typeface="Calibri" panose="020F0502020204030204" pitchFamily="34" charset="0"/>
                        </a:rPr>
                        <a:t>Proje Aşaması</a:t>
                      </a:r>
                    </a:p>
                  </a:txBody>
                  <a:tcPr marL="68580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Bina Sayısı</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Derslik</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İhale Bedeli (₺)</a:t>
                      </a:r>
                    </a:p>
                  </a:txBody>
                  <a:tcPr marL="857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46366">
                <a:tc>
                  <a:txBody>
                    <a:bodyPr/>
                    <a:lstStyle/>
                    <a:p>
                      <a:pPr algn="l" rtl="0" fontAlgn="ctr"/>
                      <a:r>
                        <a:rPr lang="tr-TR" sz="1400" b="0" i="0" u="none" strike="noStrike">
                          <a:solidFill>
                            <a:srgbClr val="000000"/>
                          </a:solidFill>
                          <a:effectLst/>
                          <a:latin typeface="Calibri" panose="020F0502020204030204" pitchFamily="34" charset="0"/>
                        </a:rPr>
                        <a:t>2017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16.593.000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46366">
                <a:tc>
                  <a:txBody>
                    <a:bodyPr/>
                    <a:lstStyle/>
                    <a:p>
                      <a:pPr algn="l" rtl="0" fontAlgn="ctr"/>
                      <a:r>
                        <a:rPr lang="tr-TR" sz="1400" b="0" i="0" u="none" strike="noStrike">
                          <a:solidFill>
                            <a:srgbClr val="000000"/>
                          </a:solidFill>
                          <a:effectLst/>
                          <a:latin typeface="Calibri" panose="020F0502020204030204" pitchFamily="34" charset="0"/>
                        </a:rPr>
                        <a:t>2018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21.412.191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46366">
                <a:tc>
                  <a:txBody>
                    <a:bodyPr/>
                    <a:lstStyle/>
                    <a:p>
                      <a:pPr algn="l" rtl="0" fontAlgn="ctr"/>
                      <a:r>
                        <a:rPr lang="tr-TR" sz="1400" b="0" i="0" u="none" strike="noStrike">
                          <a:solidFill>
                            <a:srgbClr val="000000"/>
                          </a:solidFill>
                          <a:effectLst/>
                          <a:latin typeface="Calibri" panose="020F0502020204030204" pitchFamily="34" charset="0"/>
                        </a:rPr>
                        <a:t>2019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25.860.920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46366">
                <a:tc>
                  <a:txBody>
                    <a:bodyPr/>
                    <a:lstStyle/>
                    <a:p>
                      <a:pPr algn="l" rtl="0" fontAlgn="ctr"/>
                      <a:r>
                        <a:rPr lang="tr-TR" sz="1400" b="0" i="0" u="none" strike="noStrike">
                          <a:solidFill>
                            <a:srgbClr val="000000"/>
                          </a:solidFill>
                          <a:effectLst/>
                          <a:latin typeface="Calibri" panose="020F0502020204030204" pitchFamily="34" charset="0"/>
                        </a:rPr>
                        <a:t>2020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28.479.109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46366">
                <a:tc>
                  <a:txBody>
                    <a:bodyPr/>
                    <a:lstStyle/>
                    <a:p>
                      <a:pPr algn="l" rtl="0" fontAlgn="ctr"/>
                      <a:r>
                        <a:rPr lang="tr-TR" sz="1400" b="0" i="0" u="none" strike="noStrike">
                          <a:solidFill>
                            <a:srgbClr val="000000"/>
                          </a:solidFill>
                          <a:effectLst/>
                          <a:latin typeface="Calibri" panose="020F0502020204030204" pitchFamily="34" charset="0"/>
                        </a:rPr>
                        <a:t>2021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11.036.562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246366">
                <a:tc>
                  <a:txBody>
                    <a:bodyPr/>
                    <a:lstStyle/>
                    <a:p>
                      <a:pPr algn="l" rtl="0" fontAlgn="ctr"/>
                      <a:r>
                        <a:rPr lang="tr-TR" sz="1400" b="0" i="0" u="none" strike="noStrike">
                          <a:solidFill>
                            <a:srgbClr val="000000"/>
                          </a:solidFill>
                          <a:effectLst/>
                          <a:latin typeface="Calibri" panose="020F0502020204030204" pitchFamily="34" charset="0"/>
                        </a:rPr>
                        <a:t>2022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15.049.851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46366">
                <a:tc>
                  <a:txBody>
                    <a:bodyPr/>
                    <a:lstStyle/>
                    <a:p>
                      <a:pPr algn="l" rtl="0" fontAlgn="ctr"/>
                      <a:r>
                        <a:rPr lang="tr-TR" sz="1400" b="0" i="0" u="none" strike="noStrike">
                          <a:solidFill>
                            <a:srgbClr val="000000"/>
                          </a:solidFill>
                          <a:effectLst/>
                          <a:latin typeface="Calibri" panose="020F0502020204030204" pitchFamily="34" charset="0"/>
                        </a:rPr>
                        <a:t>2023-2024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93.388.793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46366">
                <a:tc>
                  <a:txBody>
                    <a:bodyPr/>
                    <a:lstStyle/>
                    <a:p>
                      <a:pPr algn="l" rtl="0" fontAlgn="ctr"/>
                      <a:r>
                        <a:rPr lang="tr-TR" sz="1400" b="0" i="0" u="none" strike="noStrike">
                          <a:solidFill>
                            <a:srgbClr val="000000"/>
                          </a:solidFill>
                          <a:effectLst/>
                          <a:latin typeface="Calibri" panose="020F0502020204030204" pitchFamily="34" charset="0"/>
                        </a:rPr>
                        <a:t>2024 Yapımı Devam Eden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477.165.169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46366">
                <a:tc>
                  <a:txBody>
                    <a:bodyPr/>
                    <a:lstStyle/>
                    <a:p>
                      <a:pPr algn="l" rtl="0" fontAlgn="ctr"/>
                      <a:r>
                        <a:rPr lang="tr-TR" sz="1400" b="0" i="0" u="none" strike="noStrike">
                          <a:solidFill>
                            <a:srgbClr val="000000"/>
                          </a:solidFill>
                          <a:effectLst/>
                          <a:latin typeface="Calibri" panose="020F0502020204030204" pitchFamily="34" charset="0"/>
                        </a:rPr>
                        <a:t>2024 İhale Aşamasında Olan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452.500.000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46366">
                <a:tc>
                  <a:txBody>
                    <a:bodyPr/>
                    <a:lstStyle/>
                    <a:p>
                      <a:pPr algn="l" rtl="0" fontAlgn="ctr"/>
                      <a:r>
                        <a:rPr lang="tr-TR" sz="1400" b="1" i="0" u="none" strike="noStrike">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46</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395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a:solidFill>
                            <a:srgbClr val="000000"/>
                          </a:solidFill>
                          <a:effectLst/>
                          <a:latin typeface="Calibri" panose="020F0502020204030204" pitchFamily="34" charset="0"/>
                        </a:rPr>
                        <a:t>1.141.485.595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2392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14" name="object 8"/>
          <p:cNvSpPr txBox="1"/>
          <p:nvPr/>
        </p:nvSpPr>
        <p:spPr>
          <a:xfrm>
            <a:off x="695738" y="977847"/>
            <a:ext cx="10827478"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1- Öğretim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Türüne Göre Okul ve Öğrenci Sayıları (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2024-2025)</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4"/>
          <p:cNvSpPr/>
          <p:nvPr/>
        </p:nvSpPr>
        <p:spPr>
          <a:xfrm flipV="1">
            <a:off x="695738" y="3393314"/>
            <a:ext cx="10827480" cy="84676"/>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3"/>
          <p:cNvSpPr txBox="1"/>
          <p:nvPr/>
        </p:nvSpPr>
        <p:spPr>
          <a:xfrm>
            <a:off x="695739" y="3803678"/>
            <a:ext cx="1887664" cy="1460015"/>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nchor="ctr">
            <a:spAutoFit/>
          </a:bodyPr>
          <a:lstStyle/>
          <a:p>
            <a:pPr marL="0" marR="139700" lvl="0" indent="0" algn="ctr" defTabSz="914400" rtl="0" eaLnBrk="1" fontAlgn="auto" latinLnBrk="0" hangingPunct="1">
              <a:lnSpc>
                <a:spcPct val="150000"/>
              </a:lnSpc>
              <a:spcBef>
                <a:spcPts val="885"/>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Calibri"/>
              </a:rPr>
              <a:t>Tam Gün Eğitime Geçiş</a:t>
            </a:r>
          </a:p>
          <a:p>
            <a:pPr marL="0" marR="139700" lvl="0" indent="0" algn="ctr" defTabSz="914400" rtl="0" eaLnBrk="1" fontAlgn="auto" latinLnBrk="0" hangingPunct="1">
              <a:lnSpc>
                <a:spcPct val="100000"/>
              </a:lnSpc>
              <a:spcBef>
                <a:spcPts val="885"/>
              </a:spcBef>
              <a:spcAft>
                <a:spcPts val="0"/>
              </a:spcAft>
              <a:buClrTx/>
              <a:buSzTx/>
              <a:buFontTx/>
              <a:buNone/>
              <a:tabLst/>
              <a:defRPr/>
            </a:pPr>
            <a:endParaRPr kumimoji="0"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Calibri"/>
            </a:endParaRPr>
          </a:p>
        </p:txBody>
      </p:sp>
      <p:sp>
        <p:nvSpPr>
          <p:cNvPr id="17" name="object 23"/>
          <p:cNvSpPr txBox="1"/>
          <p:nvPr/>
        </p:nvSpPr>
        <p:spPr>
          <a:xfrm>
            <a:off x="3330577" y="3946023"/>
            <a:ext cx="3030040" cy="1175322"/>
          </a:xfrm>
          <a:prstGeom prst="rect">
            <a:avLst/>
          </a:prstGeom>
          <a:solidFill>
            <a:srgbClr val="C5DFB4"/>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14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ilkokul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6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 </a:t>
            </a:r>
            <a:r>
              <a:rPr lang="tr-TR" b="1" dirty="0">
                <a:solidFill>
                  <a:prstClr val="black"/>
                </a:solidFill>
                <a:effectLst>
                  <a:outerShdw blurRad="38100" dist="38100" dir="2700000" algn="tl">
                    <a:srgbClr val="000000">
                      <a:alpha val="43137"/>
                    </a:srgbClr>
                  </a:outerShdw>
                </a:effectLst>
                <a:latin typeface="Calibri"/>
                <a:cs typeface="Calibri"/>
              </a:rPr>
              <a:t>4</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adet 12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9" name="object 23"/>
          <p:cNvSpPr txBox="1"/>
          <p:nvPr/>
        </p:nvSpPr>
        <p:spPr>
          <a:xfrm>
            <a:off x="7107793" y="3946023"/>
            <a:ext cx="4415425" cy="1175322"/>
          </a:xfrm>
          <a:prstGeom prst="rect">
            <a:avLst/>
          </a:prstGeom>
          <a:solidFill>
            <a:srgbClr val="BCD6ED"/>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•24 okul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binasında </a:t>
            </a:r>
            <a:r>
              <a:rPr lang="tr-TR" b="1" dirty="0" smtClean="0">
                <a:solidFill>
                  <a:prstClr val="black"/>
                </a:solidFill>
                <a:effectLst>
                  <a:outerShdw blurRad="38100" dist="38100" dir="2700000" algn="tl">
                    <a:srgbClr val="000000">
                      <a:alpha val="43137"/>
                    </a:srgbClr>
                  </a:outerShdw>
                </a:effectLst>
                <a:latin typeface="Calibri"/>
                <a:cs typeface="Calibri"/>
              </a:rPr>
              <a:t>368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derslik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ihtiyacı vardır</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•Toplam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maliyeti yaklaşık </a:t>
            </a:r>
            <a:r>
              <a:rPr lang="tr-TR" b="1" dirty="0" smtClean="0">
                <a:solidFill>
                  <a:prstClr val="black"/>
                </a:solidFill>
                <a:effectLst>
                  <a:outerShdw blurRad="38100" dist="38100" dir="2700000" algn="tl">
                    <a:srgbClr val="000000">
                      <a:alpha val="43137"/>
                    </a:srgbClr>
                  </a:outerShdw>
                </a:effectLst>
                <a:latin typeface="Calibri"/>
                <a:cs typeface="Calibri"/>
              </a:rPr>
              <a:t> 4.140.000.000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TL</a:t>
            </a:r>
            <a:endPar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Olacaktır.</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cxnSp>
        <p:nvCxnSpPr>
          <p:cNvPr id="20" name="Düz Ok Bağlayıcısı 19"/>
          <p:cNvCxnSpPr>
            <a:stCxn id="16" idx="3"/>
            <a:endCxn id="17" idx="1"/>
          </p:cNvCxnSpPr>
          <p:nvPr/>
        </p:nvCxnSpPr>
        <p:spPr>
          <a:xfrm flipV="1">
            <a:off x="2583403" y="4533684"/>
            <a:ext cx="747174" cy="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Sağ Ayraç 20"/>
          <p:cNvSpPr/>
          <p:nvPr/>
        </p:nvSpPr>
        <p:spPr>
          <a:xfrm>
            <a:off x="6517636" y="3875207"/>
            <a:ext cx="433137" cy="1388486"/>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4"/>
          <p:cNvSpPr/>
          <p:nvPr/>
        </p:nvSpPr>
        <p:spPr>
          <a:xfrm flipV="1">
            <a:off x="733743" y="5631716"/>
            <a:ext cx="10887076" cy="79997"/>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7" name="Tablo 26"/>
          <p:cNvGraphicFramePr>
            <a:graphicFrameLocks noGrp="1"/>
          </p:cNvGraphicFramePr>
          <p:nvPr>
            <p:extLst>
              <p:ext uri="{D42A27DB-BD31-4B8C-83A1-F6EECF244321}">
                <p14:modId xmlns:p14="http://schemas.microsoft.com/office/powerpoint/2010/main" val="3112869317"/>
              </p:ext>
            </p:extLst>
          </p:nvPr>
        </p:nvGraphicFramePr>
        <p:xfrm>
          <a:off x="695739" y="1553540"/>
          <a:ext cx="10827477" cy="1289412"/>
        </p:xfrm>
        <a:graphic>
          <a:graphicData uri="http://schemas.openxmlformats.org/drawingml/2006/table">
            <a:tbl>
              <a:tblPr/>
              <a:tblGrid>
                <a:gridCol w="2265489">
                  <a:extLst>
                    <a:ext uri="{9D8B030D-6E8A-4147-A177-3AD203B41FA5}">
                      <a16:colId xmlns:a16="http://schemas.microsoft.com/office/drawing/2014/main" val="20000"/>
                    </a:ext>
                  </a:extLst>
                </a:gridCol>
                <a:gridCol w="984316">
                  <a:extLst>
                    <a:ext uri="{9D8B030D-6E8A-4147-A177-3AD203B41FA5}">
                      <a16:colId xmlns:a16="http://schemas.microsoft.com/office/drawing/2014/main" val="20001"/>
                    </a:ext>
                  </a:extLst>
                </a:gridCol>
                <a:gridCol w="984316">
                  <a:extLst>
                    <a:ext uri="{9D8B030D-6E8A-4147-A177-3AD203B41FA5}">
                      <a16:colId xmlns:a16="http://schemas.microsoft.com/office/drawing/2014/main" val="20002"/>
                    </a:ext>
                  </a:extLst>
                </a:gridCol>
                <a:gridCol w="984316">
                  <a:extLst>
                    <a:ext uri="{9D8B030D-6E8A-4147-A177-3AD203B41FA5}">
                      <a16:colId xmlns:a16="http://schemas.microsoft.com/office/drawing/2014/main" val="20003"/>
                    </a:ext>
                  </a:extLst>
                </a:gridCol>
                <a:gridCol w="984316">
                  <a:extLst>
                    <a:ext uri="{9D8B030D-6E8A-4147-A177-3AD203B41FA5}">
                      <a16:colId xmlns:a16="http://schemas.microsoft.com/office/drawing/2014/main" val="20004"/>
                    </a:ext>
                  </a:extLst>
                </a:gridCol>
                <a:gridCol w="1249925">
                  <a:extLst>
                    <a:ext uri="{9D8B030D-6E8A-4147-A177-3AD203B41FA5}">
                      <a16:colId xmlns:a16="http://schemas.microsoft.com/office/drawing/2014/main" val="20005"/>
                    </a:ext>
                  </a:extLst>
                </a:gridCol>
                <a:gridCol w="1249925">
                  <a:extLst>
                    <a:ext uri="{9D8B030D-6E8A-4147-A177-3AD203B41FA5}">
                      <a16:colId xmlns:a16="http://schemas.microsoft.com/office/drawing/2014/main" val="20006"/>
                    </a:ext>
                  </a:extLst>
                </a:gridCol>
                <a:gridCol w="1062437">
                  <a:extLst>
                    <a:ext uri="{9D8B030D-6E8A-4147-A177-3AD203B41FA5}">
                      <a16:colId xmlns:a16="http://schemas.microsoft.com/office/drawing/2014/main" val="20007"/>
                    </a:ext>
                  </a:extLst>
                </a:gridCol>
                <a:gridCol w="1062437">
                  <a:extLst>
                    <a:ext uri="{9D8B030D-6E8A-4147-A177-3AD203B41FA5}">
                      <a16:colId xmlns:a16="http://schemas.microsoft.com/office/drawing/2014/main" val="20008"/>
                    </a:ext>
                  </a:extLst>
                </a:gridCol>
              </a:tblGrid>
              <a:tr h="322353">
                <a:tc rowSpan="2">
                  <a:txBody>
                    <a:bodyPr/>
                    <a:lstStyle/>
                    <a:p>
                      <a:pPr algn="ctr" rtl="0" fontAlgn="ctr"/>
                      <a:r>
                        <a:rPr lang="tr-TR" sz="1600" b="1" i="0" u="none" strike="noStrike" dirty="0">
                          <a:solidFill>
                            <a:srgbClr val="000000"/>
                          </a:solidFill>
                          <a:effectLst/>
                          <a:latin typeface="Calibri" panose="020F0502020204030204" pitchFamily="34" charset="0"/>
                        </a:rPr>
                        <a:t>Okul Türü</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600" b="1" i="0" u="none" strike="noStrike">
                          <a:solidFill>
                            <a:srgbClr val="000000"/>
                          </a:solidFill>
                          <a:effectLst/>
                          <a:latin typeface="Calibri" panose="020F0502020204030204" pitchFamily="34" charset="0"/>
                        </a:rPr>
                        <a:t>İkili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3">
                  <a:txBody>
                    <a:bodyPr/>
                    <a:lstStyle/>
                    <a:p>
                      <a:pPr algn="ctr" rtl="0" fontAlgn="ctr"/>
                      <a:r>
                        <a:rPr lang="tr-TR" sz="1600" b="1" i="0" u="none" strike="noStrike">
                          <a:solidFill>
                            <a:srgbClr val="000000"/>
                          </a:solidFill>
                          <a:effectLst/>
                          <a:latin typeface="Calibri" panose="020F0502020204030204" pitchFamily="34" charset="0"/>
                        </a:rPr>
                        <a:t>Normal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600" b="1" i="0" u="none" strike="noStrike">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extLst>
                  <a:ext uri="{0D108BD9-81ED-4DB2-BD59-A6C34878D82A}">
                    <a16:rowId xmlns:a16="http://schemas.microsoft.com/office/drawing/2014/main" val="10000"/>
                  </a:ext>
                </a:extLst>
              </a:tr>
              <a:tr h="322353">
                <a:tc vMerge="1">
                  <a:txBody>
                    <a:bodyPr/>
                    <a:lstStyle/>
                    <a:p>
                      <a:endParaRPr lang="tr-TR"/>
                    </a:p>
                  </a:txBody>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1"/>
                  </a:ext>
                </a:extLst>
              </a:tr>
              <a:tr h="322353">
                <a:tc>
                  <a:txBody>
                    <a:bodyPr/>
                    <a:lstStyle/>
                    <a:p>
                      <a:pPr algn="l" rtl="0" fontAlgn="ctr"/>
                      <a:r>
                        <a:rPr lang="tr-TR" sz="1600" b="1" i="0" u="none" strike="noStrike">
                          <a:solidFill>
                            <a:srgbClr val="000000"/>
                          </a:solidFill>
                          <a:effectLst/>
                          <a:latin typeface="Calibri" panose="020F0502020204030204" pitchFamily="34" charset="0"/>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10.761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53,98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187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9175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46,02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204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19.936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322353">
                <a:tc>
                  <a:txBody>
                    <a:bodyPr/>
                    <a:lstStyle/>
                    <a:p>
                      <a:pPr algn="l" rtl="0" fontAlgn="ctr"/>
                      <a:r>
                        <a:rPr lang="tr-TR" sz="1600" b="1" i="0" u="none" strike="noStrike">
                          <a:solidFill>
                            <a:srgbClr val="000000"/>
                          </a:solidFill>
                          <a:effectLst/>
                          <a:latin typeface="Calibri" panose="020F0502020204030204" pitchFamily="34" charset="0"/>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3.762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21,20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76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13.981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78,80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84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a:solidFill>
                            <a:srgbClr val="000000"/>
                          </a:solidFill>
                          <a:effectLst/>
                          <a:latin typeface="Calibri" panose="020F0502020204030204" pitchFamily="34" charset="0"/>
                        </a:rPr>
                        <a:t>17.743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3432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etin kutusu 2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25" name="object 8"/>
          <p:cNvSpPr txBox="1"/>
          <p:nvPr/>
        </p:nvSpPr>
        <p:spPr>
          <a:xfrm>
            <a:off x="683812" y="971470"/>
            <a:ext cx="1086236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2-Okul Öncesi Okullaşma Oranının Arttırılması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14"/>
          <p:cNvSpPr/>
          <p:nvPr/>
        </p:nvSpPr>
        <p:spPr>
          <a:xfrm flipV="1">
            <a:off x="683811" y="4083558"/>
            <a:ext cx="10862362" cy="69939"/>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1" name="Düz Ok Bağlayıcısı 30"/>
          <p:cNvCxnSpPr>
            <a:stCxn id="33" idx="3"/>
            <a:endCxn id="34" idx="1"/>
          </p:cNvCxnSpPr>
          <p:nvPr/>
        </p:nvCxnSpPr>
        <p:spPr>
          <a:xfrm>
            <a:off x="2704992" y="5057149"/>
            <a:ext cx="703732" cy="1374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14"/>
          <p:cNvSpPr/>
          <p:nvPr/>
        </p:nvSpPr>
        <p:spPr>
          <a:xfrm flipV="1">
            <a:off x="683810" y="5844103"/>
            <a:ext cx="10862363" cy="102794"/>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Dikdörtgen 32"/>
          <p:cNvSpPr/>
          <p:nvPr/>
        </p:nvSpPr>
        <p:spPr>
          <a:xfrm>
            <a:off x="683812" y="4469488"/>
            <a:ext cx="2021180" cy="1175322"/>
          </a:xfrm>
          <a:prstGeom prst="rect">
            <a:avLst/>
          </a:prstGeom>
          <a:gradFill>
            <a:gsLst>
              <a:gs pos="0">
                <a:srgbClr val="781E1E"/>
              </a:gs>
              <a:gs pos="50000">
                <a:srgbClr val="9C2728"/>
              </a:gs>
              <a:gs pos="100000">
                <a:srgbClr val="90201E"/>
              </a:gs>
            </a:gsLst>
            <a:path path="circle">
              <a:fillToRect t="100000" r="100000"/>
            </a:path>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Okul Öncesi Eğitimde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Net Okullaşma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Oranının Artırılması</a:t>
            </a:r>
          </a:p>
        </p:txBody>
      </p:sp>
      <p:sp>
        <p:nvSpPr>
          <p:cNvPr id="34" name="Dikdörtgen 33"/>
          <p:cNvSpPr/>
          <p:nvPr/>
        </p:nvSpPr>
        <p:spPr>
          <a:xfrm>
            <a:off x="3408724" y="4483236"/>
            <a:ext cx="4973120" cy="1175322"/>
          </a:xfrm>
          <a:prstGeom prst="rect">
            <a:avLst/>
          </a:prstGeom>
          <a:solidFill>
            <a:srgbClr val="C5D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Dikdörtgen 34"/>
          <p:cNvSpPr/>
          <p:nvPr/>
        </p:nvSpPr>
        <p:spPr>
          <a:xfrm>
            <a:off x="9135121" y="4478324"/>
            <a:ext cx="2411052" cy="1175322"/>
          </a:xfrm>
          <a:prstGeom prst="rect">
            <a:avLst/>
          </a:prstGeom>
          <a:solidFill>
            <a:srgbClr val="BC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Yaklaşık Maliyet Derslik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Başına</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smtClean="0">
                <a:solidFill>
                  <a:prstClr val="black"/>
                </a:solidFill>
                <a:latin typeface="Calibri"/>
              </a:rPr>
              <a:t>2.475.000.000</a:t>
            </a: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₺`dir</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6" name="Düz Ok Bağlayıcısı 35"/>
          <p:cNvCxnSpPr/>
          <p:nvPr/>
        </p:nvCxnSpPr>
        <p:spPr>
          <a:xfrm flipV="1">
            <a:off x="8381844" y="5087005"/>
            <a:ext cx="753277" cy="49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Tablo 36"/>
          <p:cNvGraphicFramePr>
            <a:graphicFrameLocks noGrp="1"/>
          </p:cNvGraphicFramePr>
          <p:nvPr>
            <p:extLst>
              <p:ext uri="{D42A27DB-BD31-4B8C-83A1-F6EECF244321}">
                <p14:modId xmlns:p14="http://schemas.microsoft.com/office/powerpoint/2010/main" val="922039462"/>
              </p:ext>
            </p:extLst>
          </p:nvPr>
        </p:nvGraphicFramePr>
        <p:xfrm>
          <a:off x="692588" y="1366796"/>
          <a:ext cx="5965562" cy="2660785"/>
        </p:xfrm>
        <a:graphic>
          <a:graphicData uri="http://schemas.openxmlformats.org/drawingml/2006/table">
            <a:tbl>
              <a:tblPr/>
              <a:tblGrid>
                <a:gridCol w="1633854">
                  <a:extLst>
                    <a:ext uri="{9D8B030D-6E8A-4147-A177-3AD203B41FA5}">
                      <a16:colId xmlns:a16="http://schemas.microsoft.com/office/drawing/2014/main" val="1620524514"/>
                    </a:ext>
                  </a:extLst>
                </a:gridCol>
                <a:gridCol w="2165854">
                  <a:extLst>
                    <a:ext uri="{9D8B030D-6E8A-4147-A177-3AD203B41FA5}">
                      <a16:colId xmlns:a16="http://schemas.microsoft.com/office/drawing/2014/main" val="2102746499"/>
                    </a:ext>
                  </a:extLst>
                </a:gridCol>
                <a:gridCol w="2165854">
                  <a:extLst>
                    <a:ext uri="{9D8B030D-6E8A-4147-A177-3AD203B41FA5}">
                      <a16:colId xmlns:a16="http://schemas.microsoft.com/office/drawing/2014/main" val="4117422061"/>
                    </a:ext>
                  </a:extLst>
                </a:gridCol>
              </a:tblGrid>
              <a:tr h="532157">
                <a:tc rowSpan="2">
                  <a:txBody>
                    <a:bodyPr/>
                    <a:lstStyle/>
                    <a:p>
                      <a:pPr marL="45720">
                        <a:lnSpc>
                          <a:spcPct val="100000"/>
                        </a:lnSpc>
                        <a:spcBef>
                          <a:spcPts val="439"/>
                        </a:spcBef>
                      </a:pPr>
                      <a:endParaRPr sz="1600" dirty="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Bingöl (%)</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Türkiye (%)</a:t>
                      </a:r>
                      <a:endParaRPr lang="tr-T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038272"/>
                  </a:ext>
                </a:extLst>
              </a:tr>
              <a:tr h="532157">
                <a:tc vMerge="1">
                  <a:txBody>
                    <a:bodyPr/>
                    <a:lstStyle/>
                    <a:p>
                      <a:pPr marL="45720" marR="0" indent="0" algn="l" defTabSz="914400" rtl="0" eaLnBrk="1" fontAlgn="auto" latinLnBrk="0" hangingPunct="1">
                        <a:lnSpc>
                          <a:spcPct val="100000"/>
                        </a:lnSpc>
                        <a:spcBef>
                          <a:spcPts val="439"/>
                        </a:spcBef>
                        <a:spcAft>
                          <a:spcPts val="0"/>
                        </a:spcAft>
                        <a:buClrTx/>
                        <a:buSzTx/>
                        <a:buFontTx/>
                        <a:buNone/>
                        <a:tabLst/>
                        <a:defRPr/>
                      </a:pPr>
                      <a:endParaRPr lang="tr-TR" sz="1400" dirty="0" smtClean="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200660" algn="ctr">
                        <a:lnSpc>
                          <a:spcPct val="100000"/>
                        </a:lnSpc>
                        <a:spcBef>
                          <a:spcPts val="10"/>
                        </a:spcBef>
                      </a:pPr>
                      <a:r>
                        <a:rPr lang="tr-TR" sz="1600" b="1" dirty="0" smtClean="0">
                          <a:latin typeface="+mn-lt"/>
                        </a:rPr>
                        <a:t>2023-2024</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1450" algn="ctr">
                        <a:lnSpc>
                          <a:spcPct val="100000"/>
                        </a:lnSpc>
                        <a:spcBef>
                          <a:spcPts val="10"/>
                        </a:spcBef>
                      </a:pPr>
                      <a:r>
                        <a:rPr lang="tr-TR" sz="1600" b="1" dirty="0" smtClean="0">
                          <a:latin typeface="+mn-lt"/>
                        </a:rPr>
                        <a:t>2023-2024</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3154733"/>
                  </a:ext>
                </a:extLst>
              </a:tr>
              <a:tr h="532157">
                <a:tc>
                  <a:txBody>
                    <a:bodyPr/>
                    <a:lstStyle/>
                    <a:p>
                      <a:pPr marL="9525" algn="ctr">
                        <a:lnSpc>
                          <a:spcPts val="1800"/>
                        </a:lnSpc>
                        <a:spcBef>
                          <a:spcPts val="125"/>
                        </a:spcBef>
                      </a:pPr>
                      <a:r>
                        <a:rPr lang="tr-TR" sz="1600" b="1" dirty="0" smtClean="0">
                          <a:latin typeface="+mn-lt"/>
                        </a:rPr>
                        <a:t>3-5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45,03</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51,89</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32157">
                <a:tc>
                  <a:txBody>
                    <a:bodyPr/>
                    <a:lstStyle/>
                    <a:p>
                      <a:pPr marL="9525" algn="ctr">
                        <a:lnSpc>
                          <a:spcPts val="1800"/>
                        </a:lnSpc>
                        <a:spcBef>
                          <a:spcPts val="125"/>
                        </a:spcBef>
                      </a:pPr>
                      <a:r>
                        <a:rPr lang="tr-TR" sz="1600" b="1" dirty="0" smtClean="0">
                          <a:latin typeface="+mn-lt"/>
                        </a:rPr>
                        <a:t>4-5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58,50</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64,04</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32157">
                <a:tc>
                  <a:txBody>
                    <a:bodyPr/>
                    <a:lstStyle/>
                    <a:p>
                      <a:pPr marL="9525" algn="ctr">
                        <a:lnSpc>
                          <a:spcPts val="1800"/>
                        </a:lnSpc>
                        <a:spcBef>
                          <a:spcPts val="125"/>
                        </a:spcBef>
                      </a:pPr>
                      <a:r>
                        <a:rPr lang="tr-TR" sz="1600" b="1" dirty="0" smtClean="0">
                          <a:latin typeface="+mn-lt"/>
                        </a:rPr>
                        <a:t>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dirty="0" smtClean="0">
                          <a:latin typeface="+mn-lt"/>
                          <a:cs typeface="+mn-cs"/>
                        </a:rPr>
                        <a:t>85,07</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84,26</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bl>
          </a:graphicData>
        </a:graphic>
      </p:graphicFrame>
      <p:pic>
        <p:nvPicPr>
          <p:cNvPr id="38" name="Resim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426" y="1366796"/>
            <a:ext cx="4716748" cy="2654066"/>
          </a:xfrm>
          <a:prstGeom prst="rect">
            <a:avLst/>
          </a:prstGeom>
        </p:spPr>
      </p:pic>
      <p:sp>
        <p:nvSpPr>
          <p:cNvPr id="39" name="Dikdörtgen 38"/>
          <p:cNvSpPr/>
          <p:nvPr/>
        </p:nvSpPr>
        <p:spPr>
          <a:xfrm>
            <a:off x="3408724" y="4483236"/>
            <a:ext cx="4973120" cy="1175322"/>
          </a:xfrm>
          <a:prstGeom prst="rect">
            <a:avLst/>
          </a:prstGeom>
          <a:solidFill>
            <a:srgbClr val="C5D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Metin kutusu 39"/>
          <p:cNvSpPr txBox="1"/>
          <p:nvPr/>
        </p:nvSpPr>
        <p:spPr>
          <a:xfrm>
            <a:off x="3456905" y="4797924"/>
            <a:ext cx="1083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4-5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3-5 Yaş</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Metin kutusu 40"/>
          <p:cNvSpPr txBox="1"/>
          <p:nvPr/>
        </p:nvSpPr>
        <p:spPr>
          <a:xfrm>
            <a:off x="5427031" y="4797924"/>
            <a:ext cx="7813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70   %</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2" name="Düz Ok Bağlayıcısı 41"/>
          <p:cNvCxnSpPr/>
          <p:nvPr/>
        </p:nvCxnSpPr>
        <p:spPr>
          <a:xfrm>
            <a:off x="4418253" y="4985328"/>
            <a:ext cx="1008778" cy="6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Düz Ok Bağlayıcısı 42"/>
          <p:cNvCxnSpPr>
            <a:endCxn id="41" idx="1"/>
          </p:cNvCxnSpPr>
          <p:nvPr/>
        </p:nvCxnSpPr>
        <p:spPr>
          <a:xfrm>
            <a:off x="4418252" y="5252046"/>
            <a:ext cx="1008779" cy="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p:cNvCxnSpPr/>
          <p:nvPr/>
        </p:nvCxnSpPr>
        <p:spPr>
          <a:xfrm flipV="1">
            <a:off x="4402035" y="5509962"/>
            <a:ext cx="1024996" cy="3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Metin kutusu 44"/>
          <p:cNvSpPr txBox="1"/>
          <p:nvPr/>
        </p:nvSpPr>
        <p:spPr>
          <a:xfrm>
            <a:off x="6829425" y="5057149"/>
            <a:ext cx="1329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smtClean="0">
                <a:solidFill>
                  <a:prstClr val="black"/>
                </a:solidFill>
                <a:latin typeface="Calibri"/>
              </a:rPr>
              <a:t>220</a:t>
            </a: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 Derslik</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Metin kutusu 45"/>
          <p:cNvSpPr txBox="1"/>
          <p:nvPr/>
        </p:nvSpPr>
        <p:spPr>
          <a:xfrm>
            <a:off x="4878434" y="4455669"/>
            <a:ext cx="1329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smtClean="0">
                <a:ln>
                  <a:noFill/>
                </a:ln>
                <a:solidFill>
                  <a:srgbClr val="C00000"/>
                </a:solidFill>
                <a:effectLst/>
                <a:uLnTx/>
                <a:uFillTx/>
                <a:latin typeface="Calibri"/>
                <a:ea typeface="+mn-ea"/>
                <a:cs typeface="+mn-cs"/>
              </a:rPr>
              <a:t>2024 Hedefi</a:t>
            </a:r>
            <a:endParaRPr kumimoji="0" lang="tr-TR" sz="1800" b="1" i="0" u="sng"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417804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69"/>
          <p:cNvGraphicFramePr>
            <a:graphicFrameLocks noGrp="1"/>
          </p:cNvGraphicFramePr>
          <p:nvPr>
            <p:extLst>
              <p:ext uri="{D42A27DB-BD31-4B8C-83A1-F6EECF244321}">
                <p14:modId xmlns:p14="http://schemas.microsoft.com/office/powerpoint/2010/main" val="3937366847"/>
              </p:ext>
            </p:extLst>
          </p:nvPr>
        </p:nvGraphicFramePr>
        <p:xfrm>
          <a:off x="6113930" y="4518211"/>
          <a:ext cx="5447542" cy="1786136"/>
        </p:xfrm>
        <a:graphic>
          <a:graphicData uri="http://schemas.openxmlformats.org/drawingml/2006/table">
            <a:tbl>
              <a:tblPr firstRow="1" bandRow="1">
                <a:tableStyleId>{2D5ABB26-0587-4C30-8999-92F81FD0307C}</a:tableStyleId>
              </a:tblPr>
              <a:tblGrid>
                <a:gridCol w="3246715">
                  <a:extLst>
                    <a:ext uri="{9D8B030D-6E8A-4147-A177-3AD203B41FA5}">
                      <a16:colId xmlns:a16="http://schemas.microsoft.com/office/drawing/2014/main" val="20000"/>
                    </a:ext>
                  </a:extLst>
                </a:gridCol>
                <a:gridCol w="2200827">
                  <a:extLst>
                    <a:ext uri="{9D8B030D-6E8A-4147-A177-3AD203B41FA5}">
                      <a16:colId xmlns:a16="http://schemas.microsoft.com/office/drawing/2014/main" val="20001"/>
                    </a:ext>
                  </a:extLst>
                </a:gridCol>
              </a:tblGrid>
              <a:tr h="446534">
                <a:tc>
                  <a:txBody>
                    <a:bodyPr/>
                    <a:lstStyle/>
                    <a:p>
                      <a:pPr marL="520700" algn="l">
                        <a:lnSpc>
                          <a:spcPct val="100000"/>
                        </a:lnSpc>
                        <a:spcBef>
                          <a:spcPts val="975"/>
                        </a:spcBef>
                      </a:pPr>
                      <a:r>
                        <a:rPr lang="tr-TR" sz="1400" b="0" dirty="0" smtClean="0">
                          <a:latin typeface="Calibri"/>
                          <a:cs typeface="Calibri"/>
                        </a:rPr>
                        <a:t>Fakülte</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10</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446534">
                <a:tc>
                  <a:txBody>
                    <a:bodyPr/>
                    <a:lstStyle/>
                    <a:p>
                      <a:pPr marL="520700" algn="l">
                        <a:lnSpc>
                          <a:spcPct val="100000"/>
                        </a:lnSpc>
                        <a:spcBef>
                          <a:spcPts val="975"/>
                        </a:spcBef>
                      </a:pPr>
                      <a:r>
                        <a:rPr lang="tr-TR" sz="1400" b="0" dirty="0" smtClean="0">
                          <a:latin typeface="Calibri"/>
                          <a:cs typeface="Calibri"/>
                        </a:rPr>
                        <a:t>Yüksekokul (6’sı Meslek Yüksekokulu)</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a:latin typeface="Calibri"/>
                          <a:cs typeface="Calibri"/>
                        </a:rPr>
                        <a:t>7</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910305858"/>
                  </a:ext>
                </a:extLst>
              </a:tr>
              <a:tr h="446534">
                <a:tc>
                  <a:txBody>
                    <a:bodyPr/>
                    <a:lstStyle/>
                    <a:p>
                      <a:pPr marL="520700" algn="l">
                        <a:lnSpc>
                          <a:spcPct val="100000"/>
                        </a:lnSpc>
                        <a:spcBef>
                          <a:spcPts val="975"/>
                        </a:spcBef>
                      </a:pPr>
                      <a:r>
                        <a:rPr lang="tr-TR" sz="1500" b="0" dirty="0" smtClean="0">
                          <a:latin typeface="Calibri"/>
                          <a:cs typeface="Calibri"/>
                        </a:rPr>
                        <a:t>Enstitü</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5</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446534">
                <a:tc>
                  <a:txBody>
                    <a:bodyPr/>
                    <a:lstStyle/>
                    <a:p>
                      <a:pPr marL="520700" algn="l">
                        <a:lnSpc>
                          <a:spcPct val="100000"/>
                        </a:lnSpc>
                        <a:spcBef>
                          <a:spcPts val="975"/>
                        </a:spcBef>
                      </a:pPr>
                      <a:r>
                        <a:rPr lang="tr-TR" sz="1500" b="0" dirty="0" smtClean="0">
                          <a:latin typeface="Calibri"/>
                          <a:cs typeface="Calibri"/>
                        </a:rPr>
                        <a:t>Araştırma Merkezi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smtClean="0">
                          <a:latin typeface="Calibri"/>
                          <a:cs typeface="Calibri"/>
                        </a:rPr>
                        <a:t>23</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3162957403"/>
                  </a:ext>
                </a:extLst>
              </a:tr>
            </a:tbl>
          </a:graphicData>
        </a:graphic>
      </p:graphicFrame>
      <p:sp>
        <p:nvSpPr>
          <p:cNvPr id="12" name="Metin kutusu 11"/>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Bingöl Üniversitesi</a:t>
            </a:r>
          </a:p>
        </p:txBody>
      </p:sp>
      <p:sp>
        <p:nvSpPr>
          <p:cNvPr id="3" name="Altbilgi Yer Tutucusu 2"/>
          <p:cNvSpPr>
            <a:spLocks noGrp="1"/>
          </p:cNvSpPr>
          <p:nvPr>
            <p:ph type="ftr" sz="quarter" idx="11"/>
          </p:nvPr>
        </p:nvSpPr>
        <p:spPr/>
        <p:txBody>
          <a:bodyPr/>
          <a:lstStyle/>
          <a:p>
            <a:r>
              <a:rPr lang="tr-TR"/>
              <a:t>www.bingol.gov.tr</a:t>
            </a:r>
          </a:p>
        </p:txBody>
      </p:sp>
      <p:sp>
        <p:nvSpPr>
          <p:cNvPr id="11" name="object 8"/>
          <p:cNvSpPr txBox="1"/>
          <p:nvPr/>
        </p:nvSpPr>
        <p:spPr>
          <a:xfrm>
            <a:off x="689467" y="976397"/>
            <a:ext cx="10872005"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Öğrenci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3" name="object 69"/>
          <p:cNvGraphicFramePr>
            <a:graphicFrameLocks noGrp="1"/>
          </p:cNvGraphicFramePr>
          <p:nvPr>
            <p:extLst>
              <p:ext uri="{D42A27DB-BD31-4B8C-83A1-F6EECF244321}">
                <p14:modId xmlns:p14="http://schemas.microsoft.com/office/powerpoint/2010/main" val="965444880"/>
              </p:ext>
            </p:extLst>
          </p:nvPr>
        </p:nvGraphicFramePr>
        <p:xfrm>
          <a:off x="689462" y="1331298"/>
          <a:ext cx="5330489" cy="1439432"/>
        </p:xfrm>
        <a:graphic>
          <a:graphicData uri="http://schemas.openxmlformats.org/drawingml/2006/table">
            <a:tbl>
              <a:tblPr firstRow="1" bandRow="1">
                <a:tableStyleId>{2D5ABB26-0587-4C30-8999-92F81FD0307C}</a:tableStyleId>
              </a:tblPr>
              <a:tblGrid>
                <a:gridCol w="3176953">
                  <a:extLst>
                    <a:ext uri="{9D8B030D-6E8A-4147-A177-3AD203B41FA5}">
                      <a16:colId xmlns:a16="http://schemas.microsoft.com/office/drawing/2014/main" val="20000"/>
                    </a:ext>
                  </a:extLst>
                </a:gridCol>
                <a:gridCol w="2153536">
                  <a:extLst>
                    <a:ext uri="{9D8B030D-6E8A-4147-A177-3AD203B41FA5}">
                      <a16:colId xmlns:a16="http://schemas.microsoft.com/office/drawing/2014/main" val="20001"/>
                    </a:ext>
                  </a:extLst>
                </a:gridCol>
              </a:tblGrid>
              <a:tr h="359858">
                <a:tc>
                  <a:txBody>
                    <a:bodyPr/>
                    <a:lstStyle/>
                    <a:p>
                      <a:pPr marL="520700" algn="l">
                        <a:lnSpc>
                          <a:spcPct val="100000"/>
                        </a:lnSpc>
                        <a:spcBef>
                          <a:spcPts val="975"/>
                        </a:spcBef>
                      </a:pPr>
                      <a:r>
                        <a:rPr lang="tr-TR" sz="1500" b="0" dirty="0" err="1" smtClean="0">
                          <a:latin typeface="Calibri"/>
                          <a:cs typeface="Calibri"/>
                        </a:rPr>
                        <a:t>Önlisans</a:t>
                      </a:r>
                      <a:r>
                        <a:rPr lang="tr-TR" sz="1500" b="0" dirty="0" smtClean="0">
                          <a:latin typeface="Calibri"/>
                          <a:cs typeface="Calibri"/>
                        </a:rPr>
                        <a:t> Öğrenci</a:t>
                      </a:r>
                      <a:r>
                        <a:rPr lang="tr-TR" sz="1500" b="0" baseline="0" dirty="0" smtClean="0">
                          <a:latin typeface="Calibri"/>
                          <a:cs typeface="Calibri"/>
                        </a:rPr>
                        <a:t>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8.915</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130293051"/>
                  </a:ext>
                </a:extLst>
              </a:tr>
              <a:tr h="359858">
                <a:tc>
                  <a:txBody>
                    <a:bodyPr/>
                    <a:lstStyle/>
                    <a:p>
                      <a:pPr marL="520700" algn="l">
                        <a:lnSpc>
                          <a:spcPct val="100000"/>
                        </a:lnSpc>
                        <a:spcBef>
                          <a:spcPts val="975"/>
                        </a:spcBef>
                      </a:pPr>
                      <a:r>
                        <a:rPr lang="tr-TR" sz="1500" b="0" dirty="0" smtClean="0">
                          <a:latin typeface="Calibri"/>
                          <a:cs typeface="Calibri"/>
                        </a:rPr>
                        <a:t>Lisans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8.860</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503701961"/>
                  </a:ext>
                </a:extLst>
              </a:tr>
              <a:tr h="359858">
                <a:tc>
                  <a:txBody>
                    <a:bodyPr/>
                    <a:lstStyle/>
                    <a:p>
                      <a:pPr marL="520700" algn="l">
                        <a:lnSpc>
                          <a:spcPct val="100000"/>
                        </a:lnSpc>
                        <a:spcBef>
                          <a:spcPts val="975"/>
                        </a:spcBef>
                      </a:pPr>
                      <a:r>
                        <a:rPr lang="tr-TR" sz="1500" b="0" dirty="0" smtClean="0">
                          <a:latin typeface="Calibri"/>
                          <a:cs typeface="Calibri"/>
                        </a:rPr>
                        <a:t>Lisansüstü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1.492</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047863374"/>
                  </a:ext>
                </a:extLst>
              </a:tr>
              <a:tr h="359858">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b="1" i="0" kern="1200" dirty="0" smtClean="0">
                          <a:solidFill>
                            <a:schemeClr val="tx1"/>
                          </a:solidFill>
                          <a:effectLst/>
                          <a:latin typeface="+mn-lt"/>
                          <a:ea typeface="+mn-ea"/>
                          <a:cs typeface="+mn-cs"/>
                        </a:rPr>
                        <a:t>19.297</a:t>
                      </a:r>
                      <a:endParaRPr lang="tr-TR" sz="1400" b="1"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bg1"/>
                    </a:solidFill>
                  </a:tcPr>
                </a:tc>
                <a:extLst>
                  <a:ext uri="{0D108BD9-81ED-4DB2-BD59-A6C34878D82A}">
                    <a16:rowId xmlns:a16="http://schemas.microsoft.com/office/drawing/2014/main" val="3730489054"/>
                  </a:ext>
                </a:extLst>
              </a:tr>
            </a:tbl>
          </a:graphicData>
        </a:graphic>
      </p:graphicFrame>
      <p:sp>
        <p:nvSpPr>
          <p:cNvPr id="15" name="object 8"/>
          <p:cNvSpPr txBox="1"/>
          <p:nvPr/>
        </p:nvSpPr>
        <p:spPr>
          <a:xfrm>
            <a:off x="689462" y="3167502"/>
            <a:ext cx="5330489"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Personel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6" name="object 69"/>
          <p:cNvGraphicFramePr>
            <a:graphicFrameLocks noGrp="1"/>
          </p:cNvGraphicFramePr>
          <p:nvPr>
            <p:extLst>
              <p:ext uri="{D42A27DB-BD31-4B8C-83A1-F6EECF244321}">
                <p14:modId xmlns:p14="http://schemas.microsoft.com/office/powerpoint/2010/main" val="541681706"/>
              </p:ext>
            </p:extLst>
          </p:nvPr>
        </p:nvGraphicFramePr>
        <p:xfrm>
          <a:off x="689463" y="3515430"/>
          <a:ext cx="5330489" cy="2788920"/>
        </p:xfrm>
        <a:graphic>
          <a:graphicData uri="http://schemas.openxmlformats.org/drawingml/2006/table">
            <a:tbl>
              <a:tblPr firstRow="1" bandRow="1">
                <a:tableStyleId>{2D5ABB26-0587-4C30-8999-92F81FD0307C}</a:tableStyleId>
              </a:tblPr>
              <a:tblGrid>
                <a:gridCol w="3176952">
                  <a:extLst>
                    <a:ext uri="{9D8B030D-6E8A-4147-A177-3AD203B41FA5}">
                      <a16:colId xmlns:a16="http://schemas.microsoft.com/office/drawing/2014/main" val="20000"/>
                    </a:ext>
                  </a:extLst>
                </a:gridCol>
                <a:gridCol w="2153537">
                  <a:extLst>
                    <a:ext uri="{9D8B030D-6E8A-4147-A177-3AD203B41FA5}">
                      <a16:colId xmlns:a16="http://schemas.microsoft.com/office/drawing/2014/main" val="20001"/>
                    </a:ext>
                  </a:extLst>
                </a:gridCol>
              </a:tblGrid>
              <a:tr h="326244">
                <a:tc>
                  <a:txBody>
                    <a:bodyPr/>
                    <a:lstStyle/>
                    <a:p>
                      <a:pPr marL="520700" algn="l">
                        <a:lnSpc>
                          <a:spcPct val="100000"/>
                        </a:lnSpc>
                        <a:spcBef>
                          <a:spcPts val="975"/>
                        </a:spcBef>
                      </a:pPr>
                      <a:r>
                        <a:rPr lang="tr-TR" sz="1400" b="0" dirty="0">
                          <a:latin typeface="Calibri"/>
                          <a:cs typeface="Calibri"/>
                        </a:rPr>
                        <a:t>Profesör</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59</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026433956"/>
                  </a:ext>
                </a:extLst>
              </a:tr>
              <a:tr h="326244">
                <a:tc>
                  <a:txBody>
                    <a:bodyPr/>
                    <a:lstStyle/>
                    <a:p>
                      <a:pPr marL="520700" algn="l">
                        <a:lnSpc>
                          <a:spcPct val="100000"/>
                        </a:lnSpc>
                        <a:spcBef>
                          <a:spcPts val="975"/>
                        </a:spcBef>
                      </a:pPr>
                      <a:r>
                        <a:rPr lang="tr-TR" sz="1400" b="0" dirty="0">
                          <a:latin typeface="Calibri"/>
                          <a:cs typeface="Calibri"/>
                        </a:rPr>
                        <a:t>Doçent</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80</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406815919"/>
                  </a:ext>
                </a:extLst>
              </a:tr>
              <a:tr h="340990">
                <a:tc>
                  <a:txBody>
                    <a:bodyPr/>
                    <a:lstStyle/>
                    <a:p>
                      <a:pPr marL="520700" algn="l">
                        <a:lnSpc>
                          <a:spcPct val="100000"/>
                        </a:lnSpc>
                        <a:spcBef>
                          <a:spcPts val="975"/>
                        </a:spcBef>
                      </a:pPr>
                      <a:r>
                        <a:rPr lang="tr-TR" sz="1500" b="0" dirty="0">
                          <a:latin typeface="Calibri"/>
                          <a:cs typeface="Calibri"/>
                        </a:rPr>
                        <a:t>Doktor Öğretim Üyesi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251</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834738852"/>
                  </a:ext>
                </a:extLst>
              </a:tr>
              <a:tr h="340990">
                <a:tc>
                  <a:txBody>
                    <a:bodyPr/>
                    <a:lstStyle/>
                    <a:p>
                      <a:pPr marL="520700" algn="l">
                        <a:lnSpc>
                          <a:spcPct val="100000"/>
                        </a:lnSpc>
                        <a:spcBef>
                          <a:spcPts val="975"/>
                        </a:spcBef>
                      </a:pPr>
                      <a:r>
                        <a:rPr lang="tr-TR" sz="1500" b="0" dirty="0">
                          <a:latin typeface="Calibri"/>
                          <a:cs typeface="Calibri"/>
                        </a:rPr>
                        <a:t>Öğretim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219</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557457855"/>
                  </a:ext>
                </a:extLst>
              </a:tr>
              <a:tr h="340990">
                <a:tc>
                  <a:txBody>
                    <a:bodyPr/>
                    <a:lstStyle/>
                    <a:p>
                      <a:pPr marL="520700" algn="l">
                        <a:lnSpc>
                          <a:spcPct val="100000"/>
                        </a:lnSpc>
                        <a:spcBef>
                          <a:spcPts val="975"/>
                        </a:spcBef>
                      </a:pPr>
                      <a:r>
                        <a:rPr lang="tr-TR" sz="1500" b="0" dirty="0">
                          <a:latin typeface="Calibri"/>
                          <a:cs typeface="Calibri"/>
                        </a:rPr>
                        <a:t>Araştırma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118</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4251735769"/>
                  </a:ext>
                </a:extLst>
              </a:tr>
              <a:tr h="340990">
                <a:tc>
                  <a:txBody>
                    <a:bodyPr/>
                    <a:lstStyle/>
                    <a:p>
                      <a:pPr marL="520700" algn="l">
                        <a:lnSpc>
                          <a:spcPct val="100000"/>
                        </a:lnSpc>
                        <a:spcBef>
                          <a:spcPts val="975"/>
                        </a:spcBef>
                      </a:pPr>
                      <a:r>
                        <a:rPr lang="tr-TR" sz="1500" b="0" dirty="0">
                          <a:latin typeface="Calibri"/>
                          <a:cs typeface="Calibri"/>
                        </a:rPr>
                        <a:t>İdari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374</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71666908"/>
                  </a:ext>
                </a:extLst>
              </a:tr>
              <a:tr h="340990">
                <a:tc>
                  <a:txBody>
                    <a:bodyPr/>
                    <a:lstStyle/>
                    <a:p>
                      <a:pPr marL="520700" algn="l">
                        <a:lnSpc>
                          <a:spcPct val="100000"/>
                        </a:lnSpc>
                        <a:spcBef>
                          <a:spcPts val="975"/>
                        </a:spcBef>
                      </a:pPr>
                      <a:r>
                        <a:rPr lang="tr-TR" sz="1500" b="0" dirty="0">
                          <a:latin typeface="Calibri"/>
                          <a:cs typeface="Calibri"/>
                        </a:rPr>
                        <a:t>Diğer</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334</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399089848"/>
                  </a:ext>
                </a:extLst>
              </a:tr>
              <a:tr h="340990">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1" dirty="0" smtClean="0">
                          <a:latin typeface="Calibri"/>
                          <a:cs typeface="Calibri"/>
                        </a:rPr>
                        <a:t>1.435</a:t>
                      </a:r>
                      <a:endParaRPr sz="1500" b="1"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693128024"/>
                  </a:ext>
                </a:extLst>
              </a:tr>
            </a:tbl>
          </a:graphicData>
        </a:graphic>
      </p:graphicFrame>
      <p:sp>
        <p:nvSpPr>
          <p:cNvPr id="18" name="object 8"/>
          <p:cNvSpPr txBox="1"/>
          <p:nvPr/>
        </p:nvSpPr>
        <p:spPr>
          <a:xfrm>
            <a:off x="6113930" y="4167270"/>
            <a:ext cx="5447542"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Bölüm </a:t>
            </a:r>
            <a:r>
              <a:rPr lang="tr-TR" sz="1600" b="1" spc="-10" dirty="0" smtClean="0">
                <a:solidFill>
                  <a:srgbClr val="FFFFFF"/>
                </a:solidFill>
                <a:cs typeface="Calibri"/>
              </a:rPr>
              <a:t>Sayısı (30.06.2024)</a:t>
            </a:r>
            <a:endParaRPr sz="1600" dirty="0">
              <a:latin typeface="Calibri"/>
              <a:cs typeface="Calibri"/>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929" y="1331298"/>
            <a:ext cx="5447543" cy="2764594"/>
          </a:xfrm>
          <a:prstGeom prst="rect">
            <a:avLst/>
          </a:prstGeom>
        </p:spPr>
      </p:pic>
    </p:spTree>
    <p:extLst>
      <p:ext uri="{BB962C8B-B14F-4D97-AF65-F5344CB8AC3E}">
        <p14:creationId xmlns:p14="http://schemas.microsoft.com/office/powerpoint/2010/main" val="191650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117083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Yükseköğretim</a:t>
            </a:r>
            <a:r>
              <a:rPr kumimoji="0" lang="tr-TR" sz="1600" b="1" i="0" u="none" strike="noStrike" kern="1200" cap="none" spc="-10" normalizeH="0" noProof="0" dirty="0" smtClean="0">
                <a:ln>
                  <a:noFill/>
                </a:ln>
                <a:solidFill>
                  <a:srgbClr val="FFFFFF"/>
                </a:solidFill>
                <a:effectLst/>
                <a:uLnTx/>
                <a:uFillTx/>
                <a:latin typeface="Calibri"/>
                <a:ea typeface="+mn-ea"/>
                <a:cs typeface="Calibri"/>
              </a:rPr>
              <a:t> Yurtları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4"/>
          <p:cNvSpPr/>
          <p:nvPr/>
        </p:nvSpPr>
        <p:spPr>
          <a:xfrm>
            <a:off x="689465" y="4078942"/>
            <a:ext cx="4608675" cy="62918"/>
          </a:xfrm>
          <a:custGeom>
            <a:avLst/>
            <a:gdLst/>
            <a:ahLst/>
            <a:cxnLst/>
            <a:rect l="l" t="t" r="r" b="b"/>
            <a:pathLst>
              <a:path w="10158095">
                <a:moveTo>
                  <a:pt x="0" y="0"/>
                </a:moveTo>
                <a:lnTo>
                  <a:pt x="10157841" y="0"/>
                </a:lnTo>
              </a:path>
            </a:pathLst>
          </a:custGeom>
          <a:ln w="6096">
            <a:solidFill>
              <a:srgbClr val="5B9BD4"/>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Yuvarlatılmış Dikdörtgen 2"/>
          <p:cNvSpPr/>
          <p:nvPr/>
        </p:nvSpPr>
        <p:spPr>
          <a:xfrm>
            <a:off x="1132561" y="4488501"/>
            <a:ext cx="1689042" cy="11669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Toplam </a:t>
            </a: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19.297</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üniversite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öğrencisi</a:t>
            </a:r>
          </a:p>
        </p:txBody>
      </p:sp>
      <p:sp>
        <p:nvSpPr>
          <p:cNvPr id="18" name="Yuvarlatılmış Dikdörtgen 17"/>
          <p:cNvSpPr/>
          <p:nvPr/>
        </p:nvSpPr>
        <p:spPr>
          <a:xfrm>
            <a:off x="3140878" y="4488501"/>
            <a:ext cx="1689042" cy="116694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4.893</a:t>
            </a:r>
            <a:r>
              <a:rPr kumimoji="0" lang="tr-TR" sz="1800" b="0" i="0" u="none" strike="noStrike" kern="1200" cap="none" spc="0" normalizeH="0" baseline="0" noProof="0" dirty="0">
                <a:ln>
                  <a:noFill/>
                </a:ln>
                <a:solidFill>
                  <a:prstClr val="white"/>
                </a:solidFill>
                <a:effectLst/>
                <a:uLnTx/>
                <a:uFillTx/>
                <a:latin typeface="Calibri"/>
                <a:ea typeface="+mn-ea"/>
                <a:cs typeface="+mn-cs"/>
              </a:rPr>
              <a:t> </a:t>
            </a:r>
            <a:r>
              <a:rPr kumimoji="0" lang="nn-NO" sz="1800" b="0" i="0" u="none" strike="noStrike" kern="1200" cap="none" spc="0" normalizeH="0" baseline="0" noProof="0" dirty="0">
                <a:ln>
                  <a:noFill/>
                </a:ln>
                <a:solidFill>
                  <a:prstClr val="white"/>
                </a:solidFill>
                <a:effectLst/>
                <a:uLnTx/>
                <a:uFillTx/>
                <a:latin typeface="Calibri"/>
                <a:ea typeface="+mn-ea"/>
                <a:cs typeface="+mn-cs"/>
              </a:rPr>
              <a:t>yatak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kapasiteli </a:t>
            </a:r>
            <a:r>
              <a:rPr kumimoji="0" lang="tr-TR" sz="1800" b="1" i="0" u="none" strike="noStrike" kern="1200" cap="none" spc="0" normalizeH="0" baseline="0" noProof="0" dirty="0">
                <a:ln>
                  <a:noFill/>
                </a:ln>
                <a:solidFill>
                  <a:prstClr val="white"/>
                </a:solidFill>
                <a:effectLst/>
                <a:uLnTx/>
                <a:uFillTx/>
                <a:latin typeface="Calibri"/>
                <a:ea typeface="+mn-ea"/>
                <a:cs typeface="+mn-cs"/>
              </a:rPr>
              <a:t>5</a:t>
            </a:r>
            <a:endParaRPr kumimoji="0" lang="nn-NO"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adet </a:t>
            </a:r>
            <a:r>
              <a:rPr kumimoji="0" lang="tr-TR" sz="1800" b="0" i="0" u="none" strike="noStrike" kern="1200" cap="none" spc="0" normalizeH="0" baseline="0" noProof="0" dirty="0">
                <a:ln>
                  <a:noFill/>
                </a:ln>
                <a:solidFill>
                  <a:prstClr val="white"/>
                </a:solidFill>
                <a:effectLst/>
                <a:uLnTx/>
                <a:uFillTx/>
                <a:latin typeface="Calibri"/>
                <a:ea typeface="+mn-ea"/>
                <a:cs typeface="+mn-cs"/>
              </a:rPr>
              <a:t>Devlet </a:t>
            </a:r>
            <a:r>
              <a:rPr kumimoji="0" lang="nn-NO" sz="1800" b="0" i="0" u="none" strike="noStrike" kern="1200" cap="none" spc="0" normalizeH="0" baseline="0" noProof="0" dirty="0">
                <a:ln>
                  <a:noFill/>
                </a:ln>
                <a:solidFill>
                  <a:prstClr val="white"/>
                </a:solidFill>
                <a:effectLst/>
                <a:uLnTx/>
                <a:uFillTx/>
                <a:latin typeface="Calibri"/>
                <a:ea typeface="+mn-ea"/>
                <a:cs typeface="+mn-cs"/>
              </a:rPr>
              <a:t>yur</a:t>
            </a:r>
            <a:r>
              <a:rPr kumimoji="0" lang="tr-TR" sz="1800" b="0" i="0" u="none" strike="noStrike" kern="1200" cap="none" spc="0" normalizeH="0" baseline="0" noProof="0" dirty="0">
                <a:ln>
                  <a:noFill/>
                </a:ln>
                <a:solidFill>
                  <a:prstClr val="white"/>
                </a:solidFill>
                <a:effectLst/>
                <a:uLnTx/>
                <a:uFillTx/>
                <a:latin typeface="Calibri"/>
                <a:ea typeface="+mn-ea"/>
                <a:cs typeface="+mn-cs"/>
              </a:rPr>
              <a:t>du</a:t>
            </a:r>
            <a:endParaRPr kumimoji="0" lang="nn-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Öğrenci Yurtları</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graphicFrame>
        <p:nvGraphicFramePr>
          <p:cNvPr id="16" name="Tablo 15"/>
          <p:cNvGraphicFramePr>
            <a:graphicFrameLocks noGrp="1"/>
          </p:cNvGraphicFramePr>
          <p:nvPr>
            <p:extLst>
              <p:ext uri="{D42A27DB-BD31-4B8C-83A1-F6EECF244321}">
                <p14:modId xmlns:p14="http://schemas.microsoft.com/office/powerpoint/2010/main" val="1582523840"/>
              </p:ext>
            </p:extLst>
          </p:nvPr>
        </p:nvGraphicFramePr>
        <p:xfrm>
          <a:off x="689465" y="1387831"/>
          <a:ext cx="4608675" cy="2455998"/>
        </p:xfrm>
        <a:graphic>
          <a:graphicData uri="http://schemas.openxmlformats.org/drawingml/2006/table">
            <a:tbl>
              <a:tblPr/>
              <a:tblGrid>
                <a:gridCol w="435713">
                  <a:extLst>
                    <a:ext uri="{9D8B030D-6E8A-4147-A177-3AD203B41FA5}">
                      <a16:colId xmlns:a16="http://schemas.microsoft.com/office/drawing/2014/main" val="1620524514"/>
                    </a:ext>
                  </a:extLst>
                </a:gridCol>
                <a:gridCol w="1742050">
                  <a:extLst>
                    <a:ext uri="{9D8B030D-6E8A-4147-A177-3AD203B41FA5}">
                      <a16:colId xmlns:a16="http://schemas.microsoft.com/office/drawing/2014/main" val="1322678312"/>
                    </a:ext>
                  </a:extLst>
                </a:gridCol>
                <a:gridCol w="1197174">
                  <a:extLst>
                    <a:ext uri="{9D8B030D-6E8A-4147-A177-3AD203B41FA5}">
                      <a16:colId xmlns:a16="http://schemas.microsoft.com/office/drawing/2014/main" val="2102746499"/>
                    </a:ext>
                  </a:extLst>
                </a:gridCol>
                <a:gridCol w="1233738">
                  <a:extLst>
                    <a:ext uri="{9D8B030D-6E8A-4147-A177-3AD203B41FA5}">
                      <a16:colId xmlns:a16="http://schemas.microsoft.com/office/drawing/2014/main" val="4117422061"/>
                    </a:ext>
                  </a:extLst>
                </a:gridCol>
              </a:tblGrid>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ts val="1800"/>
                        </a:lnSpc>
                        <a:spcBef>
                          <a:spcPts val="125"/>
                        </a:spcBef>
                      </a:pPr>
                      <a:r>
                        <a:rPr lang="tr-TR" sz="1400" b="1" dirty="0">
                          <a:latin typeface="+mn-lt"/>
                          <a:cs typeface="Calibri"/>
                        </a:rPr>
                        <a:t>Yurt</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ts val="1800"/>
                        </a:lnSpc>
                        <a:spcBef>
                          <a:spcPts val="125"/>
                        </a:spcBef>
                      </a:pPr>
                      <a:r>
                        <a:rPr lang="tr-TR" sz="1400" b="1" dirty="0">
                          <a:latin typeface="+mn-lt"/>
                          <a:cs typeface="Calibri"/>
                        </a:rPr>
                        <a:t>Sayısı</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ts val="1800"/>
                        </a:lnSpc>
                        <a:spcBef>
                          <a:spcPts val="125"/>
                        </a:spcBef>
                      </a:pPr>
                      <a:r>
                        <a:rPr lang="tr-TR" sz="1400" b="1" dirty="0">
                          <a:latin typeface="+mn-lt"/>
                          <a:cs typeface="Calibri"/>
                        </a:rPr>
                        <a:t>Kapasitesi</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409333">
                <a:tc rowSpan="2">
                  <a:txBody>
                    <a:bodyPr/>
                    <a:lstStyle/>
                    <a:p>
                      <a:pPr marL="9525" algn="ctr">
                        <a:lnSpc>
                          <a:spcPts val="1800"/>
                        </a:lnSpc>
                        <a:spcBef>
                          <a:spcPts val="125"/>
                        </a:spcBef>
                      </a:pPr>
                      <a:r>
                        <a:rPr lang="tr-TR" sz="1400" b="1" dirty="0">
                          <a:latin typeface="+mn-lt"/>
                          <a:cs typeface="Calibri"/>
                        </a:rPr>
                        <a:t>Devlet</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spc="-5" dirty="0"/>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2540" indent="0" algn="ctr" defTabSz="914400" rtl="0" eaLnBrk="1" fontAlgn="auto" latinLnBrk="0" hangingPunct="1">
                        <a:lnSpc>
                          <a:spcPts val="1800"/>
                        </a:lnSpc>
                        <a:spcBef>
                          <a:spcPts val="125"/>
                        </a:spcBef>
                        <a:spcAft>
                          <a:spcPts val="0"/>
                        </a:spcAft>
                        <a:buClrTx/>
                        <a:buSzTx/>
                        <a:buFontTx/>
                        <a:buNone/>
                        <a:tabLst/>
                        <a:defRPr/>
                      </a:pPr>
                      <a:r>
                        <a:rPr lang="tr-TR" sz="1500" dirty="0" smtClean="0">
                          <a:latin typeface="+mn-lt"/>
                          <a:cs typeface="+mn-cs"/>
                        </a:rPr>
                        <a:t>3.055</a:t>
                      </a:r>
                      <a:endParaRPr lang="tr-TR" sz="1500" dirty="0" smtClean="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a:t>3</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mn-lt"/>
                          <a:cs typeface="+mn-cs"/>
                        </a:rPr>
                        <a:t>1.838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09333">
                <a:tc rowSpan="2">
                  <a:txBody>
                    <a:bodyPr/>
                    <a:lstStyle/>
                    <a:p>
                      <a:pPr marL="9525" algn="ctr">
                        <a:lnSpc>
                          <a:spcPts val="1800"/>
                        </a:lnSpc>
                        <a:spcBef>
                          <a:spcPts val="125"/>
                        </a:spcBef>
                      </a:pPr>
                      <a:r>
                        <a:rPr lang="tr-TR" sz="1400" b="1" dirty="0">
                          <a:latin typeface="+mn-lt"/>
                          <a:cs typeface="Calibri"/>
                        </a:rPr>
                        <a:t>Özel</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211</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Toplam</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a:latin typeface="Calibri"/>
                          <a:cs typeface="Calibri"/>
                        </a:rPr>
                        <a:t>9</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smtClean="0">
                          <a:latin typeface="Calibri"/>
                          <a:cs typeface="Calibri"/>
                        </a:rPr>
                        <a:t>5.342</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bl>
          </a:graphicData>
        </a:graphic>
      </p:graphicFrame>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24" y="1343951"/>
            <a:ext cx="6526305" cy="5000925"/>
          </a:xfrm>
          <a:prstGeom prst="rect">
            <a:avLst/>
          </a:prstGeom>
        </p:spPr>
      </p:pic>
    </p:spTree>
    <p:extLst>
      <p:ext uri="{BB962C8B-B14F-4D97-AF65-F5344CB8AC3E}">
        <p14:creationId xmlns:p14="http://schemas.microsoft.com/office/powerpoint/2010/main" val="322933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0859531"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Din Hizmetleri</a:t>
            </a:r>
            <a:endParaRPr sz="1600" dirty="0">
              <a:latin typeface="Calibri"/>
              <a:cs typeface="Calibri"/>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Din Hizmetleri</a:t>
            </a:r>
          </a:p>
        </p:txBody>
      </p:sp>
      <p:sp>
        <p:nvSpPr>
          <p:cNvPr id="4" name="Altbilgi Yer Tutucusu 3"/>
          <p:cNvSpPr>
            <a:spLocks noGrp="1"/>
          </p:cNvSpPr>
          <p:nvPr>
            <p:ph type="ftr" sz="quarter" idx="11"/>
          </p:nvPr>
        </p:nvSpPr>
        <p:spPr/>
        <p:txBody>
          <a:bodyPr/>
          <a:lstStyle/>
          <a:p>
            <a:r>
              <a:rPr lang="tr-TR"/>
              <a:t>www.bingol.gov.tr</a:t>
            </a:r>
          </a:p>
        </p:txBody>
      </p:sp>
      <p:graphicFrame>
        <p:nvGraphicFramePr>
          <p:cNvPr id="8" name="Tablo 7"/>
          <p:cNvGraphicFramePr>
            <a:graphicFrameLocks noGrp="1"/>
          </p:cNvGraphicFramePr>
          <p:nvPr>
            <p:extLst>
              <p:ext uri="{D42A27DB-BD31-4B8C-83A1-F6EECF244321}">
                <p14:modId xmlns:p14="http://schemas.microsoft.com/office/powerpoint/2010/main" val="730864153"/>
              </p:ext>
            </p:extLst>
          </p:nvPr>
        </p:nvGraphicFramePr>
        <p:xfrm>
          <a:off x="689467" y="1396113"/>
          <a:ext cx="6181596" cy="4728240"/>
        </p:xfrm>
        <a:graphic>
          <a:graphicData uri="http://schemas.openxmlformats.org/drawingml/2006/table">
            <a:tbl>
              <a:tblPr/>
              <a:tblGrid>
                <a:gridCol w="3689207">
                  <a:extLst>
                    <a:ext uri="{9D8B030D-6E8A-4147-A177-3AD203B41FA5}">
                      <a16:colId xmlns:a16="http://schemas.microsoft.com/office/drawing/2014/main" val="1322678312"/>
                    </a:ext>
                  </a:extLst>
                </a:gridCol>
                <a:gridCol w="2492389">
                  <a:extLst>
                    <a:ext uri="{9D8B030D-6E8A-4147-A177-3AD203B41FA5}">
                      <a16:colId xmlns:a16="http://schemas.microsoft.com/office/drawing/2014/main" val="2102746499"/>
                    </a:ext>
                  </a:extLst>
                </a:gridCol>
              </a:tblGrid>
              <a:tr h="591030">
                <a:tc>
                  <a:txBody>
                    <a:bodyPr/>
                    <a:lstStyle/>
                    <a:p>
                      <a:pPr marL="9360">
                        <a:lnSpc>
                          <a:spcPts val="1800"/>
                        </a:lnSpc>
                        <a:spcBef>
                          <a:spcPts val="125"/>
                        </a:spcBef>
                      </a:pPr>
                      <a:r>
                        <a:rPr lang="tr-TR" sz="1500" strike="noStrike" spc="-1" dirty="0"/>
                        <a:t>Cami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7" dirty="0" smtClean="0">
                          <a:solidFill>
                            <a:srgbClr val="000000"/>
                          </a:solidFill>
                          <a:latin typeface="Calibri"/>
                        </a:rPr>
                        <a:t>637</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91030">
                <a:tc>
                  <a:txBody>
                    <a:bodyPr/>
                    <a:lstStyle/>
                    <a:p>
                      <a:pPr marL="9360">
                        <a:lnSpc>
                          <a:spcPts val="1800"/>
                        </a:lnSpc>
                        <a:spcBef>
                          <a:spcPts val="125"/>
                        </a:spcBef>
                      </a:pPr>
                      <a:r>
                        <a:rPr lang="tr-TR" sz="1500" strike="noStrike" spc="-1" dirty="0"/>
                        <a:t>Kur’an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82</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91030">
                <a:tc>
                  <a:txBody>
                    <a:bodyPr/>
                    <a:lstStyle/>
                    <a:p>
                      <a:pPr marL="9360">
                        <a:lnSpc>
                          <a:spcPts val="1800"/>
                        </a:lnSpc>
                        <a:spcBef>
                          <a:spcPts val="125"/>
                        </a:spcBef>
                      </a:pPr>
                      <a:r>
                        <a:rPr lang="tr-TR" sz="1500" strike="noStrike" spc="-1" dirty="0"/>
                        <a:t>Kur’an Kursu Öğrenci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2.375</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591030">
                <a:tc>
                  <a:txBody>
                    <a:bodyPr/>
                    <a:lstStyle/>
                    <a:p>
                      <a:pPr marL="9360">
                        <a:lnSpc>
                          <a:spcPts val="1800"/>
                        </a:lnSpc>
                        <a:spcBef>
                          <a:spcPts val="125"/>
                        </a:spcBef>
                      </a:pPr>
                      <a:r>
                        <a:rPr lang="tr-TR" sz="1500" strike="noStrike" spc="-1" dirty="0"/>
                        <a:t>Hafızlık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16</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591030">
                <a:tc>
                  <a:txBody>
                    <a:bodyPr/>
                    <a:lstStyle/>
                    <a:p>
                      <a:pPr marL="9360">
                        <a:lnSpc>
                          <a:spcPts val="1800"/>
                        </a:lnSpc>
                        <a:spcBef>
                          <a:spcPts val="125"/>
                        </a:spcBef>
                      </a:pPr>
                      <a:r>
                        <a:rPr lang="tr-TR" sz="1500" strike="noStrike" spc="-1" dirty="0"/>
                        <a:t>İmam-Hatip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500</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591030">
                <a:tc>
                  <a:txBody>
                    <a:bodyPr/>
                    <a:lstStyle/>
                    <a:p>
                      <a:pPr marL="9360">
                        <a:lnSpc>
                          <a:spcPts val="1800"/>
                        </a:lnSpc>
                        <a:spcBef>
                          <a:spcPts val="125"/>
                        </a:spcBef>
                      </a:pPr>
                      <a:r>
                        <a:rPr lang="tr-TR" sz="1500" strike="noStrike" spc="-1" dirty="0"/>
                        <a:t>Müezzin-Kayyım</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68</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r h="591030">
                <a:tc>
                  <a:txBody>
                    <a:bodyPr/>
                    <a:lstStyle/>
                    <a:p>
                      <a:pPr marL="9360">
                        <a:lnSpc>
                          <a:spcPts val="1800"/>
                        </a:lnSpc>
                        <a:spcBef>
                          <a:spcPts val="125"/>
                        </a:spcBef>
                      </a:pPr>
                      <a:r>
                        <a:rPr lang="tr-TR" sz="1500" strike="noStrike" spc="-1" dirty="0"/>
                        <a:t>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121</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61695877"/>
                  </a:ext>
                </a:extLst>
              </a:tr>
              <a:tr h="591030">
                <a:tc>
                  <a:txBody>
                    <a:bodyPr/>
                    <a:lstStyle/>
                    <a:p>
                      <a:pPr marL="9360">
                        <a:lnSpc>
                          <a:spcPts val="1800"/>
                        </a:lnSpc>
                        <a:spcBef>
                          <a:spcPts val="125"/>
                        </a:spcBef>
                      </a:pPr>
                      <a:r>
                        <a:rPr lang="tr-TR" sz="1500" strike="noStrike" spc="-1" dirty="0"/>
                        <a:t>Geçici 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39</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06698803"/>
                  </a:ext>
                </a:extLst>
              </a:tr>
            </a:tbl>
          </a:graphicData>
        </a:graphic>
      </p:graphicFrame>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693" y="1396113"/>
            <a:ext cx="4503304" cy="4728240"/>
          </a:xfrm>
          <a:prstGeom prst="rect">
            <a:avLst/>
          </a:prstGeom>
        </p:spPr>
      </p:pic>
      <p:sp>
        <p:nvSpPr>
          <p:cNvPr id="10" name="object 14"/>
          <p:cNvSpPr txBox="1"/>
          <p:nvPr/>
        </p:nvSpPr>
        <p:spPr>
          <a:xfrm>
            <a:off x="10156802" y="5823388"/>
            <a:ext cx="1365300"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Ulucami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46068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7"/>
          <p:cNvSpPr/>
          <p:nvPr/>
        </p:nvSpPr>
        <p:spPr>
          <a:xfrm>
            <a:off x="6372461" y="972858"/>
            <a:ext cx="164225" cy="518213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4" name="object 29"/>
          <p:cNvSpPr txBox="1"/>
          <p:nvPr/>
        </p:nvSpPr>
        <p:spPr>
          <a:xfrm>
            <a:off x="686999" y="975621"/>
            <a:ext cx="558849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Hastaneler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30" normalizeH="0" baseline="0" noProof="0" dirty="0">
                <a:ln>
                  <a:noFill/>
                </a:ln>
                <a:solidFill>
                  <a:srgbClr val="FFFFFF"/>
                </a:solidFill>
                <a:effectLst/>
                <a:uLnTx/>
                <a:uFillTx/>
                <a:latin typeface="Calibri"/>
                <a:ea typeface="+mn-ea"/>
                <a:cs typeface="Calibri"/>
              </a:rPr>
              <a:t>Yatak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3"/>
          <p:cNvSpPr txBox="1"/>
          <p:nvPr/>
        </p:nvSpPr>
        <p:spPr>
          <a:xfrm>
            <a:off x="6500588" y="5845295"/>
            <a:ext cx="5034116" cy="309699"/>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2384" rIns="0" bIns="0" rtlCol="0">
            <a:spAutoFit/>
          </a:bodyPr>
          <a:lstStyle/>
          <a:p>
            <a:pPr marL="1270" marR="0" lvl="0" indent="0" algn="ctr" defTabSz="914400" rtl="0" eaLnBrk="1" fontAlgn="auto" latinLnBrk="0" hangingPunct="1">
              <a:lnSpc>
                <a:spcPct val="100000"/>
              </a:lnSpc>
              <a:spcBef>
                <a:spcPts val="240"/>
              </a:spcBef>
              <a:spcAft>
                <a:spcPts val="0"/>
              </a:spcAft>
              <a:buClrTx/>
              <a:buSzTx/>
              <a:buFontTx/>
              <a:buNone/>
              <a:tabLst/>
              <a:defRPr/>
            </a:pPr>
            <a:r>
              <a:rPr kumimoji="0" lang="tr-TR" sz="1800" b="1" i="0" u="none" strike="noStrike" kern="1200" cap="none" spc="-5" normalizeH="0" baseline="0" noProof="0" dirty="0">
                <a:ln>
                  <a:noFill/>
                </a:ln>
                <a:solidFill>
                  <a:prstClr val="white"/>
                </a:solidFill>
                <a:effectLst/>
                <a:uLnTx/>
                <a:uFillTx/>
                <a:latin typeface="Calibri" panose="020F0502020204030204"/>
                <a:ea typeface="+mn-ea"/>
                <a:cs typeface="Calibri"/>
              </a:rPr>
              <a:t>Nitelikli </a:t>
            </a:r>
            <a:r>
              <a:rPr kumimoji="0" lang="tr-TR" sz="1800" b="1" i="0" u="none" strike="noStrike" kern="1200" cap="none" spc="-15" normalizeH="0" baseline="0" noProof="0" dirty="0">
                <a:ln>
                  <a:noFill/>
                </a:ln>
                <a:solidFill>
                  <a:prstClr val="white"/>
                </a:solidFill>
                <a:effectLst/>
                <a:uLnTx/>
                <a:uFillTx/>
                <a:latin typeface="Calibri" panose="020F0502020204030204"/>
                <a:ea typeface="+mn-ea"/>
                <a:cs typeface="Calibri"/>
              </a:rPr>
              <a:t>yatak </a:t>
            </a:r>
            <a:r>
              <a:rPr kumimoji="0" lang="tr-TR" sz="1800" b="1" i="0" u="none" strike="noStrike" kern="1200" cap="none" spc="-10" normalizeH="0" baseline="0" noProof="0" dirty="0">
                <a:ln>
                  <a:noFill/>
                </a:ln>
                <a:solidFill>
                  <a:prstClr val="white"/>
                </a:solidFill>
                <a:effectLst/>
                <a:uLnTx/>
                <a:uFillTx/>
                <a:latin typeface="Calibri" panose="020F0502020204030204"/>
                <a:ea typeface="+mn-ea"/>
                <a:cs typeface="Calibri"/>
              </a:rPr>
              <a:t>oranı </a:t>
            </a: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Calibri"/>
              </a:rPr>
              <a:t>%65,6’</a:t>
            </a:r>
            <a:r>
              <a:rPr kumimoji="0" lang="tr-TR" sz="1800" b="1" i="0" u="none" strike="noStrike" kern="1200" cap="none" spc="-40" normalizeH="0" baseline="0" noProof="0" dirty="0" smtClean="0">
                <a:ln>
                  <a:noFill/>
                </a:ln>
                <a:solidFill>
                  <a:prstClr val="white"/>
                </a:solidFill>
                <a:effectLst/>
                <a:uLnTx/>
                <a:uFillTx/>
                <a:latin typeface="Calibri" panose="020F0502020204030204"/>
                <a:ea typeface="+mn-ea"/>
                <a:cs typeface="Calibri"/>
              </a:rPr>
              <a:t>dır</a:t>
            </a:r>
            <a:r>
              <a:rPr kumimoji="0" lang="tr-TR" sz="1800" b="1" i="0" u="none" strike="noStrike" kern="1200" cap="none" spc="-40" normalizeH="0" baseline="0" noProof="0" dirty="0">
                <a:ln>
                  <a:noFill/>
                </a:ln>
                <a:solidFill>
                  <a:prstClr val="white"/>
                </a:solidFill>
                <a:effectLst/>
                <a:uLnTx/>
                <a:uFillTx/>
                <a:latin typeface="Calibri" panose="020F0502020204030204"/>
                <a:ea typeface="+mn-ea"/>
                <a:cs typeface="Calibri"/>
              </a:rPr>
              <a:t>.</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9" name="object 29"/>
          <p:cNvSpPr txBox="1"/>
          <p:nvPr/>
        </p:nvSpPr>
        <p:spPr>
          <a:xfrm>
            <a:off x="6500588" y="972858"/>
            <a:ext cx="503411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10.000 Kişiye Düşen Hekim ve Yatak Sayısı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29"/>
          <p:cNvSpPr txBox="1"/>
          <p:nvPr/>
        </p:nvSpPr>
        <p:spPr>
          <a:xfrm>
            <a:off x="686999" y="3468803"/>
            <a:ext cx="5586075"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Personel Durumu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21" name="Tablo 20"/>
          <p:cNvGraphicFramePr>
            <a:graphicFrameLocks noGrp="1"/>
          </p:cNvGraphicFramePr>
          <p:nvPr>
            <p:extLst>
              <p:ext uri="{D42A27DB-BD31-4B8C-83A1-F6EECF244321}">
                <p14:modId xmlns:p14="http://schemas.microsoft.com/office/powerpoint/2010/main" val="2850917380"/>
              </p:ext>
            </p:extLst>
          </p:nvPr>
        </p:nvGraphicFramePr>
        <p:xfrm>
          <a:off x="687000" y="1370185"/>
          <a:ext cx="5588495" cy="1663538"/>
        </p:xfrm>
        <a:graphic>
          <a:graphicData uri="http://schemas.openxmlformats.org/drawingml/2006/table">
            <a:tbl>
              <a:tblPr/>
              <a:tblGrid>
                <a:gridCol w="471119">
                  <a:extLst>
                    <a:ext uri="{9D8B030D-6E8A-4147-A177-3AD203B41FA5}">
                      <a16:colId xmlns:a16="http://schemas.microsoft.com/office/drawing/2014/main" val="1322678312"/>
                    </a:ext>
                  </a:extLst>
                </a:gridCol>
                <a:gridCol w="2775995">
                  <a:extLst>
                    <a:ext uri="{9D8B030D-6E8A-4147-A177-3AD203B41FA5}">
                      <a16:colId xmlns:a16="http://schemas.microsoft.com/office/drawing/2014/main" val="2102746499"/>
                    </a:ext>
                  </a:extLst>
                </a:gridCol>
                <a:gridCol w="1060276">
                  <a:extLst>
                    <a:ext uri="{9D8B030D-6E8A-4147-A177-3AD203B41FA5}">
                      <a16:colId xmlns:a16="http://schemas.microsoft.com/office/drawing/2014/main" val="635708914"/>
                    </a:ext>
                  </a:extLst>
                </a:gridCol>
                <a:gridCol w="1281105">
                  <a:extLst>
                    <a:ext uri="{9D8B030D-6E8A-4147-A177-3AD203B41FA5}">
                      <a16:colId xmlns:a16="http://schemas.microsoft.com/office/drawing/2014/main" val="3319546673"/>
                    </a:ext>
                  </a:extLst>
                </a:gridCol>
              </a:tblGrid>
              <a:tr h="401590">
                <a:tc>
                  <a:txBody>
                    <a:bodyPr/>
                    <a:lstStyle/>
                    <a:p>
                      <a:pPr>
                        <a:lnSpc>
                          <a:spcPct val="100000"/>
                        </a:lnSpc>
                      </a:pPr>
                      <a:endParaRPr sz="1400"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42644">
                        <a:lnSpc>
                          <a:spcPct val="100000"/>
                        </a:lnSpc>
                        <a:spcBef>
                          <a:spcPts val="1305"/>
                        </a:spcBef>
                      </a:pPr>
                      <a:r>
                        <a:rPr sz="1400" b="1" spc="-5" dirty="0">
                          <a:latin typeface="+mn-lt"/>
                          <a:cs typeface="Calibri"/>
                        </a:rPr>
                        <a:t>Hastane</a:t>
                      </a:r>
                      <a:r>
                        <a:rPr sz="1400" b="1" spc="-30" dirty="0">
                          <a:latin typeface="+mn-lt"/>
                          <a:cs typeface="Calibri"/>
                        </a:rPr>
                        <a:t> </a:t>
                      </a:r>
                      <a:r>
                        <a:rPr sz="1400" b="1" dirty="0">
                          <a:latin typeface="+mn-lt"/>
                          <a:cs typeface="Calibri"/>
                        </a:rPr>
                        <a:t>Adı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305"/>
                        </a:spcBef>
                      </a:pP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7475">
                        <a:lnSpc>
                          <a:spcPct val="100000"/>
                        </a:lnSpc>
                        <a:spcBef>
                          <a:spcPts val="1305"/>
                        </a:spcBef>
                      </a:pPr>
                      <a:r>
                        <a:rPr sz="1400" b="1" spc="-30" dirty="0">
                          <a:latin typeface="+mn-lt"/>
                          <a:cs typeface="Calibri"/>
                        </a:rPr>
                        <a:t>Yatak</a:t>
                      </a:r>
                      <a:r>
                        <a:rPr sz="1400" b="1" spc="-40" dirty="0">
                          <a:latin typeface="+mn-lt"/>
                          <a:cs typeface="Calibri"/>
                        </a:rPr>
                        <a:t> </a:t>
                      </a: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15487">
                <a:tc>
                  <a:txBody>
                    <a:bodyPr/>
                    <a:lstStyle/>
                    <a:p>
                      <a:pPr marR="165735" algn="r">
                        <a:lnSpc>
                          <a:spcPct val="100000"/>
                        </a:lnSpc>
                        <a:spcBef>
                          <a:spcPts val="665"/>
                        </a:spcBef>
                      </a:pPr>
                      <a:r>
                        <a:rPr sz="1400" dirty="0">
                          <a:latin typeface="+mn-lt"/>
                          <a:cs typeface="Calibri"/>
                        </a:rPr>
                        <a:t>1</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dirty="0">
                          <a:latin typeface="+mn-lt"/>
                          <a:cs typeface="Calibri"/>
                        </a:rPr>
                        <a:t>Bingöl Devlet Hastanesi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a:latin typeface="+mn-lt"/>
                          <a:cs typeface="Calibri"/>
                        </a:rPr>
                        <a:t>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spc="-5" dirty="0" smtClean="0">
                          <a:latin typeface="+mn-lt"/>
                          <a:cs typeface="Calibri"/>
                        </a:rPr>
                        <a:t>425</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15487">
                <a:tc>
                  <a:txBody>
                    <a:bodyPr/>
                    <a:lstStyle/>
                    <a:p>
                      <a:pPr marR="165735" algn="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sz="1400" dirty="0">
                          <a:latin typeface="+mn-lt"/>
                          <a:cs typeface="Calibri"/>
                        </a:rPr>
                        <a:t>İlçe </a:t>
                      </a:r>
                      <a:r>
                        <a:rPr sz="1400" spc="-5" dirty="0" err="1">
                          <a:latin typeface="+mn-lt"/>
                          <a:cs typeface="Calibri"/>
                        </a:rPr>
                        <a:t>Devlet</a:t>
                      </a:r>
                      <a:r>
                        <a:rPr sz="1400" spc="-15" dirty="0">
                          <a:latin typeface="+mn-lt"/>
                          <a:cs typeface="Calibri"/>
                        </a:rPr>
                        <a:t> </a:t>
                      </a:r>
                      <a:r>
                        <a:rPr sz="1400" spc="-5" dirty="0" err="1">
                          <a:latin typeface="+mn-lt"/>
                          <a:cs typeface="Calibri"/>
                        </a:rPr>
                        <a:t>Hastane</a:t>
                      </a:r>
                      <a:r>
                        <a:rPr lang="tr-TR" sz="1400" spc="-5" dirty="0" err="1">
                          <a:latin typeface="+mn-lt"/>
                          <a:cs typeface="Calibri"/>
                        </a:rPr>
                        <a:t>leri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sz="1400" dirty="0">
                          <a:latin typeface="+mn-lt"/>
                          <a:cs typeface="Calibri"/>
                        </a:rPr>
                        <a:t>5</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smtClean="0">
                          <a:latin typeface="+mn-lt"/>
                          <a:cs typeface="Calibri"/>
                        </a:rPr>
                        <a:t>215</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315487">
                <a:tc>
                  <a:txBody>
                    <a:bodyPr/>
                    <a:lstStyle/>
                    <a:p>
                      <a:pPr marR="165735" algn="r">
                        <a:lnSpc>
                          <a:spcPct val="100000"/>
                        </a:lnSpc>
                        <a:spcBef>
                          <a:spcPts val="665"/>
                        </a:spcBef>
                      </a:pPr>
                      <a:r>
                        <a:rPr lang="tr-TR" sz="1400" dirty="0" smtClean="0">
                          <a:latin typeface="+mn-lt"/>
                          <a:cs typeface="Calibri"/>
                        </a:rPr>
                        <a:t>3</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spc="-10" dirty="0">
                          <a:latin typeface="+mn-lt"/>
                          <a:cs typeface="Calibri"/>
                        </a:rPr>
                        <a:t>Özel Hastane</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a:latin typeface="+mn-lt"/>
                          <a:cs typeface="Calibri"/>
                        </a:rPr>
                        <a:t>31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315487">
                <a:tc gridSpan="2">
                  <a:txBody>
                    <a:bodyPr/>
                    <a:lstStyle/>
                    <a:p>
                      <a:pPr algn="ctr">
                        <a:lnSpc>
                          <a:spcPct val="100000"/>
                        </a:lnSpc>
                        <a:spcBef>
                          <a:spcPts val="665"/>
                        </a:spcBef>
                      </a:pPr>
                      <a:r>
                        <a:rPr sz="1400" b="1" spc="-25" dirty="0">
                          <a:solidFill>
                            <a:srgbClr val="C00000"/>
                          </a:solidFill>
                          <a:latin typeface="+mn-lt"/>
                          <a:cs typeface="Calibri"/>
                        </a:rPr>
                        <a:t>Toplam</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8</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671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23" name="Tablo 22"/>
          <p:cNvGraphicFramePr>
            <a:graphicFrameLocks noGrp="1"/>
          </p:cNvGraphicFramePr>
          <p:nvPr>
            <p:extLst>
              <p:ext uri="{D42A27DB-BD31-4B8C-83A1-F6EECF244321}">
                <p14:modId xmlns:p14="http://schemas.microsoft.com/office/powerpoint/2010/main" val="1203978433"/>
              </p:ext>
            </p:extLst>
          </p:nvPr>
        </p:nvGraphicFramePr>
        <p:xfrm>
          <a:off x="697312" y="3868615"/>
          <a:ext cx="5580608" cy="2286379"/>
        </p:xfrm>
        <a:graphic>
          <a:graphicData uri="http://schemas.openxmlformats.org/drawingml/2006/table">
            <a:tbl>
              <a:tblPr/>
              <a:tblGrid>
                <a:gridCol w="2204738">
                  <a:extLst>
                    <a:ext uri="{9D8B030D-6E8A-4147-A177-3AD203B41FA5}">
                      <a16:colId xmlns:a16="http://schemas.microsoft.com/office/drawing/2014/main" val="635708914"/>
                    </a:ext>
                  </a:extLst>
                </a:gridCol>
                <a:gridCol w="3375870">
                  <a:extLst>
                    <a:ext uri="{9D8B030D-6E8A-4147-A177-3AD203B41FA5}">
                      <a16:colId xmlns:a16="http://schemas.microsoft.com/office/drawing/2014/main" val="3319546673"/>
                    </a:ext>
                  </a:extLst>
                </a:gridCol>
              </a:tblGrid>
              <a:tr h="443739">
                <a:tc>
                  <a:txBody>
                    <a:bodyPr/>
                    <a:lstStyle/>
                    <a:p>
                      <a:pPr marL="9525">
                        <a:lnSpc>
                          <a:spcPct val="100000"/>
                        </a:lnSpc>
                        <a:spcBef>
                          <a:spcPts val="750"/>
                        </a:spcBef>
                      </a:pPr>
                      <a:r>
                        <a:rPr lang="tr-TR" sz="1400" spc="-10" dirty="0">
                          <a:latin typeface="Calibri"/>
                          <a:cs typeface="Calibri"/>
                        </a:rPr>
                        <a:t>Uzman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195</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60660">
                <a:tc>
                  <a:txBody>
                    <a:bodyPr/>
                    <a:lstStyle/>
                    <a:p>
                      <a:pPr marL="9525">
                        <a:lnSpc>
                          <a:spcPct val="100000"/>
                        </a:lnSpc>
                        <a:spcBef>
                          <a:spcPts val="750"/>
                        </a:spcBef>
                      </a:pPr>
                      <a:r>
                        <a:rPr lang="tr-TR" sz="1400" dirty="0">
                          <a:latin typeface="Calibri"/>
                          <a:cs typeface="Calibri"/>
                        </a:rPr>
                        <a:t>Pratisyen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247</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60660">
                <a:tc>
                  <a:txBody>
                    <a:bodyPr/>
                    <a:lstStyle/>
                    <a:p>
                      <a:pPr marL="9525">
                        <a:lnSpc>
                          <a:spcPct val="100000"/>
                        </a:lnSpc>
                        <a:spcBef>
                          <a:spcPts val="750"/>
                        </a:spcBef>
                      </a:pPr>
                      <a:r>
                        <a:rPr lang="tr-TR" sz="1400" dirty="0">
                          <a:latin typeface="Calibri"/>
                          <a:cs typeface="Calibri"/>
                        </a:rPr>
                        <a:t>Aile Hekimi</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98</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460660">
                <a:tc>
                  <a:txBody>
                    <a:bodyPr/>
                    <a:lstStyle/>
                    <a:p>
                      <a:pPr marL="9525">
                        <a:lnSpc>
                          <a:spcPct val="100000"/>
                        </a:lnSpc>
                        <a:spcBef>
                          <a:spcPts val="715"/>
                        </a:spcBef>
                      </a:pPr>
                      <a:r>
                        <a:rPr lang="tr-TR" sz="1400" spc="-15" dirty="0">
                          <a:latin typeface="Calibri"/>
                          <a:cs typeface="Calibri"/>
                        </a:rPr>
                        <a:t>Ebe</a:t>
                      </a:r>
                      <a:r>
                        <a:rPr lang="tr-TR" sz="1400" spc="-15" baseline="0" dirty="0">
                          <a:latin typeface="Calibri"/>
                          <a:cs typeface="Calibri"/>
                        </a:rPr>
                        <a:t> ve Hemşire Sayısı</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1.149</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460660">
                <a:tc>
                  <a:txBody>
                    <a:bodyPr/>
                    <a:lstStyle/>
                    <a:p>
                      <a:pPr marL="9525">
                        <a:lnSpc>
                          <a:spcPct val="100000"/>
                        </a:lnSpc>
                        <a:spcBef>
                          <a:spcPts val="715"/>
                        </a:spcBef>
                      </a:pPr>
                      <a:r>
                        <a:rPr lang="tr-TR" sz="1400" dirty="0">
                          <a:latin typeface="Calibri"/>
                          <a:cs typeface="Calibri"/>
                        </a:rPr>
                        <a:t>Diğer Sağlık Personeli</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1.206</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25" name="Grafik 24"/>
          <p:cNvGraphicFramePr>
            <a:graphicFrameLocks/>
          </p:cNvGraphicFramePr>
          <p:nvPr>
            <p:extLst>
              <p:ext uri="{D42A27DB-BD31-4B8C-83A1-F6EECF244321}">
                <p14:modId xmlns:p14="http://schemas.microsoft.com/office/powerpoint/2010/main" val="1491986924"/>
              </p:ext>
            </p:extLst>
          </p:nvPr>
        </p:nvGraphicFramePr>
        <p:xfrm>
          <a:off x="6500588" y="1376039"/>
          <a:ext cx="5034116" cy="4341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46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2332" y="987753"/>
            <a:ext cx="10848639"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err="1">
                <a:ln>
                  <a:noFill/>
                </a:ln>
                <a:solidFill>
                  <a:srgbClr val="FFFFFF"/>
                </a:solidFill>
                <a:effectLst/>
                <a:uLnTx/>
                <a:uFillTx/>
                <a:latin typeface="Calibri"/>
                <a:ea typeface="+mn-ea"/>
                <a:cs typeface="Calibri"/>
              </a:rPr>
              <a:t>Halk</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Sağlığı</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692339" y="5195559"/>
            <a:ext cx="5672661" cy="98360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Times New Roman"/>
              <a:ea typeface="+mn-ea"/>
              <a:cs typeface="Times New Roman"/>
            </a:endParaRPr>
          </a:p>
          <a:p>
            <a:pPr marL="74930" marR="0" lvl="0" indent="0" algn="ctr"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Sağlıklı </a:t>
            </a:r>
            <a:r>
              <a:rPr kumimoji="0" sz="2000" b="1" i="0" u="none" strike="noStrike" kern="1200" cap="none" spc="-20" normalizeH="0" baseline="0" noProof="0" dirty="0">
                <a:ln>
                  <a:noFill/>
                </a:ln>
                <a:solidFill>
                  <a:srgbClr val="FFFFFF"/>
                </a:solidFill>
                <a:effectLst/>
                <a:uLnTx/>
                <a:uFillTx/>
                <a:latin typeface="Calibri"/>
                <a:ea typeface="+mn-ea"/>
                <a:cs typeface="Calibri"/>
              </a:rPr>
              <a:t>anneler, </a:t>
            </a:r>
            <a:r>
              <a:rPr kumimoji="0" sz="2000" b="1" i="0" u="none" strike="noStrike" kern="1200" cap="none" spc="-5" normalizeH="0" baseline="0" noProof="0" dirty="0">
                <a:ln>
                  <a:noFill/>
                </a:ln>
                <a:solidFill>
                  <a:srgbClr val="FFFFFF"/>
                </a:solidFill>
                <a:effectLst/>
                <a:uLnTx/>
                <a:uFillTx/>
                <a:latin typeface="Calibri"/>
                <a:ea typeface="+mn-ea"/>
                <a:cs typeface="Calibri"/>
              </a:rPr>
              <a:t>sağlıklı</a:t>
            </a:r>
            <a:r>
              <a:rPr kumimoji="0" sz="2000" b="1" i="0" u="none" strike="noStrike" kern="1200" cap="none" spc="-25"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err="1">
                <a:ln>
                  <a:noFill/>
                </a:ln>
                <a:solidFill>
                  <a:srgbClr val="FFFFFF"/>
                </a:solidFill>
                <a:effectLst/>
                <a:uLnTx/>
                <a:uFillTx/>
                <a:latin typeface="Calibri"/>
                <a:ea typeface="+mn-ea"/>
                <a:cs typeface="Calibri"/>
              </a:rPr>
              <a:t>nesiller</a:t>
            </a:r>
            <a:r>
              <a:rPr kumimoji="0" sz="2000" b="1" i="0" u="none" strike="noStrike" kern="1200" cap="none" spc="0" normalizeH="0" baseline="0" noProof="0" dirty="0">
                <a:ln>
                  <a:noFill/>
                </a:ln>
                <a:solidFill>
                  <a:srgbClr val="FFFFFF"/>
                </a:solidFill>
                <a:effectLst/>
                <a:uLnTx/>
                <a:uFillTx/>
                <a:latin typeface="Calibri"/>
                <a:ea typeface="+mn-ea"/>
                <a:cs typeface="Calibri"/>
              </a:rPr>
              <a:t>…</a:t>
            </a:r>
            <a:endParaRPr kumimoji="0" lang="tr-TR" sz="2000" b="1" i="0" u="none" strike="noStrike" kern="1200" cap="none" spc="0" normalizeH="0" baseline="0" noProof="0" dirty="0">
              <a:ln>
                <a:noFill/>
              </a:ln>
              <a:solidFill>
                <a:srgbClr val="FFFFFF"/>
              </a:solidFill>
              <a:effectLst/>
              <a:uLnTx/>
              <a:uFillTx/>
              <a:latin typeface="Calibri"/>
              <a:ea typeface="+mn-ea"/>
              <a:cs typeface="Calibri"/>
            </a:endParaRPr>
          </a:p>
          <a:p>
            <a:pPr marL="74930" marR="0" lvl="0" indent="0" algn="ctr"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pic>
        <p:nvPicPr>
          <p:cNvPr id="11" name="Resim 1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10000"/>
                    </a14:imgEffect>
                    <a14:imgEffect>
                      <a14:brightnessContrast bright="20000" contrast="11000"/>
                    </a14:imgEffect>
                  </a14:imgLayer>
                </a14:imgProps>
              </a:ext>
              <a:ext uri="{28A0092B-C50C-407E-A947-70E740481C1C}">
                <a14:useLocalDpi xmlns:a14="http://schemas.microsoft.com/office/drawing/2010/main" val="0"/>
              </a:ext>
            </a:extLst>
          </a:blip>
          <a:srcRect l="24162" t="-168" r="22870" b="168"/>
          <a:stretch/>
        </p:blipFill>
        <p:spPr>
          <a:xfrm>
            <a:off x="6472518" y="1432389"/>
            <a:ext cx="5068453" cy="4746773"/>
          </a:xfrm>
          <a:prstGeom prst="rect">
            <a:avLst/>
          </a:prstGeom>
          <a:ln>
            <a:solidFill>
              <a:schemeClr val="accent1"/>
            </a:solidFill>
          </a:ln>
        </p:spPr>
      </p:pic>
      <p:sp>
        <p:nvSpPr>
          <p:cNvPr id="12" name="object 15"/>
          <p:cNvSpPr txBox="1"/>
          <p:nvPr/>
        </p:nvSpPr>
        <p:spPr>
          <a:xfrm>
            <a:off x="9302437" y="5888588"/>
            <a:ext cx="2210541"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İl Sağlık Müdürlüğü</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4" name="Tablo 3"/>
          <p:cNvGraphicFramePr>
            <a:graphicFrameLocks noGrp="1"/>
          </p:cNvGraphicFramePr>
          <p:nvPr>
            <p:extLst>
              <p:ext uri="{D42A27DB-BD31-4B8C-83A1-F6EECF244321}">
                <p14:modId xmlns:p14="http://schemas.microsoft.com/office/powerpoint/2010/main" val="2286882879"/>
              </p:ext>
            </p:extLst>
          </p:nvPr>
        </p:nvGraphicFramePr>
        <p:xfrm>
          <a:off x="692329" y="1432389"/>
          <a:ext cx="5672669" cy="1669894"/>
        </p:xfrm>
        <a:graphic>
          <a:graphicData uri="http://schemas.openxmlformats.org/drawingml/2006/table">
            <a:tbl>
              <a:tblPr/>
              <a:tblGrid>
                <a:gridCol w="1012271">
                  <a:extLst>
                    <a:ext uri="{9D8B030D-6E8A-4147-A177-3AD203B41FA5}">
                      <a16:colId xmlns:a16="http://schemas.microsoft.com/office/drawing/2014/main" val="20000"/>
                    </a:ext>
                  </a:extLst>
                </a:gridCol>
                <a:gridCol w="517822">
                  <a:extLst>
                    <a:ext uri="{9D8B030D-6E8A-4147-A177-3AD203B41FA5}">
                      <a16:colId xmlns:a16="http://schemas.microsoft.com/office/drawing/2014/main" val="20005"/>
                    </a:ext>
                  </a:extLst>
                </a:gridCol>
                <a:gridCol w="517822">
                  <a:extLst>
                    <a:ext uri="{9D8B030D-6E8A-4147-A177-3AD203B41FA5}">
                      <a16:colId xmlns:a16="http://schemas.microsoft.com/office/drawing/2014/main" val="1035957296"/>
                    </a:ext>
                  </a:extLst>
                </a:gridCol>
                <a:gridCol w="517822">
                  <a:extLst>
                    <a:ext uri="{9D8B030D-6E8A-4147-A177-3AD203B41FA5}">
                      <a16:colId xmlns:a16="http://schemas.microsoft.com/office/drawing/2014/main" val="2721822839"/>
                    </a:ext>
                  </a:extLst>
                </a:gridCol>
                <a:gridCol w="517822">
                  <a:extLst>
                    <a:ext uri="{9D8B030D-6E8A-4147-A177-3AD203B41FA5}">
                      <a16:colId xmlns:a16="http://schemas.microsoft.com/office/drawing/2014/main" val="1672750484"/>
                    </a:ext>
                  </a:extLst>
                </a:gridCol>
                <a:gridCol w="517822">
                  <a:extLst>
                    <a:ext uri="{9D8B030D-6E8A-4147-A177-3AD203B41FA5}">
                      <a16:colId xmlns:a16="http://schemas.microsoft.com/office/drawing/2014/main" val="2455520341"/>
                    </a:ext>
                  </a:extLst>
                </a:gridCol>
                <a:gridCol w="517822">
                  <a:extLst>
                    <a:ext uri="{9D8B030D-6E8A-4147-A177-3AD203B41FA5}">
                      <a16:colId xmlns:a16="http://schemas.microsoft.com/office/drawing/2014/main" val="372487272"/>
                    </a:ext>
                  </a:extLst>
                </a:gridCol>
                <a:gridCol w="517822">
                  <a:extLst>
                    <a:ext uri="{9D8B030D-6E8A-4147-A177-3AD203B41FA5}">
                      <a16:colId xmlns:a16="http://schemas.microsoft.com/office/drawing/2014/main" val="347302869"/>
                    </a:ext>
                  </a:extLst>
                </a:gridCol>
                <a:gridCol w="517822">
                  <a:extLst>
                    <a:ext uri="{9D8B030D-6E8A-4147-A177-3AD203B41FA5}">
                      <a16:colId xmlns:a16="http://schemas.microsoft.com/office/drawing/2014/main" val="3985188557"/>
                    </a:ext>
                  </a:extLst>
                </a:gridCol>
                <a:gridCol w="517822">
                  <a:extLst>
                    <a:ext uri="{9D8B030D-6E8A-4147-A177-3AD203B41FA5}">
                      <a16:colId xmlns:a16="http://schemas.microsoft.com/office/drawing/2014/main" val="806886195"/>
                    </a:ext>
                  </a:extLst>
                </a:gridCol>
              </a:tblGrid>
              <a:tr h="1104865">
                <a:tc>
                  <a:txBody>
                    <a:bodyPr/>
                    <a:lstStyle/>
                    <a:p>
                      <a:pPr algn="ctr" rtl="0" fontAlgn="b"/>
                      <a:r>
                        <a:rPr lang="tr-TR" sz="1400" b="1" i="0" u="none" strike="noStrike" dirty="0" smtClean="0">
                          <a:solidFill>
                            <a:srgbClr val="000000"/>
                          </a:solidFill>
                          <a:effectLst/>
                          <a:latin typeface="Calibri" panose="020F0502020204030204" pitchFamily="34" charset="0"/>
                        </a:rPr>
                        <a:t>Anne          </a:t>
                      </a:r>
                      <a:r>
                        <a:rPr lang="tr-TR" sz="1400" b="1" i="0" u="none" strike="noStrike" dirty="0">
                          <a:solidFill>
                            <a:srgbClr val="000000"/>
                          </a:solidFill>
                          <a:effectLst/>
                          <a:latin typeface="Calibri" panose="020F0502020204030204" pitchFamily="34" charset="0"/>
                        </a:rPr>
                        <a:t>Ölüm Oranı (</a:t>
                      </a:r>
                      <a:r>
                        <a:rPr lang="tr-TR" sz="1400" b="1" i="0" u="none" strike="noStrike" dirty="0" err="1" smtClean="0">
                          <a:solidFill>
                            <a:srgbClr val="000000"/>
                          </a:solidFill>
                          <a:effectLst/>
                          <a:latin typeface="Calibri" panose="020F0502020204030204" pitchFamily="34" charset="0"/>
                        </a:rPr>
                        <a:t>Yüzbinde</a:t>
                      </a:r>
                      <a:r>
                        <a:rPr lang="tr-TR" sz="1400" b="1" i="0" u="none" strike="noStrike" dirty="0" smtClean="0">
                          <a:solidFill>
                            <a:srgbClr val="000000"/>
                          </a:solidFill>
                          <a:effectLst/>
                          <a:latin typeface="Calibri" panose="020F0502020204030204" pitchFamily="34" charset="0"/>
                        </a:rPr>
                        <a:t>)</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38125">
                <a:tc>
                  <a:txBody>
                    <a:bodyPr/>
                    <a:lstStyle/>
                    <a:p>
                      <a:pPr algn="l" rtl="0" fontAlgn="b"/>
                      <a:r>
                        <a:rPr lang="tr-TR" sz="1400" b="0" i="0" u="none" strike="noStrike">
                          <a:solidFill>
                            <a:srgbClr val="000000"/>
                          </a:solidFill>
                          <a:effectLst/>
                          <a:latin typeface="Calibri" panose="020F0502020204030204" pitchFamily="34" charset="0"/>
                        </a:rPr>
                        <a:t>Bingöl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18,3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37,7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20,2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80,9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21,4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25,9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6904">
                <a:tc>
                  <a:txBody>
                    <a:bodyPr/>
                    <a:lstStyle/>
                    <a:p>
                      <a:pPr algn="l" rtl="0" fontAlgn="ctr"/>
                      <a:r>
                        <a:rPr lang="tr-TR" sz="1400" b="0" i="0" u="none" strike="noStrike">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14,6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184054433"/>
              </p:ext>
            </p:extLst>
          </p:nvPr>
        </p:nvGraphicFramePr>
        <p:xfrm>
          <a:off x="692332" y="3200399"/>
          <a:ext cx="5672670" cy="1900518"/>
        </p:xfrm>
        <a:graphic>
          <a:graphicData uri="http://schemas.openxmlformats.org/drawingml/2006/table">
            <a:tbl>
              <a:tblPr/>
              <a:tblGrid>
                <a:gridCol w="1004055">
                  <a:extLst>
                    <a:ext uri="{9D8B030D-6E8A-4147-A177-3AD203B41FA5}">
                      <a16:colId xmlns:a16="http://schemas.microsoft.com/office/drawing/2014/main" val="20000"/>
                    </a:ext>
                  </a:extLst>
                </a:gridCol>
                <a:gridCol w="518735">
                  <a:extLst>
                    <a:ext uri="{9D8B030D-6E8A-4147-A177-3AD203B41FA5}">
                      <a16:colId xmlns:a16="http://schemas.microsoft.com/office/drawing/2014/main" val="20004"/>
                    </a:ext>
                  </a:extLst>
                </a:gridCol>
                <a:gridCol w="518735">
                  <a:extLst>
                    <a:ext uri="{9D8B030D-6E8A-4147-A177-3AD203B41FA5}">
                      <a16:colId xmlns:a16="http://schemas.microsoft.com/office/drawing/2014/main" val="13311250"/>
                    </a:ext>
                  </a:extLst>
                </a:gridCol>
                <a:gridCol w="518735">
                  <a:extLst>
                    <a:ext uri="{9D8B030D-6E8A-4147-A177-3AD203B41FA5}">
                      <a16:colId xmlns:a16="http://schemas.microsoft.com/office/drawing/2014/main" val="3327024192"/>
                    </a:ext>
                  </a:extLst>
                </a:gridCol>
                <a:gridCol w="518735">
                  <a:extLst>
                    <a:ext uri="{9D8B030D-6E8A-4147-A177-3AD203B41FA5}">
                      <a16:colId xmlns:a16="http://schemas.microsoft.com/office/drawing/2014/main" val="2707691468"/>
                    </a:ext>
                  </a:extLst>
                </a:gridCol>
                <a:gridCol w="518735">
                  <a:extLst>
                    <a:ext uri="{9D8B030D-6E8A-4147-A177-3AD203B41FA5}">
                      <a16:colId xmlns:a16="http://schemas.microsoft.com/office/drawing/2014/main" val="1899044543"/>
                    </a:ext>
                  </a:extLst>
                </a:gridCol>
                <a:gridCol w="518735">
                  <a:extLst>
                    <a:ext uri="{9D8B030D-6E8A-4147-A177-3AD203B41FA5}">
                      <a16:colId xmlns:a16="http://schemas.microsoft.com/office/drawing/2014/main" val="1783329124"/>
                    </a:ext>
                  </a:extLst>
                </a:gridCol>
                <a:gridCol w="518735">
                  <a:extLst>
                    <a:ext uri="{9D8B030D-6E8A-4147-A177-3AD203B41FA5}">
                      <a16:colId xmlns:a16="http://schemas.microsoft.com/office/drawing/2014/main" val="2256475924"/>
                    </a:ext>
                  </a:extLst>
                </a:gridCol>
                <a:gridCol w="518735">
                  <a:extLst>
                    <a:ext uri="{9D8B030D-6E8A-4147-A177-3AD203B41FA5}">
                      <a16:colId xmlns:a16="http://schemas.microsoft.com/office/drawing/2014/main" val="1699887430"/>
                    </a:ext>
                  </a:extLst>
                </a:gridCol>
                <a:gridCol w="518735">
                  <a:extLst>
                    <a:ext uri="{9D8B030D-6E8A-4147-A177-3AD203B41FA5}">
                      <a16:colId xmlns:a16="http://schemas.microsoft.com/office/drawing/2014/main" val="1179755089"/>
                    </a:ext>
                  </a:extLst>
                </a:gridCol>
              </a:tblGrid>
              <a:tr h="1230533">
                <a:tc>
                  <a:txBody>
                    <a:bodyPr/>
                    <a:lstStyle/>
                    <a:p>
                      <a:pPr algn="ctr" rtl="0" fontAlgn="ctr"/>
                      <a:r>
                        <a:rPr lang="tr-TR" sz="1400" b="1" i="0" u="none" strike="noStrike" dirty="0">
                          <a:solidFill>
                            <a:srgbClr val="000000"/>
                          </a:solidFill>
                          <a:effectLst/>
                          <a:latin typeface="Calibri" panose="020F0502020204030204" pitchFamily="34" charset="0"/>
                        </a:rPr>
                        <a:t>Bebek Ölüm Oranı </a:t>
                      </a:r>
                      <a:r>
                        <a:rPr lang="tr-TR" sz="1400" b="1" i="0" u="none" strike="noStrike" dirty="0" smtClean="0">
                          <a:solidFill>
                            <a:srgbClr val="000000"/>
                          </a:solidFill>
                          <a:effectLst/>
                          <a:latin typeface="Calibri" panose="020F0502020204030204" pitchFamily="34" charset="0"/>
                        </a:rPr>
                        <a:t> (</a:t>
                      </a:r>
                      <a:r>
                        <a:rPr lang="tr-TR" sz="1400" b="1" i="0" u="none" strike="noStrike" dirty="0">
                          <a:solidFill>
                            <a:srgbClr val="000000"/>
                          </a:solidFill>
                          <a:effectLst/>
                          <a:latin typeface="Calibri" panose="020F0502020204030204" pitchFamily="34" charset="0"/>
                        </a:rPr>
                        <a:t>Binde)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81645">
                <a:tc>
                  <a:txBody>
                    <a:bodyPr/>
                    <a:lstStyle/>
                    <a:p>
                      <a:pPr algn="l" rtl="0" fontAlgn="ctr"/>
                      <a:r>
                        <a:rPr lang="tr-TR" sz="1400" b="0" i="0" u="none" strike="noStrike" dirty="0">
                          <a:solidFill>
                            <a:srgbClr val="000000"/>
                          </a:solidFill>
                          <a:effectLst/>
                          <a:latin typeface="Calibri" panose="020F0502020204030204" pitchFamily="34" charset="0"/>
                        </a:rPr>
                        <a:t>Bingöl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8,8</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340">
                <a:tc>
                  <a:txBody>
                    <a:bodyPr/>
                    <a:lstStyle/>
                    <a:p>
                      <a:pPr algn="l" rtl="0" fontAlgn="ctr"/>
                      <a:r>
                        <a:rPr lang="tr-TR" sz="1400" b="0" i="0" u="none" strike="noStrike" dirty="0">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6,6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03068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74452" y="967721"/>
            <a:ext cx="6252341" cy="5188529"/>
          </a:xfrm>
          <a:prstGeom prst="rect">
            <a:avLst/>
          </a:prstGeom>
          <a:gradFill flip="none" rotWithShape="1">
            <a:gsLst>
              <a:gs pos="0">
                <a:srgbClr val="781E1E"/>
              </a:gs>
              <a:gs pos="50000">
                <a:srgbClr val="AA0000"/>
              </a:gs>
              <a:gs pos="100000">
                <a:srgbClr val="781E1E"/>
              </a:gs>
            </a:gsLst>
            <a:path path="circle">
              <a:fillToRect l="100000" t="100000"/>
            </a:path>
            <a:tileRect r="-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1598" t="626" r="4895" b="1878"/>
          <a:stretch/>
        </p:blipFill>
        <p:spPr>
          <a:xfrm>
            <a:off x="7223432" y="967721"/>
            <a:ext cx="4323716" cy="3063505"/>
          </a:xfrm>
          <a:prstGeom prst="rect">
            <a:avLst/>
          </a:prstGeom>
          <a:ln>
            <a:solidFill>
              <a:schemeClr val="accent1"/>
            </a:solidFill>
            <a:prstDash val="dash"/>
          </a:ln>
        </p:spPr>
      </p:pic>
      <p:sp>
        <p:nvSpPr>
          <p:cNvPr id="25" name="object 37"/>
          <p:cNvSpPr/>
          <p:nvPr/>
        </p:nvSpPr>
        <p:spPr>
          <a:xfrm>
            <a:off x="804545" y="1636996"/>
            <a:ext cx="719455" cy="430519"/>
          </a:xfrm>
          <a:custGeom>
            <a:avLst/>
            <a:gdLst/>
            <a:ahLst/>
            <a:cxnLst/>
            <a:rect l="l" t="t" r="r" b="b"/>
            <a:pathLst>
              <a:path w="719454" h="421005">
                <a:moveTo>
                  <a:pt x="649224" y="0"/>
                </a:moveTo>
                <a:lnTo>
                  <a:pt x="70103" y="0"/>
                </a:lnTo>
                <a:lnTo>
                  <a:pt x="42808" y="5506"/>
                </a:lnTo>
                <a:lnTo>
                  <a:pt x="20526" y="20526"/>
                </a:lnTo>
                <a:lnTo>
                  <a:pt x="5506" y="42808"/>
                </a:lnTo>
                <a:lnTo>
                  <a:pt x="0" y="70104"/>
                </a:lnTo>
                <a:lnTo>
                  <a:pt x="0" y="350520"/>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20"/>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1874</a:t>
            </a:r>
            <a:endParaRPr dirty="0">
              <a:solidFill>
                <a:schemeClr val="bg1"/>
              </a:solidFill>
            </a:endParaRPr>
          </a:p>
        </p:txBody>
      </p:sp>
      <p:sp>
        <p:nvSpPr>
          <p:cNvPr id="28" name="object 43"/>
          <p:cNvSpPr/>
          <p:nvPr/>
        </p:nvSpPr>
        <p:spPr>
          <a:xfrm>
            <a:off x="804545" y="2409254"/>
            <a:ext cx="713537" cy="433331"/>
          </a:xfrm>
          <a:custGeom>
            <a:avLst/>
            <a:gdLst/>
            <a:ahLst/>
            <a:cxnLst/>
            <a:rect l="l" t="t" r="r" b="b"/>
            <a:pathLst>
              <a:path w="719454" h="421004">
                <a:moveTo>
                  <a:pt x="649224" y="0"/>
                </a:moveTo>
                <a:lnTo>
                  <a:pt x="70103" y="0"/>
                </a:lnTo>
                <a:lnTo>
                  <a:pt x="42808" y="5506"/>
                </a:lnTo>
                <a:lnTo>
                  <a:pt x="20526" y="20526"/>
                </a:lnTo>
                <a:lnTo>
                  <a:pt x="5506" y="42808"/>
                </a:lnTo>
                <a:lnTo>
                  <a:pt x="0" y="70103"/>
                </a:lnTo>
                <a:lnTo>
                  <a:pt x="0" y="350519"/>
                </a:lnTo>
                <a:lnTo>
                  <a:pt x="5506" y="377815"/>
                </a:lnTo>
                <a:lnTo>
                  <a:pt x="20526" y="400097"/>
                </a:lnTo>
                <a:lnTo>
                  <a:pt x="42808" y="415117"/>
                </a:lnTo>
                <a:lnTo>
                  <a:pt x="70103" y="420623"/>
                </a:lnTo>
                <a:lnTo>
                  <a:pt x="649224" y="420623"/>
                </a:lnTo>
                <a:lnTo>
                  <a:pt x="676519" y="415117"/>
                </a:lnTo>
                <a:lnTo>
                  <a:pt x="698801" y="400097"/>
                </a:lnTo>
                <a:lnTo>
                  <a:pt x="713821" y="377815"/>
                </a:lnTo>
                <a:lnTo>
                  <a:pt x="719327" y="350519"/>
                </a:lnTo>
                <a:lnTo>
                  <a:pt x="719327" y="70103"/>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1926</a:t>
            </a:r>
            <a:endParaRPr dirty="0">
              <a:solidFill>
                <a:schemeClr val="bg1"/>
              </a:solidFill>
            </a:endParaRPr>
          </a:p>
        </p:txBody>
      </p:sp>
      <p:sp>
        <p:nvSpPr>
          <p:cNvPr id="29" name="object 45"/>
          <p:cNvSpPr/>
          <p:nvPr/>
        </p:nvSpPr>
        <p:spPr>
          <a:xfrm>
            <a:off x="804544" y="3201146"/>
            <a:ext cx="719455" cy="436284"/>
          </a:xfrm>
          <a:custGeom>
            <a:avLst/>
            <a:gdLst/>
            <a:ahLst/>
            <a:cxnLst/>
            <a:rect l="l" t="t" r="r" b="b"/>
            <a:pathLst>
              <a:path w="719454" h="421004">
                <a:moveTo>
                  <a:pt x="649224" y="0"/>
                </a:moveTo>
                <a:lnTo>
                  <a:pt x="70103" y="0"/>
                </a:lnTo>
                <a:lnTo>
                  <a:pt x="42808" y="5506"/>
                </a:lnTo>
                <a:lnTo>
                  <a:pt x="20526" y="20526"/>
                </a:lnTo>
                <a:lnTo>
                  <a:pt x="5506" y="42808"/>
                </a:lnTo>
                <a:lnTo>
                  <a:pt x="0" y="70104"/>
                </a:lnTo>
                <a:lnTo>
                  <a:pt x="0" y="350519"/>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19"/>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1929</a:t>
            </a:r>
            <a:endParaRPr dirty="0">
              <a:solidFill>
                <a:schemeClr val="bg1"/>
              </a:solidFill>
            </a:endParaRPr>
          </a:p>
        </p:txBody>
      </p:sp>
      <p:sp>
        <p:nvSpPr>
          <p:cNvPr id="30" name="object 47"/>
          <p:cNvSpPr/>
          <p:nvPr/>
        </p:nvSpPr>
        <p:spPr>
          <a:xfrm>
            <a:off x="804544" y="4029575"/>
            <a:ext cx="719455" cy="433070"/>
          </a:xfrm>
          <a:custGeom>
            <a:avLst/>
            <a:gdLst/>
            <a:ahLst/>
            <a:cxnLst/>
            <a:rect l="l" t="t" r="r" b="b"/>
            <a:pathLst>
              <a:path w="719454" h="422275">
                <a:moveTo>
                  <a:pt x="648969" y="0"/>
                </a:moveTo>
                <a:lnTo>
                  <a:pt x="70357" y="0"/>
                </a:lnTo>
                <a:lnTo>
                  <a:pt x="42969" y="5528"/>
                </a:lnTo>
                <a:lnTo>
                  <a:pt x="20605" y="20605"/>
                </a:lnTo>
                <a:lnTo>
                  <a:pt x="5528" y="42969"/>
                </a:lnTo>
                <a:lnTo>
                  <a:pt x="0" y="70357"/>
                </a:lnTo>
                <a:lnTo>
                  <a:pt x="0" y="351789"/>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89"/>
                </a:lnTo>
                <a:lnTo>
                  <a:pt x="719327" y="70357"/>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1936</a:t>
            </a:r>
            <a:endParaRPr dirty="0">
              <a:solidFill>
                <a:schemeClr val="bg1"/>
              </a:solidFill>
            </a:endParaRPr>
          </a:p>
        </p:txBody>
      </p:sp>
      <p:sp>
        <p:nvSpPr>
          <p:cNvPr id="31" name="object 49"/>
          <p:cNvSpPr/>
          <p:nvPr/>
        </p:nvSpPr>
        <p:spPr>
          <a:xfrm>
            <a:off x="804544" y="4887172"/>
            <a:ext cx="719455" cy="438314"/>
          </a:xfrm>
          <a:custGeom>
            <a:avLst/>
            <a:gdLst/>
            <a:ahLst/>
            <a:cxnLst/>
            <a:rect l="l" t="t" r="r" b="b"/>
            <a:pathLst>
              <a:path w="719454" h="422275">
                <a:moveTo>
                  <a:pt x="648969" y="0"/>
                </a:moveTo>
                <a:lnTo>
                  <a:pt x="70357" y="0"/>
                </a:lnTo>
                <a:lnTo>
                  <a:pt x="42969" y="5528"/>
                </a:lnTo>
                <a:lnTo>
                  <a:pt x="20605" y="20605"/>
                </a:lnTo>
                <a:lnTo>
                  <a:pt x="5528" y="42969"/>
                </a:lnTo>
                <a:lnTo>
                  <a:pt x="0" y="70358"/>
                </a:lnTo>
                <a:lnTo>
                  <a:pt x="0" y="351790"/>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90"/>
                </a:lnTo>
                <a:lnTo>
                  <a:pt x="719327" y="70358"/>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1945</a:t>
            </a:r>
            <a:endParaRPr dirty="0">
              <a:solidFill>
                <a:schemeClr val="bg1"/>
              </a:solidFill>
            </a:endParaRPr>
          </a:p>
        </p:txBody>
      </p:sp>
      <p:sp>
        <p:nvSpPr>
          <p:cNvPr id="35" name="object 11"/>
          <p:cNvSpPr/>
          <p:nvPr/>
        </p:nvSpPr>
        <p:spPr>
          <a:xfrm>
            <a:off x="1616146" y="1580037"/>
            <a:ext cx="5100827" cy="534924"/>
          </a:xfrm>
          <a:prstGeom prst="rect">
            <a:avLst/>
          </a:prstGeom>
          <a:blipFill>
            <a:blip r:embed="rId3" cstate="print"/>
            <a:stretch>
              <a:fillRect/>
            </a:stretch>
          </a:blipFill>
        </p:spPr>
        <p:txBody>
          <a:bodyPr wrap="square" lIns="0" tIns="0" rIns="0" bIns="0" rtlCol="0"/>
          <a:lstStyle/>
          <a:p>
            <a:endParaRPr/>
          </a:p>
        </p:txBody>
      </p:sp>
      <p:sp>
        <p:nvSpPr>
          <p:cNvPr id="36" name="object 12"/>
          <p:cNvSpPr/>
          <p:nvPr/>
        </p:nvSpPr>
        <p:spPr>
          <a:xfrm>
            <a:off x="1639105" y="1636995"/>
            <a:ext cx="4991001" cy="430519"/>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Bitlis Vilayetine Bağlandı</a:t>
            </a:r>
            <a:endParaRPr lang="tr-TR" dirty="0">
              <a:cs typeface="Calibri"/>
            </a:endParaRPr>
          </a:p>
        </p:txBody>
      </p:sp>
      <p:sp>
        <p:nvSpPr>
          <p:cNvPr id="43" name="object 11"/>
          <p:cNvSpPr/>
          <p:nvPr/>
        </p:nvSpPr>
        <p:spPr>
          <a:xfrm>
            <a:off x="1616146" y="2356174"/>
            <a:ext cx="5100827" cy="534924"/>
          </a:xfrm>
          <a:prstGeom prst="rect">
            <a:avLst/>
          </a:prstGeom>
          <a:blipFill>
            <a:blip r:embed="rId3" cstate="print"/>
            <a:stretch>
              <a:fillRect/>
            </a:stretch>
          </a:blipFill>
        </p:spPr>
        <p:txBody>
          <a:bodyPr wrap="square" lIns="0" tIns="0" rIns="0" bIns="0" rtlCol="0"/>
          <a:lstStyle/>
          <a:p>
            <a:endParaRPr/>
          </a:p>
        </p:txBody>
      </p:sp>
      <p:sp>
        <p:nvSpPr>
          <p:cNvPr id="44" name="object 12"/>
          <p:cNvSpPr/>
          <p:nvPr/>
        </p:nvSpPr>
        <p:spPr>
          <a:xfrm>
            <a:off x="1639105" y="2409253"/>
            <a:ext cx="4991001" cy="433331"/>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Elazığ Vilayetine Bağlandı</a:t>
            </a:r>
            <a:endParaRPr lang="tr-TR" dirty="0">
              <a:cs typeface="Calibri"/>
            </a:endParaRPr>
          </a:p>
        </p:txBody>
      </p:sp>
      <p:sp>
        <p:nvSpPr>
          <p:cNvPr id="45" name="object 11"/>
          <p:cNvSpPr/>
          <p:nvPr/>
        </p:nvSpPr>
        <p:spPr>
          <a:xfrm>
            <a:off x="1616147" y="3107971"/>
            <a:ext cx="5036920" cy="534924"/>
          </a:xfrm>
          <a:prstGeom prst="rect">
            <a:avLst/>
          </a:prstGeom>
          <a:blipFill>
            <a:blip r:embed="rId3" cstate="print"/>
            <a:stretch>
              <a:fillRect/>
            </a:stretch>
          </a:blipFill>
        </p:spPr>
        <p:txBody>
          <a:bodyPr wrap="square" lIns="0" tIns="0" rIns="0" bIns="0" rtlCol="0"/>
          <a:lstStyle/>
          <a:p>
            <a:endParaRPr/>
          </a:p>
        </p:txBody>
      </p:sp>
      <p:sp>
        <p:nvSpPr>
          <p:cNvPr id="46" name="object 12"/>
          <p:cNvSpPr/>
          <p:nvPr/>
        </p:nvSpPr>
        <p:spPr>
          <a:xfrm>
            <a:off x="1639105" y="3201147"/>
            <a:ext cx="4991001" cy="43628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Muş Vilayetine Bağlandı</a:t>
            </a:r>
            <a:endParaRPr lang="tr-TR" dirty="0">
              <a:cs typeface="Calibri"/>
            </a:endParaRPr>
          </a:p>
        </p:txBody>
      </p:sp>
      <p:sp>
        <p:nvSpPr>
          <p:cNvPr id="47" name="object 11"/>
          <p:cNvSpPr/>
          <p:nvPr/>
        </p:nvSpPr>
        <p:spPr>
          <a:xfrm>
            <a:off x="1600905" y="3976234"/>
            <a:ext cx="5100827" cy="534924"/>
          </a:xfrm>
          <a:prstGeom prst="rect">
            <a:avLst/>
          </a:prstGeom>
          <a:blipFill>
            <a:blip r:embed="rId3" cstate="print"/>
            <a:stretch>
              <a:fillRect/>
            </a:stretch>
          </a:blipFill>
        </p:spPr>
        <p:txBody>
          <a:bodyPr wrap="square" lIns="0" tIns="0" rIns="0" bIns="0" rtlCol="0"/>
          <a:lstStyle/>
          <a:p>
            <a:endParaRPr/>
          </a:p>
        </p:txBody>
      </p:sp>
      <p:sp>
        <p:nvSpPr>
          <p:cNvPr id="48" name="object 12"/>
          <p:cNvSpPr/>
          <p:nvPr/>
        </p:nvSpPr>
        <p:spPr>
          <a:xfrm>
            <a:off x="1640523" y="4029575"/>
            <a:ext cx="4989583" cy="433070"/>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Vilayet Oldu</a:t>
            </a:r>
            <a:endParaRPr lang="tr-TR" dirty="0">
              <a:cs typeface="Calibri"/>
            </a:endParaRPr>
          </a:p>
        </p:txBody>
      </p:sp>
      <p:sp>
        <p:nvSpPr>
          <p:cNvPr id="49" name="object 11"/>
          <p:cNvSpPr/>
          <p:nvPr/>
        </p:nvSpPr>
        <p:spPr>
          <a:xfrm>
            <a:off x="1600905" y="4839075"/>
            <a:ext cx="5100827" cy="534924"/>
          </a:xfrm>
          <a:prstGeom prst="rect">
            <a:avLst/>
          </a:prstGeom>
          <a:blipFill>
            <a:blip r:embed="rId3" cstate="print"/>
            <a:stretch>
              <a:fillRect/>
            </a:stretch>
          </a:blipFill>
        </p:spPr>
        <p:txBody>
          <a:bodyPr wrap="square" lIns="0" tIns="0" rIns="0" bIns="0" rtlCol="0"/>
          <a:lstStyle/>
          <a:p>
            <a:endParaRPr/>
          </a:p>
        </p:txBody>
      </p:sp>
      <p:sp>
        <p:nvSpPr>
          <p:cNvPr id="50" name="object 12"/>
          <p:cNvSpPr/>
          <p:nvPr/>
        </p:nvSpPr>
        <p:spPr>
          <a:xfrm>
            <a:off x="1639105" y="4887172"/>
            <a:ext cx="4991001" cy="43831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a:t>
            </a:r>
            <a:r>
              <a:rPr lang="tr-TR" spc="-5" dirty="0" smtClean="0">
                <a:cs typeface="Calibri"/>
              </a:rPr>
              <a:t>Çapakçur </a:t>
            </a:r>
            <a:r>
              <a:rPr lang="tr-TR" spc="-5" dirty="0">
                <a:cs typeface="Calibri"/>
              </a:rPr>
              <a:t>İsmi, Bingöl Olarak Değişti</a:t>
            </a:r>
            <a:endParaRPr lang="tr-TR" dirty="0">
              <a:cs typeface="Calibri"/>
            </a:endParaRPr>
          </a:p>
        </p:txBody>
      </p:sp>
      <p:sp>
        <p:nvSpPr>
          <p:cNvPr id="32" name="Dikdörtgen 31"/>
          <p:cNvSpPr/>
          <p:nvPr/>
        </p:nvSpPr>
        <p:spPr>
          <a:xfrm>
            <a:off x="7223432" y="4292796"/>
            <a:ext cx="4323716" cy="1863454"/>
          </a:xfrm>
          <a:prstGeom prst="rect">
            <a:avLst/>
          </a:prstGeom>
          <a:gradFill flip="none" rotWithShape="1">
            <a:gsLst>
              <a:gs pos="0">
                <a:srgbClr val="781E1E"/>
              </a:gs>
              <a:gs pos="50000">
                <a:srgbClr val="9C2728"/>
              </a:gs>
              <a:gs pos="100000">
                <a:srgbClr val="90201E"/>
              </a:gs>
            </a:gsLst>
            <a:path path="circle">
              <a:fillToRect t="100000" r="100000"/>
            </a:path>
            <a:tileRect l="-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lnSpc>
                <a:spcPct val="100000"/>
              </a:lnSpc>
              <a:spcBef>
                <a:spcPts val="100"/>
              </a:spcBef>
            </a:pPr>
            <a:r>
              <a:rPr lang="tr-TR" b="1" spc="-5" dirty="0">
                <a:solidFill>
                  <a:schemeClr val="bg1"/>
                </a:solidFill>
                <a:effectLst>
                  <a:outerShdw blurRad="38100" dist="38100" dir="2700000" algn="tl">
                    <a:srgbClr val="000000">
                      <a:alpha val="43137"/>
                    </a:srgbClr>
                  </a:outerShdw>
                </a:effectLst>
                <a:cs typeface="Calibri"/>
              </a:rPr>
              <a:t>Bingöl’de; </a:t>
            </a:r>
            <a:r>
              <a:rPr lang="tr-TR" b="1" spc="-20" dirty="0" err="1">
                <a:solidFill>
                  <a:schemeClr val="bg1"/>
                </a:solidFill>
                <a:effectLst>
                  <a:outerShdw blurRad="38100" dist="38100" dir="2700000" algn="tl">
                    <a:srgbClr val="000000">
                      <a:alpha val="43137"/>
                    </a:srgbClr>
                  </a:outerShdw>
                </a:effectLst>
                <a:cs typeface="Calibri"/>
              </a:rPr>
              <a:t>Hurriler</a:t>
            </a:r>
            <a:r>
              <a:rPr lang="tr-TR" b="1" spc="-20" dirty="0">
                <a:solidFill>
                  <a:schemeClr val="bg1"/>
                </a:solidFill>
                <a:effectLst>
                  <a:outerShdw blurRad="38100" dist="38100" dir="2700000" algn="tl">
                    <a:srgbClr val="000000">
                      <a:alpha val="43137"/>
                    </a:srgbClr>
                  </a:outerShdw>
                </a:effectLst>
                <a:cs typeface="Calibri"/>
              </a:rPr>
              <a:t>,  Hititler,  </a:t>
            </a:r>
            <a:r>
              <a:rPr lang="tr-TR" b="1" spc="-25" dirty="0">
                <a:solidFill>
                  <a:schemeClr val="bg1"/>
                </a:solidFill>
                <a:effectLst>
                  <a:outerShdw blurRad="38100" dist="38100" dir="2700000" algn="tl">
                    <a:srgbClr val="000000">
                      <a:alpha val="43137"/>
                    </a:srgbClr>
                  </a:outerShdw>
                </a:effectLst>
                <a:cs typeface="Calibri"/>
              </a:rPr>
              <a:t>Urartular,  </a:t>
            </a:r>
            <a:r>
              <a:rPr lang="tr-TR" b="1" spc="-25" dirty="0" err="1">
                <a:solidFill>
                  <a:schemeClr val="bg1"/>
                </a:solidFill>
                <a:effectLst>
                  <a:outerShdw blurRad="38100" dist="38100" dir="2700000" algn="tl">
                    <a:srgbClr val="000000">
                      <a:alpha val="43137"/>
                    </a:srgbClr>
                  </a:outerShdw>
                </a:effectLst>
                <a:cs typeface="Calibri"/>
              </a:rPr>
              <a:t>Medler</a:t>
            </a:r>
            <a:r>
              <a:rPr lang="tr-TR" b="1" spc="-25" dirty="0">
                <a:solidFill>
                  <a:schemeClr val="bg1"/>
                </a:solidFill>
                <a:effectLst>
                  <a:outerShdw blurRad="38100" dist="38100" dir="2700000" algn="tl">
                    <a:srgbClr val="000000">
                      <a:alpha val="43137"/>
                    </a:srgbClr>
                  </a:outerShdw>
                </a:effectLst>
                <a:cs typeface="Calibri"/>
              </a:rPr>
              <a:t>, </a:t>
            </a:r>
            <a:r>
              <a:rPr lang="tr-TR" b="1" spc="-30" dirty="0">
                <a:solidFill>
                  <a:schemeClr val="bg1"/>
                </a:solidFill>
                <a:effectLst>
                  <a:outerShdw blurRad="38100" dist="38100" dir="2700000" algn="tl">
                    <a:srgbClr val="000000">
                      <a:alpha val="43137"/>
                    </a:srgbClr>
                  </a:outerShdw>
                </a:effectLst>
                <a:cs typeface="Calibri"/>
              </a:rPr>
              <a:t>Persler, </a:t>
            </a:r>
            <a:r>
              <a:rPr lang="tr-TR" b="1" spc="-25" dirty="0">
                <a:solidFill>
                  <a:schemeClr val="bg1"/>
                </a:solidFill>
                <a:effectLst>
                  <a:outerShdw blurRad="38100" dist="38100" dir="2700000" algn="tl">
                    <a:srgbClr val="000000">
                      <a:alpha val="43137"/>
                    </a:srgbClr>
                  </a:outerShdw>
                </a:effectLst>
                <a:cs typeface="Calibri"/>
              </a:rPr>
              <a:t>Romalılar, </a:t>
            </a:r>
            <a:r>
              <a:rPr lang="tr-TR" b="1" spc="-20" dirty="0">
                <a:solidFill>
                  <a:schemeClr val="bg1"/>
                </a:solidFill>
                <a:effectLst>
                  <a:outerShdw blurRad="38100" dist="38100" dir="2700000" algn="tl">
                    <a:srgbClr val="000000">
                      <a:alpha val="43137"/>
                    </a:srgbClr>
                  </a:outerShdw>
                </a:effectLst>
                <a:cs typeface="Calibri"/>
              </a:rPr>
              <a:t>Bizanslılar,  </a:t>
            </a:r>
            <a:r>
              <a:rPr lang="tr-TR" b="1" spc="-20" dirty="0" err="1">
                <a:solidFill>
                  <a:schemeClr val="bg1"/>
                </a:solidFill>
                <a:effectLst>
                  <a:outerShdw blurRad="38100" dist="38100" dir="2700000" algn="tl">
                    <a:srgbClr val="000000">
                      <a:alpha val="43137"/>
                    </a:srgbClr>
                  </a:outerShdw>
                </a:effectLst>
                <a:cs typeface="Calibri"/>
              </a:rPr>
              <a:t>Sasaniler</a:t>
            </a:r>
            <a:r>
              <a:rPr lang="tr-TR" b="1" spc="-20"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Araplar, </a:t>
            </a:r>
            <a:r>
              <a:rPr lang="tr-TR" b="1" spc="-20" dirty="0" err="1">
                <a:solidFill>
                  <a:schemeClr val="bg1"/>
                </a:solidFill>
                <a:effectLst>
                  <a:outerShdw blurRad="38100" dist="38100" dir="2700000" algn="tl">
                    <a:srgbClr val="000000">
                      <a:alpha val="43137"/>
                    </a:srgbClr>
                  </a:outerShdw>
                </a:effectLst>
                <a:cs typeface="Calibri"/>
              </a:rPr>
              <a:t>Artuklular</a:t>
            </a:r>
            <a:r>
              <a:rPr lang="tr-TR" b="1" spc="-20" dirty="0">
                <a:solidFill>
                  <a:schemeClr val="bg1"/>
                </a:solidFill>
                <a:effectLst>
                  <a:outerShdw blurRad="38100" dist="38100" dir="2700000" algn="tl">
                    <a:srgbClr val="000000">
                      <a:alpha val="43137"/>
                    </a:srgbClr>
                  </a:outerShdw>
                </a:effectLst>
                <a:cs typeface="Calibri"/>
              </a:rPr>
              <a:t>, </a:t>
            </a:r>
            <a:r>
              <a:rPr lang="tr-TR" b="1" spc="-15" dirty="0">
                <a:solidFill>
                  <a:schemeClr val="bg1"/>
                </a:solidFill>
                <a:effectLst>
                  <a:outerShdw blurRad="38100" dist="38100" dir="2700000" algn="tl">
                    <a:srgbClr val="000000">
                      <a:alpha val="43137"/>
                    </a:srgbClr>
                  </a:outerShdw>
                </a:effectLst>
                <a:cs typeface="Calibri"/>
              </a:rPr>
              <a:t>Selçuklular,  İlhanlılar, </a:t>
            </a:r>
            <a:r>
              <a:rPr lang="tr-TR" b="1" spc="-20" dirty="0">
                <a:solidFill>
                  <a:schemeClr val="bg1"/>
                </a:solidFill>
                <a:effectLst>
                  <a:outerShdw blurRad="38100" dist="38100" dir="2700000" algn="tl">
                    <a:srgbClr val="000000">
                      <a:alpha val="43137"/>
                    </a:srgbClr>
                  </a:outerShdw>
                </a:effectLst>
                <a:cs typeface="Calibri"/>
              </a:rPr>
              <a:t>Akkoyunlular,  </a:t>
            </a:r>
            <a:r>
              <a:rPr lang="tr-TR" b="1" spc="-5" dirty="0">
                <a:solidFill>
                  <a:schemeClr val="bg1"/>
                </a:solidFill>
                <a:effectLst>
                  <a:outerShdw blurRad="38100" dist="38100" dir="2700000" algn="tl">
                    <a:srgbClr val="000000">
                      <a:alpha val="43137"/>
                    </a:srgbClr>
                  </a:outerShdw>
                </a:effectLst>
                <a:cs typeface="Calibri"/>
              </a:rPr>
              <a:t>Osmanlılar </a:t>
            </a:r>
            <a:r>
              <a:rPr lang="tr-TR" b="1" dirty="0">
                <a:solidFill>
                  <a:schemeClr val="bg1"/>
                </a:solidFill>
                <a:effectLst>
                  <a:outerShdw blurRad="38100" dist="38100" dir="2700000" algn="tl">
                    <a:srgbClr val="000000">
                      <a:alpha val="43137"/>
                    </a:srgbClr>
                  </a:outerShdw>
                </a:effectLst>
                <a:cs typeface="Calibri"/>
              </a:rPr>
              <a:t>gibi  </a:t>
            </a:r>
            <a:r>
              <a:rPr lang="tr-TR" b="1" spc="-15" dirty="0">
                <a:solidFill>
                  <a:schemeClr val="bg1"/>
                </a:solidFill>
                <a:effectLst>
                  <a:outerShdw blurRad="38100" dist="38100" dir="2700000" algn="tl">
                    <a:srgbClr val="000000">
                      <a:alpha val="43137"/>
                    </a:srgbClr>
                  </a:outerShdw>
                </a:effectLst>
                <a:cs typeface="Calibri"/>
              </a:rPr>
              <a:t>birçok uygarlık </a:t>
            </a:r>
            <a:r>
              <a:rPr lang="tr-TR" b="1" spc="-5" dirty="0">
                <a:solidFill>
                  <a:schemeClr val="bg1"/>
                </a:solidFill>
                <a:effectLst>
                  <a:outerShdw blurRad="38100" dist="38100" dir="2700000" algn="tl">
                    <a:srgbClr val="000000">
                      <a:alpha val="43137"/>
                    </a:srgbClr>
                  </a:outerShdw>
                </a:effectLst>
                <a:cs typeface="Calibri"/>
              </a:rPr>
              <a:t>hüküm</a:t>
            </a:r>
            <a:r>
              <a:rPr lang="tr-TR" b="1" spc="55"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sürmüştür.</a:t>
            </a:r>
            <a:endParaRPr lang="tr-TR" b="1" dirty="0">
              <a:solidFill>
                <a:schemeClr val="bg1"/>
              </a:solidFill>
              <a:effectLst>
                <a:outerShdw blurRad="38100" dist="38100" dir="2700000" algn="tl">
                  <a:srgbClr val="000000">
                    <a:alpha val="43137"/>
                  </a:srgbClr>
                </a:outerShdw>
              </a:effectLst>
              <a:cs typeface="Calibri"/>
            </a:endParaRPr>
          </a:p>
        </p:txBody>
      </p:sp>
      <p:sp>
        <p:nvSpPr>
          <p:cNvPr id="33" name="Metin kutusu 32"/>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Tarihçe</a:t>
            </a:r>
          </a:p>
        </p:txBody>
      </p:sp>
      <p:sp>
        <p:nvSpPr>
          <p:cNvPr id="5" name="Altbilgi Yer Tutucusu 4"/>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970010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9"/>
          <p:cNvSpPr txBox="1"/>
          <p:nvPr/>
        </p:nvSpPr>
        <p:spPr>
          <a:xfrm>
            <a:off x="680048" y="983894"/>
            <a:ext cx="600773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112 </a:t>
            </a:r>
            <a:r>
              <a:rPr kumimoji="0" sz="1600" b="1" i="0" u="none" strike="noStrike" kern="1200" cap="none" spc="-5" normalizeH="0" baseline="0" noProof="0" dirty="0">
                <a:ln>
                  <a:noFill/>
                </a:ln>
                <a:solidFill>
                  <a:srgbClr val="FFFFFF"/>
                </a:solidFill>
                <a:effectLst/>
                <a:uLnTx/>
                <a:uFillTx/>
                <a:latin typeface="Calibri"/>
                <a:ea typeface="+mn-ea"/>
                <a:cs typeface="Calibri"/>
              </a:rPr>
              <a:t>Acil </a:t>
            </a:r>
            <a:r>
              <a:rPr kumimoji="0" sz="1600" b="1" i="0" u="none" strike="noStrike" kern="1200" cap="none" spc="-5" normalizeH="0" baseline="0" noProof="0" dirty="0" err="1">
                <a:ln>
                  <a:noFill/>
                </a:ln>
                <a:solidFill>
                  <a:srgbClr val="FFFFFF"/>
                </a:solidFill>
                <a:effectLst/>
                <a:uLnTx/>
                <a:uFillTx/>
                <a:latin typeface="Calibri"/>
                <a:ea typeface="+mn-ea"/>
                <a:cs typeface="Calibri"/>
              </a:rPr>
              <a:t>Sağlık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Hizmetleri</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0"/>
          <p:cNvSpPr txBox="1"/>
          <p:nvPr/>
        </p:nvSpPr>
        <p:spPr>
          <a:xfrm>
            <a:off x="6849036" y="5003685"/>
            <a:ext cx="4668898" cy="1016304"/>
          </a:xfrm>
          <a:prstGeom prst="rect">
            <a:avLst/>
          </a:prstGeom>
          <a:ln w="19050">
            <a:solidFill>
              <a:srgbClr val="BCD6ED"/>
            </a:solidFill>
          </a:ln>
        </p:spPr>
        <p:txBody>
          <a:bodyPr vert="horz" wrap="square" lIns="0" tIns="31115" rIns="0" bIns="0" rtlCol="0">
            <a:spAutoFit/>
          </a:bodyPr>
          <a:lstStyle/>
          <a:p>
            <a:pPr marL="92710" marR="83185" lvl="0" algn="just">
              <a:spcBef>
                <a:spcPts val="245"/>
              </a:spcBef>
              <a:defRPr/>
            </a:pPr>
            <a:r>
              <a:rPr lang="tr-TR" sz="1600" spc="-5" dirty="0">
                <a:solidFill>
                  <a:prstClr val="black"/>
                </a:solidFill>
                <a:cs typeface="Calibri"/>
              </a:rPr>
              <a:t>2015-2024 yılları arasında </a:t>
            </a:r>
            <a:r>
              <a:rPr lang="tr-TR" sz="1600" spc="-10" dirty="0">
                <a:solidFill>
                  <a:prstClr val="black"/>
                </a:solidFill>
                <a:cs typeface="Calibri"/>
              </a:rPr>
              <a:t>toplam 7</a:t>
            </a:r>
            <a:r>
              <a:rPr lang="tr-TR" sz="1600" spc="-5" dirty="0">
                <a:solidFill>
                  <a:prstClr val="black"/>
                </a:solidFill>
                <a:cs typeface="Calibri"/>
              </a:rPr>
              <a:t>.682 </a:t>
            </a:r>
            <a:r>
              <a:rPr lang="tr-TR" sz="1600" spc="-20" dirty="0">
                <a:solidFill>
                  <a:prstClr val="black"/>
                </a:solidFill>
                <a:cs typeface="Calibri"/>
              </a:rPr>
              <a:t>hastaya evde sağlık </a:t>
            </a:r>
            <a:r>
              <a:rPr lang="tr-TR" sz="1600" spc="-25" dirty="0">
                <a:solidFill>
                  <a:prstClr val="black"/>
                </a:solidFill>
                <a:cs typeface="Calibri"/>
              </a:rPr>
              <a:t>hizmeti verilmiştir. 01 Ocak-31 Aralık 2024 tarihleri arasında 2.597 aktif hastaya hizmet verilmiş olup 12.531 defa evde ziyaret edilmiştir.</a:t>
            </a:r>
            <a:endParaRPr lang="tr-TR" sz="1600" dirty="0">
              <a:solidFill>
                <a:prstClr val="black"/>
              </a:solidFill>
              <a:cs typeface="Calibri"/>
            </a:endParaRPr>
          </a:p>
        </p:txBody>
      </p:sp>
      <p:sp>
        <p:nvSpPr>
          <p:cNvPr id="16" name="object 11"/>
          <p:cNvSpPr txBox="1"/>
          <p:nvPr/>
        </p:nvSpPr>
        <p:spPr>
          <a:xfrm>
            <a:off x="6849036" y="4665766"/>
            <a:ext cx="4676214" cy="280846"/>
          </a:xfrm>
          <a:prstGeom prst="rect">
            <a:avLst/>
          </a:prstGeom>
          <a:solidFill>
            <a:srgbClr val="333E50"/>
          </a:solidFill>
        </p:spPr>
        <p:txBody>
          <a:bodyPr vert="horz" wrap="square" lIns="0" tIns="34290" rIns="0" bIns="0" rtlCol="0" anchor="ctr">
            <a:spAutoFit/>
          </a:bodyPr>
          <a:lstStyle/>
          <a:p>
            <a:pPr marL="92710" marR="0" lvl="0" indent="0" algn="l" defTabSz="914400" rtl="0" eaLnBrk="1" fontAlgn="auto" latinLnBrk="0" hangingPunct="1">
              <a:lnSpc>
                <a:spcPct val="100000"/>
              </a:lnSpc>
              <a:spcBef>
                <a:spcPts val="27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Evde Sağlık Hizmetleri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2"/>
          <p:cNvSpPr txBox="1"/>
          <p:nvPr/>
        </p:nvSpPr>
        <p:spPr>
          <a:xfrm>
            <a:off x="6849036" y="983894"/>
            <a:ext cx="4676214" cy="280205"/>
          </a:xfrm>
          <a:prstGeom prst="rect">
            <a:avLst/>
          </a:prstGeom>
          <a:solidFill>
            <a:srgbClr val="333E50"/>
          </a:solidFill>
        </p:spPr>
        <p:txBody>
          <a:bodyPr vert="horz" wrap="square" lIns="0" tIns="33655" rIns="0" bIns="0" rtlCol="0" anchor="ctr">
            <a:spAutoFit/>
          </a:bodyPr>
          <a:lstStyle/>
          <a:p>
            <a:pPr marL="9271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Birinci Basamak </a:t>
            </a:r>
            <a:r>
              <a:rPr kumimoji="0" sz="1600" b="1" i="0" u="none" strike="noStrike" kern="1200" cap="none" spc="-5" normalizeH="0" baseline="0" noProof="0" dirty="0" err="1">
                <a:ln>
                  <a:noFill/>
                </a:ln>
                <a:solidFill>
                  <a:srgbClr val="FFFFFF"/>
                </a:solidFill>
                <a:effectLst/>
                <a:uLnTx/>
                <a:uFillTx/>
                <a:latin typeface="Calibri"/>
                <a:ea typeface="+mn-ea"/>
                <a:cs typeface="Calibri"/>
              </a:rPr>
              <a:t>Hizmetleri</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4"/>
          <p:cNvSpPr txBox="1"/>
          <p:nvPr/>
        </p:nvSpPr>
        <p:spPr>
          <a:xfrm>
            <a:off x="674066" y="5191943"/>
            <a:ext cx="6005195" cy="84125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223520" rIns="0" bIns="0" rtlCol="0" anchor="ctr">
            <a:spAutoFit/>
          </a:bodyPr>
          <a:lstStyle/>
          <a:p>
            <a:pPr marL="2286000" marR="386715" lvl="0" indent="-1731645" algn="l" defTabSz="914400" rtl="0" eaLnBrk="1" fontAlgn="auto" latinLnBrk="0" hangingPunct="1">
              <a:lnSpc>
                <a:spcPct val="100000"/>
              </a:lnSpc>
              <a:spcBef>
                <a:spcPts val="1760"/>
              </a:spcBef>
              <a:spcAft>
                <a:spcPts val="0"/>
              </a:spcAft>
              <a:buClrTx/>
              <a:buSzTx/>
              <a:buFontTx/>
              <a:buNone/>
              <a:tabLst/>
              <a:defRPr/>
            </a:pPr>
            <a:r>
              <a:rPr kumimoji="0" sz="2000" b="1" i="0" u="none" strike="noStrike" kern="1200" cap="none" spc="-40" normalizeH="0" baseline="0" noProof="0" dirty="0">
                <a:ln>
                  <a:noFill/>
                </a:ln>
                <a:solidFill>
                  <a:srgbClr val="FFFFFF"/>
                </a:solidFill>
                <a:effectLst/>
                <a:uLnTx/>
                <a:uFillTx/>
                <a:latin typeface="Calibri"/>
                <a:ea typeface="+mn-ea"/>
                <a:cs typeface="Calibri"/>
              </a:rPr>
              <a:t>Vakaya </a:t>
            </a:r>
            <a:r>
              <a:rPr kumimoji="0" sz="2000" b="1" i="0" u="none" strike="noStrike" kern="1200" cap="none" spc="-5" normalizeH="0" baseline="0" noProof="0" dirty="0">
                <a:ln>
                  <a:noFill/>
                </a:ln>
                <a:solidFill>
                  <a:srgbClr val="FFFFFF"/>
                </a:solidFill>
                <a:effectLst/>
                <a:uLnTx/>
                <a:uFillTx/>
                <a:latin typeface="Calibri"/>
                <a:ea typeface="+mn-ea"/>
                <a:cs typeface="Calibri"/>
              </a:rPr>
              <a:t>ortalama </a:t>
            </a:r>
            <a:r>
              <a:rPr kumimoji="0" sz="2000" b="1" i="0" u="none" strike="noStrike" kern="1200" cap="none" spc="-10" normalizeH="0" baseline="0" noProof="0" dirty="0">
                <a:ln>
                  <a:noFill/>
                </a:ln>
                <a:solidFill>
                  <a:srgbClr val="FFFFFF"/>
                </a:solidFill>
                <a:effectLst/>
                <a:uLnTx/>
                <a:uFillTx/>
                <a:latin typeface="Calibri"/>
                <a:ea typeface="+mn-ea"/>
                <a:cs typeface="Calibri"/>
              </a:rPr>
              <a:t>varış </a:t>
            </a:r>
            <a:r>
              <a:rPr kumimoji="0" sz="2000" b="1" i="0" u="none" strike="noStrike" kern="1200" cap="none" spc="-5" normalizeH="0" baseline="0" noProof="0" dirty="0">
                <a:ln>
                  <a:noFill/>
                </a:ln>
                <a:solidFill>
                  <a:srgbClr val="FFFFFF"/>
                </a:solidFill>
                <a:effectLst/>
                <a:uLnTx/>
                <a:uFillTx/>
                <a:latin typeface="Calibri"/>
                <a:ea typeface="+mn-ea"/>
                <a:cs typeface="Calibri"/>
              </a:rPr>
              <a:t>süresinde kabul </a:t>
            </a:r>
            <a:r>
              <a:rPr kumimoji="0" sz="2000" b="1" i="0" u="none" strike="noStrike" kern="1200" cap="none" spc="0" normalizeH="0" baseline="0" noProof="0" dirty="0">
                <a:ln>
                  <a:noFill/>
                </a:ln>
                <a:solidFill>
                  <a:srgbClr val="FFFFFF"/>
                </a:solidFill>
                <a:effectLst/>
                <a:uLnTx/>
                <a:uFillTx/>
                <a:latin typeface="Calibri"/>
                <a:ea typeface="+mn-ea"/>
                <a:cs typeface="Calibri"/>
              </a:rPr>
              <a:t>edilebilir  </a:t>
            </a:r>
            <a:r>
              <a:rPr kumimoji="0" sz="2000" b="1" i="0" u="none" strike="noStrike" kern="1200" cap="none" spc="-10" normalizeH="0" baseline="0" noProof="0" dirty="0" err="1">
                <a:ln>
                  <a:noFill/>
                </a:ln>
                <a:solidFill>
                  <a:srgbClr val="FFFFFF"/>
                </a:solidFill>
                <a:effectLst/>
                <a:uLnTx/>
                <a:uFillTx/>
                <a:latin typeface="Calibri"/>
                <a:ea typeface="+mn-ea"/>
                <a:cs typeface="Calibri"/>
              </a:rPr>
              <a:t>değer</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uLnTx/>
                <a:uFillTx/>
                <a:latin typeface="Calibri"/>
                <a:ea typeface="+mn-ea"/>
                <a:cs typeface="Calibri"/>
              </a:rPr>
              <a:t>0</a:t>
            </a:r>
            <a:r>
              <a:rPr lang="tr-TR" sz="2000" b="1" spc="5" dirty="0" smtClean="0">
                <a:solidFill>
                  <a:srgbClr val="FFFFFF"/>
                </a:solidFill>
                <a:latin typeface="Calibri"/>
                <a:cs typeface="Calibri"/>
              </a:rPr>
              <a:t>’</a:t>
            </a:r>
            <a:r>
              <a:rPr kumimoji="0" sz="2000" b="1" i="0" u="none" strike="noStrike" kern="1200" cap="none" spc="-45" normalizeH="0" baseline="0" noProof="0" dirty="0" smtClean="0">
                <a:ln>
                  <a:noFill/>
                </a:ln>
                <a:solidFill>
                  <a:srgbClr val="FFFFFF"/>
                </a:solidFill>
                <a:effectLst/>
                <a:uLnTx/>
                <a:uFillTx/>
                <a:latin typeface="Calibri"/>
                <a:ea typeface="+mn-ea"/>
                <a:cs typeface="Calibri"/>
              </a:rPr>
              <a:t>dır</a:t>
            </a:r>
            <a:r>
              <a:rPr kumimoji="0" sz="2000" b="1" i="0" u="none" strike="noStrike" kern="1200" cap="none" spc="-45" normalizeH="0" baseline="0" noProof="0" dirty="0">
                <a:ln>
                  <a:noFill/>
                </a:ln>
                <a:solidFill>
                  <a:srgbClr val="FFFFFF"/>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15"/>
          <p:cNvSpPr/>
          <p:nvPr/>
        </p:nvSpPr>
        <p:spPr>
          <a:xfrm>
            <a:off x="674067" y="5070239"/>
            <a:ext cx="6005194" cy="45719"/>
          </a:xfrm>
          <a:custGeom>
            <a:avLst/>
            <a:gdLst/>
            <a:ahLst/>
            <a:cxnLst/>
            <a:rect l="l" t="t" r="r" b="b"/>
            <a:pathLst>
              <a:path w="10847705">
                <a:moveTo>
                  <a:pt x="0" y="0"/>
                </a:moveTo>
                <a:lnTo>
                  <a:pt x="1084745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graphicFrame>
        <p:nvGraphicFramePr>
          <p:cNvPr id="2" name="Tablo 1">
            <a:extLst>
              <a:ext uri="{FF2B5EF4-FFF2-40B4-BE49-F238E27FC236}">
                <a16:creationId xmlns:a16="http://schemas.microsoft.com/office/drawing/2014/main" id="{A7C708EF-E9CB-42E5-95BC-EAE63D2D061C}"/>
              </a:ext>
            </a:extLst>
          </p:cNvPr>
          <p:cNvGraphicFramePr>
            <a:graphicFrameLocks noGrp="1"/>
          </p:cNvGraphicFramePr>
          <p:nvPr>
            <p:extLst>
              <p:ext uri="{D42A27DB-BD31-4B8C-83A1-F6EECF244321}">
                <p14:modId xmlns:p14="http://schemas.microsoft.com/office/powerpoint/2010/main" val="2871768775"/>
              </p:ext>
            </p:extLst>
          </p:nvPr>
        </p:nvGraphicFramePr>
        <p:xfrm>
          <a:off x="6849036" y="1466984"/>
          <a:ext cx="4668898" cy="3070020"/>
        </p:xfrm>
        <a:graphic>
          <a:graphicData uri="http://schemas.openxmlformats.org/drawingml/2006/table">
            <a:tbl>
              <a:tblPr firstRow="1" bandRow="1"/>
              <a:tblGrid>
                <a:gridCol w="3279086">
                  <a:extLst>
                    <a:ext uri="{9D8B030D-6E8A-4147-A177-3AD203B41FA5}">
                      <a16:colId xmlns:a16="http://schemas.microsoft.com/office/drawing/2014/main" val="637010680"/>
                    </a:ext>
                  </a:extLst>
                </a:gridCol>
                <a:gridCol w="1389812">
                  <a:extLst>
                    <a:ext uri="{9D8B030D-6E8A-4147-A177-3AD203B41FA5}">
                      <a16:colId xmlns:a16="http://schemas.microsoft.com/office/drawing/2014/main" val="1789764157"/>
                    </a:ext>
                  </a:extLst>
                </a:gridCol>
              </a:tblGrid>
              <a:tr h="307002">
                <a:tc>
                  <a:txBody>
                    <a:bodyPr/>
                    <a:lstStyle/>
                    <a:p>
                      <a:pPr algn="ctr" fontAlgn="b"/>
                      <a:r>
                        <a:rPr lang="tr-TR" sz="1400" b="1" i="0" u="none" strike="noStrike" dirty="0">
                          <a:solidFill>
                            <a:srgbClr val="000000"/>
                          </a:solidFill>
                          <a:effectLst/>
                          <a:latin typeface="Calibri" panose="020F0502020204030204" pitchFamily="34" charset="0"/>
                        </a:rPr>
                        <a:t>Birimler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a:solidFill>
                            <a:srgbClr val="000000"/>
                          </a:solidFill>
                          <a:effectLst/>
                          <a:latin typeface="Calibri" panose="020F0502020204030204" pitchFamily="34" charset="0"/>
                        </a:rPr>
                        <a:t>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558237966"/>
                  </a:ext>
                </a:extLst>
              </a:tr>
              <a:tr h="307002">
                <a:tc>
                  <a:txBody>
                    <a:bodyPr/>
                    <a:lstStyle/>
                    <a:p>
                      <a:pPr algn="l" fontAlgn="b"/>
                      <a:r>
                        <a:rPr lang="tr-TR" sz="1400" b="0" i="0" u="none" strike="noStrike" dirty="0">
                          <a:solidFill>
                            <a:srgbClr val="000000"/>
                          </a:solidFill>
                          <a:effectLst/>
                          <a:latin typeface="Calibri" panose="020F0502020204030204" pitchFamily="34" charset="0"/>
                        </a:rPr>
                        <a:t>İlçe Sağlık Müdürlüğü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624502"/>
                  </a:ext>
                </a:extLst>
              </a:tr>
              <a:tr h="307002">
                <a:tc>
                  <a:txBody>
                    <a:bodyPr/>
                    <a:lstStyle/>
                    <a:p>
                      <a:pPr algn="l" fontAlgn="b"/>
                      <a:r>
                        <a:rPr lang="tr-TR" sz="1400" b="0" i="0" u="none" strike="noStrike" dirty="0">
                          <a:solidFill>
                            <a:srgbClr val="000000"/>
                          </a:solidFill>
                          <a:effectLst/>
                          <a:latin typeface="Calibri" panose="020F0502020204030204" pitchFamily="34" charset="0"/>
                        </a:rPr>
                        <a:t>Toplum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720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36</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5692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Hekimleri Birliği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106</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384612"/>
                  </a:ext>
                </a:extLst>
              </a:tr>
              <a:tr h="307002">
                <a:tc>
                  <a:txBody>
                    <a:bodyPr/>
                    <a:lstStyle/>
                    <a:p>
                      <a:pPr algn="l" fontAlgn="b"/>
                      <a:r>
                        <a:rPr lang="tr-TR" sz="1400" b="0" i="0" u="none" strike="noStrike" dirty="0">
                          <a:solidFill>
                            <a:srgbClr val="000000"/>
                          </a:solidFill>
                          <a:effectLst/>
                          <a:latin typeface="Calibri" panose="020F0502020204030204" pitchFamily="34" charset="0"/>
                        </a:rPr>
                        <a:t>Aktif Sağlık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544717"/>
                  </a:ext>
                </a:extLst>
              </a:tr>
              <a:tr h="307002">
                <a:tc>
                  <a:txBody>
                    <a:bodyPr/>
                    <a:lstStyle/>
                    <a:p>
                      <a:pPr algn="l" fontAlgn="b"/>
                      <a:r>
                        <a:rPr lang="tr-TR" sz="1400" b="0" i="0" u="none" strike="noStrike" dirty="0">
                          <a:solidFill>
                            <a:srgbClr val="000000"/>
                          </a:solidFill>
                          <a:effectLst/>
                          <a:latin typeface="Calibri" panose="020F0502020204030204" pitchFamily="34" charset="0"/>
                        </a:rPr>
                        <a:t>Verem Savaş Birimi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309796"/>
                  </a:ext>
                </a:extLst>
              </a:tr>
              <a:tr h="307002">
                <a:tc>
                  <a:txBody>
                    <a:bodyPr/>
                    <a:lstStyle/>
                    <a:p>
                      <a:pPr algn="l" fontAlgn="b"/>
                      <a:r>
                        <a:rPr lang="tr-TR" sz="1400" b="0" i="0" u="none" strike="noStrike" dirty="0">
                          <a:solidFill>
                            <a:srgbClr val="000000"/>
                          </a:solidFill>
                          <a:effectLst/>
                          <a:latin typeface="Calibri" panose="020F0502020204030204" pitchFamily="34" charset="0"/>
                        </a:rPr>
                        <a:t>Sağlıklı Yaşam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560787"/>
                  </a:ext>
                </a:extLst>
              </a:tr>
              <a:tr h="307002">
                <a:tc>
                  <a:txBody>
                    <a:bodyPr/>
                    <a:lstStyle/>
                    <a:p>
                      <a:pPr algn="l" fontAlgn="b"/>
                      <a:r>
                        <a:rPr lang="tr-TR" sz="1400" b="0" i="0" u="none" strike="noStrike" dirty="0">
                          <a:solidFill>
                            <a:srgbClr val="000000"/>
                          </a:solidFill>
                          <a:effectLst/>
                          <a:latin typeface="Calibri" panose="020F0502020204030204" pitchFamily="34" charset="0"/>
                        </a:rPr>
                        <a:t>KETEM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694848"/>
                  </a:ext>
                </a:extLst>
              </a:tr>
              <a:tr h="307002">
                <a:tc>
                  <a:txBody>
                    <a:bodyPr/>
                    <a:lstStyle/>
                    <a:p>
                      <a:pPr algn="ctr" fontAlgn="b"/>
                      <a:r>
                        <a:rPr lang="tr-TR" sz="1400" b="1" i="0" u="none" strike="noStrike" dirty="0">
                          <a:solidFill>
                            <a:srgbClr val="000000"/>
                          </a:solidFill>
                          <a:effectLst/>
                          <a:latin typeface="Calibri" panose="020F0502020204030204" pitchFamily="34" charset="0"/>
                        </a:rPr>
                        <a:t>Toplam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smtClean="0">
                          <a:solidFill>
                            <a:srgbClr val="000000"/>
                          </a:solidFill>
                          <a:effectLst/>
                          <a:latin typeface="Calibri" panose="020F0502020204030204" pitchFamily="34" charset="0"/>
                        </a:rPr>
                        <a:t>201</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886446"/>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558325691"/>
              </p:ext>
            </p:extLst>
          </p:nvPr>
        </p:nvGraphicFramePr>
        <p:xfrm>
          <a:off x="674063" y="1466984"/>
          <a:ext cx="6004642" cy="3479628"/>
        </p:xfrm>
        <a:graphic>
          <a:graphicData uri="http://schemas.openxmlformats.org/drawingml/2006/table">
            <a:tbl>
              <a:tblPr/>
              <a:tblGrid>
                <a:gridCol w="2234902">
                  <a:extLst>
                    <a:ext uri="{9D8B030D-6E8A-4147-A177-3AD203B41FA5}">
                      <a16:colId xmlns:a16="http://schemas.microsoft.com/office/drawing/2014/main" val="20000"/>
                    </a:ext>
                  </a:extLst>
                </a:gridCol>
                <a:gridCol w="462150">
                  <a:extLst>
                    <a:ext uri="{9D8B030D-6E8A-4147-A177-3AD203B41FA5}">
                      <a16:colId xmlns:a16="http://schemas.microsoft.com/office/drawing/2014/main" val="20001"/>
                    </a:ext>
                  </a:extLst>
                </a:gridCol>
                <a:gridCol w="453899">
                  <a:extLst>
                    <a:ext uri="{9D8B030D-6E8A-4147-A177-3AD203B41FA5}">
                      <a16:colId xmlns:a16="http://schemas.microsoft.com/office/drawing/2014/main" val="20002"/>
                    </a:ext>
                  </a:extLst>
                </a:gridCol>
                <a:gridCol w="471681">
                  <a:extLst>
                    <a:ext uri="{9D8B030D-6E8A-4147-A177-3AD203B41FA5}">
                      <a16:colId xmlns:a16="http://schemas.microsoft.com/office/drawing/2014/main" val="20003"/>
                    </a:ext>
                  </a:extLst>
                </a:gridCol>
                <a:gridCol w="476402">
                  <a:extLst>
                    <a:ext uri="{9D8B030D-6E8A-4147-A177-3AD203B41FA5}">
                      <a16:colId xmlns:a16="http://schemas.microsoft.com/office/drawing/2014/main" val="20004"/>
                    </a:ext>
                  </a:extLst>
                </a:gridCol>
                <a:gridCol w="476402">
                  <a:extLst>
                    <a:ext uri="{9D8B030D-6E8A-4147-A177-3AD203B41FA5}">
                      <a16:colId xmlns:a16="http://schemas.microsoft.com/office/drawing/2014/main" val="20005"/>
                    </a:ext>
                  </a:extLst>
                </a:gridCol>
                <a:gridCol w="476402">
                  <a:extLst>
                    <a:ext uri="{9D8B030D-6E8A-4147-A177-3AD203B41FA5}">
                      <a16:colId xmlns:a16="http://schemas.microsoft.com/office/drawing/2014/main" val="20006"/>
                    </a:ext>
                  </a:extLst>
                </a:gridCol>
                <a:gridCol w="476402">
                  <a:extLst>
                    <a:ext uri="{9D8B030D-6E8A-4147-A177-3AD203B41FA5}">
                      <a16:colId xmlns:a16="http://schemas.microsoft.com/office/drawing/2014/main" val="2956655601"/>
                    </a:ext>
                  </a:extLst>
                </a:gridCol>
                <a:gridCol w="476402">
                  <a:extLst>
                    <a:ext uri="{9D8B030D-6E8A-4147-A177-3AD203B41FA5}">
                      <a16:colId xmlns:a16="http://schemas.microsoft.com/office/drawing/2014/main" val="567558787"/>
                    </a:ext>
                  </a:extLst>
                </a:gridCol>
              </a:tblGrid>
              <a:tr h="595958">
                <a:tc>
                  <a:txBody>
                    <a:bodyPr/>
                    <a:lstStyle/>
                    <a:p>
                      <a:pPr algn="l" rtl="0" fontAlgn="ctr"/>
                      <a:r>
                        <a:rPr lang="tr-TR" sz="18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112 Ambulans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37</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39</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İstasyon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21</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0-10 Dakikada </a:t>
                      </a:r>
                      <a:r>
                        <a:rPr lang="tr-TR" sz="1400" b="1" i="0" u="none" strike="noStrike" dirty="0">
                          <a:solidFill>
                            <a:srgbClr val="000000"/>
                          </a:solidFill>
                          <a:effectLst/>
                          <a:latin typeface="Calibri" panose="020F0502020204030204" pitchFamily="34" charset="0"/>
                        </a:rPr>
                        <a:t>(Kentsel)  </a:t>
                      </a:r>
                      <a:r>
                        <a:rPr lang="tr-TR" sz="1400" b="0" i="0" u="none" strike="noStrike" dirty="0">
                          <a:solidFill>
                            <a:srgbClr val="000000"/>
                          </a:solidFill>
                          <a:effectLst/>
                          <a:latin typeface="Calibri" panose="020F0502020204030204" pitchFamily="34" charset="0"/>
                        </a:rPr>
                        <a:t>Vakaya Ortalama Varış  Süresi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95</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0-30 Dakikada </a:t>
                      </a:r>
                      <a:r>
                        <a:rPr lang="tr-TR" sz="1400" b="1" i="0" u="none" strike="noStrike" dirty="0">
                          <a:solidFill>
                            <a:srgbClr val="000000"/>
                          </a:solidFill>
                          <a:effectLst/>
                          <a:latin typeface="Calibri" panose="020F0502020204030204" pitchFamily="34" charset="0"/>
                        </a:rPr>
                        <a:t>(Kırsal) </a:t>
                      </a:r>
                      <a:r>
                        <a:rPr lang="tr-TR" sz="1400" b="0" i="0" u="none" strike="noStrike" dirty="0">
                          <a:solidFill>
                            <a:srgbClr val="000000"/>
                          </a:solidFill>
                          <a:effectLst/>
                          <a:latin typeface="Calibri" panose="020F0502020204030204" pitchFamily="34" charset="0"/>
                        </a:rPr>
                        <a:t>Vakaya Ortalama Varış  Süresi</a:t>
                      </a:r>
                      <a:r>
                        <a:rPr lang="tr-TR" sz="1400" b="1" i="0" u="none" strike="noStrike" dirty="0">
                          <a:solidFill>
                            <a:srgbClr val="000000"/>
                          </a:solidFill>
                          <a:effectLst/>
                          <a:latin typeface="Calibri" panose="020F0502020204030204" pitchFamily="34" charset="0"/>
                        </a:rPr>
                        <a:t>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79</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9938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183787547"/>
              </p:ext>
            </p:extLst>
          </p:nvPr>
        </p:nvGraphicFramePr>
        <p:xfrm>
          <a:off x="681037" y="1638832"/>
          <a:ext cx="10842371" cy="4706043"/>
        </p:xfrm>
        <a:graphic>
          <a:graphicData uri="http://schemas.openxmlformats.org/drawingml/2006/chart">
            <c:chart xmlns:c="http://schemas.openxmlformats.org/drawingml/2006/chart" xmlns:r="http://schemas.openxmlformats.org/officeDocument/2006/relationships" r:id="rId3"/>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7" name="object 9"/>
          <p:cNvSpPr txBox="1"/>
          <p:nvPr/>
        </p:nvSpPr>
        <p:spPr>
          <a:xfrm>
            <a:off x="681037" y="983894"/>
            <a:ext cx="10842371"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SGK Veri Karşılaştırmaları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17128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8" name="object 9"/>
          <p:cNvSpPr txBox="1"/>
          <p:nvPr/>
        </p:nvSpPr>
        <p:spPr>
          <a:xfrm>
            <a:off x="677754" y="966139"/>
            <a:ext cx="5305423"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a:ea typeface="+mn-ea"/>
                <a:cs typeface="Calibri"/>
              </a:rPr>
              <a:t>Kamu Çalışanlarının Toplam Nüfusa Oranı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9"/>
          <p:cNvSpPr txBox="1"/>
          <p:nvPr/>
        </p:nvSpPr>
        <p:spPr>
          <a:xfrm>
            <a:off x="6262309" y="963588"/>
            <a:ext cx="5262881"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Aktif Çalışan Sigortalılar İçinde K</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amudan</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M</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aaş</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Alanlar (%)</a:t>
            </a:r>
            <a:endParaRPr kumimoji="0" sz="1600" b="1"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Grafik 9"/>
          <p:cNvGraphicFramePr>
            <a:graphicFrameLocks/>
          </p:cNvGraphicFramePr>
          <p:nvPr>
            <p:extLst>
              <p:ext uri="{D42A27DB-BD31-4B8C-83A1-F6EECF244321}">
                <p14:modId xmlns:p14="http://schemas.microsoft.com/office/powerpoint/2010/main" val="409156335"/>
              </p:ext>
            </p:extLst>
          </p:nvPr>
        </p:nvGraphicFramePr>
        <p:xfrm>
          <a:off x="677752" y="1313436"/>
          <a:ext cx="5305426" cy="1687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fik 14"/>
          <p:cNvGraphicFramePr>
            <a:graphicFrameLocks/>
          </p:cNvGraphicFramePr>
          <p:nvPr>
            <p:extLst>
              <p:ext uri="{D42A27DB-BD31-4B8C-83A1-F6EECF244321}">
                <p14:modId xmlns:p14="http://schemas.microsoft.com/office/powerpoint/2010/main" val="4288102544"/>
              </p:ext>
            </p:extLst>
          </p:nvPr>
        </p:nvGraphicFramePr>
        <p:xfrm>
          <a:off x="6262309" y="1313436"/>
          <a:ext cx="5262880" cy="1687216"/>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677754" y="4340697"/>
            <a:ext cx="10847439" cy="279563"/>
          </a:xfrm>
          <a:prstGeom prst="rect">
            <a:avLst/>
          </a:prstGeom>
          <a:solidFill>
            <a:srgbClr val="333E50"/>
          </a:solidFill>
        </p:spPr>
        <p:txBody>
          <a:bodyPr vert="horz" wrap="square" lIns="0" tIns="33019" rIns="0" bIns="0" rtlCol="0" anchor="ctr">
            <a:spAutoFit/>
          </a:bodyPr>
          <a:lstStyle/>
          <a:p>
            <a:pPr marL="91438" marR="0" lvl="0" indent="0" algn="l" defTabSz="914377"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rPr>
              <a:t>İlde Aktif Çalışan – Pasif ( Emekli) Sigortalı Sayısı </a:t>
            </a:r>
            <a:r>
              <a:rPr lang="tr-TR" sz="1600" b="1" spc="-11" dirty="0">
                <a:solidFill>
                  <a:srgbClr val="FFFFFF"/>
                </a:solidFill>
                <a:latin typeface="Calibri" panose="020F0502020204030204"/>
                <a:cs typeface="Calibri"/>
              </a:rPr>
              <a:t>(</a:t>
            </a:r>
            <a:r>
              <a:rPr kumimoji="0" lang="tr-TR" sz="1600" b="1" i="0" u="none" strike="noStrike" kern="1200" cap="none" spc="-11" normalizeH="0" baseline="0" noProof="0" dirty="0" smtClean="0">
                <a:ln>
                  <a:noFill/>
                </a:ln>
                <a:solidFill>
                  <a:srgbClr val="FFFFFF"/>
                </a:solidFill>
                <a:effectLst/>
                <a:uLnTx/>
                <a:uFillTx/>
                <a:latin typeface="Calibri" panose="020F0502020204030204"/>
                <a:ea typeface="+mn-ea"/>
                <a:cs typeface="Calibri"/>
              </a:rPr>
              <a:t>2024)</a:t>
            </a:r>
            <a:endPar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endParaRPr>
          </a:p>
        </p:txBody>
      </p:sp>
      <p:graphicFrame>
        <p:nvGraphicFramePr>
          <p:cNvPr id="17" name="Tablo 16"/>
          <p:cNvGraphicFramePr>
            <a:graphicFrameLocks noGrp="1"/>
          </p:cNvGraphicFramePr>
          <p:nvPr>
            <p:extLst>
              <p:ext uri="{D42A27DB-BD31-4B8C-83A1-F6EECF244321}">
                <p14:modId xmlns:p14="http://schemas.microsoft.com/office/powerpoint/2010/main" val="57951900"/>
              </p:ext>
            </p:extLst>
          </p:nvPr>
        </p:nvGraphicFramePr>
        <p:xfrm>
          <a:off x="677753" y="3067745"/>
          <a:ext cx="5305425" cy="1006826"/>
        </p:xfrm>
        <a:graphic>
          <a:graphicData uri="http://schemas.openxmlformats.org/drawingml/2006/table">
            <a:tbl>
              <a:tblPr/>
              <a:tblGrid>
                <a:gridCol w="1324301">
                  <a:extLst>
                    <a:ext uri="{9D8B030D-6E8A-4147-A177-3AD203B41FA5}">
                      <a16:colId xmlns:a16="http://schemas.microsoft.com/office/drawing/2014/main" val="1322678312"/>
                    </a:ext>
                  </a:extLst>
                </a:gridCol>
                <a:gridCol w="1992429">
                  <a:extLst>
                    <a:ext uri="{9D8B030D-6E8A-4147-A177-3AD203B41FA5}">
                      <a16:colId xmlns:a16="http://schemas.microsoft.com/office/drawing/2014/main" val="2967956116"/>
                    </a:ext>
                  </a:extLst>
                </a:gridCol>
                <a:gridCol w="1988695">
                  <a:extLst>
                    <a:ext uri="{9D8B030D-6E8A-4147-A177-3AD203B41FA5}">
                      <a16:colId xmlns:a16="http://schemas.microsoft.com/office/drawing/2014/main" val="2102746499"/>
                    </a:ext>
                  </a:extLst>
                </a:gridCol>
              </a:tblGrid>
              <a:tr h="503413">
                <a:tc rowSpan="2">
                  <a:txBody>
                    <a:bodyPr/>
                    <a:lstStyle/>
                    <a:p>
                      <a:pPr marL="9360">
                        <a:lnSpc>
                          <a:spcPts val="1800"/>
                        </a:lnSpc>
                        <a:spcBef>
                          <a:spcPts val="125"/>
                        </a:spcBef>
                      </a:pPr>
                      <a:r>
                        <a:rPr lang="tr-TR" sz="1500" b="1" strike="noStrike" spc="-1" dirty="0">
                          <a:latin typeface="+mn-lt"/>
                        </a:rPr>
                        <a:t>Kamu Çalışanı</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03413">
                <a:tc vMerge="1">
                  <a:txBody>
                    <a:bodyPr/>
                    <a:lstStyle/>
                    <a:p>
                      <a:pPr marL="9360">
                        <a:lnSpc>
                          <a:spcPts val="1800"/>
                        </a:lnSpc>
                        <a:spcBef>
                          <a:spcPts val="125"/>
                        </a:spcBef>
                      </a:pP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b="0" i="0" kern="1200" dirty="0" smtClean="0">
                          <a:solidFill>
                            <a:schemeClr val="tx1"/>
                          </a:solidFill>
                          <a:effectLst/>
                          <a:latin typeface="+mn-lt"/>
                          <a:ea typeface="+mn-ea"/>
                          <a:cs typeface="+mn-cs"/>
                        </a:rPr>
                        <a:t>3.654.729</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18.624</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8" name="Tablo 17"/>
          <p:cNvGraphicFramePr>
            <a:graphicFrameLocks noGrp="1"/>
          </p:cNvGraphicFramePr>
          <p:nvPr>
            <p:extLst>
              <p:ext uri="{D42A27DB-BD31-4B8C-83A1-F6EECF244321}">
                <p14:modId xmlns:p14="http://schemas.microsoft.com/office/powerpoint/2010/main" val="3613041139"/>
              </p:ext>
            </p:extLst>
          </p:nvPr>
        </p:nvGraphicFramePr>
        <p:xfrm>
          <a:off x="6262309" y="3067743"/>
          <a:ext cx="5262881" cy="1009651"/>
        </p:xfrm>
        <a:graphic>
          <a:graphicData uri="http://schemas.openxmlformats.org/drawingml/2006/table">
            <a:tbl>
              <a:tblPr/>
              <a:tblGrid>
                <a:gridCol w="1313681">
                  <a:extLst>
                    <a:ext uri="{9D8B030D-6E8A-4147-A177-3AD203B41FA5}">
                      <a16:colId xmlns:a16="http://schemas.microsoft.com/office/drawing/2014/main" val="1322678312"/>
                    </a:ext>
                  </a:extLst>
                </a:gridCol>
                <a:gridCol w="1976452">
                  <a:extLst>
                    <a:ext uri="{9D8B030D-6E8A-4147-A177-3AD203B41FA5}">
                      <a16:colId xmlns:a16="http://schemas.microsoft.com/office/drawing/2014/main" val="2967956116"/>
                    </a:ext>
                  </a:extLst>
                </a:gridCol>
                <a:gridCol w="1972748">
                  <a:extLst>
                    <a:ext uri="{9D8B030D-6E8A-4147-A177-3AD203B41FA5}">
                      <a16:colId xmlns:a16="http://schemas.microsoft.com/office/drawing/2014/main" val="2102746499"/>
                    </a:ext>
                  </a:extLst>
                </a:gridCol>
              </a:tblGrid>
              <a:tr h="474345">
                <a:tc rowSpan="2">
                  <a:txBody>
                    <a:bodyPr/>
                    <a:lstStyle/>
                    <a:p>
                      <a:pPr marL="9525">
                        <a:lnSpc>
                          <a:spcPct val="100000"/>
                        </a:lnSpc>
                        <a:spcBef>
                          <a:spcPts val="715"/>
                        </a:spcBef>
                      </a:pPr>
                      <a:r>
                        <a:rPr lang="tr-TR" sz="1500" b="1" spc="-5" dirty="0">
                          <a:latin typeface="+mn-lt"/>
                        </a:rPr>
                        <a:t>Aktif Çalışan Sigortalılar İçinde Kamudan Maaş Alanlar</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14985">
                <a:tc vMerge="1">
                  <a:txBody>
                    <a:bodyPr/>
                    <a:lstStyle/>
                    <a:p>
                      <a:pPr marL="9525">
                        <a:lnSpc>
                          <a:spcPct val="100000"/>
                        </a:lnSpc>
                        <a:spcBef>
                          <a:spcPts val="715"/>
                        </a:spcBef>
                      </a:pPr>
                      <a:endParaRPr sz="1100" dirty="0">
                        <a:solidFill>
                          <a:schemeClr val="tx1"/>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5.589.088</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27.245</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600757894"/>
              </p:ext>
            </p:extLst>
          </p:nvPr>
        </p:nvGraphicFramePr>
        <p:xfrm>
          <a:off x="677751" y="4654267"/>
          <a:ext cx="10847437" cy="1773555"/>
        </p:xfrm>
        <a:graphic>
          <a:graphicData uri="http://schemas.openxmlformats.org/drawingml/2006/table">
            <a:tbl>
              <a:tblPr/>
              <a:tblGrid>
                <a:gridCol w="3124227">
                  <a:extLst>
                    <a:ext uri="{9D8B030D-6E8A-4147-A177-3AD203B41FA5}">
                      <a16:colId xmlns:a16="http://schemas.microsoft.com/office/drawing/2014/main" val="2967956116"/>
                    </a:ext>
                  </a:extLst>
                </a:gridCol>
                <a:gridCol w="1713299">
                  <a:extLst>
                    <a:ext uri="{9D8B030D-6E8A-4147-A177-3AD203B41FA5}">
                      <a16:colId xmlns:a16="http://schemas.microsoft.com/office/drawing/2014/main" val="1386628997"/>
                    </a:ext>
                  </a:extLst>
                </a:gridCol>
                <a:gridCol w="1799924">
                  <a:extLst>
                    <a:ext uri="{9D8B030D-6E8A-4147-A177-3AD203B41FA5}">
                      <a16:colId xmlns:a16="http://schemas.microsoft.com/office/drawing/2014/main" val="1599498167"/>
                    </a:ext>
                  </a:extLst>
                </a:gridCol>
                <a:gridCol w="1828799">
                  <a:extLst>
                    <a:ext uri="{9D8B030D-6E8A-4147-A177-3AD203B41FA5}">
                      <a16:colId xmlns:a16="http://schemas.microsoft.com/office/drawing/2014/main" val="3610371859"/>
                    </a:ext>
                  </a:extLst>
                </a:gridCol>
                <a:gridCol w="1212783">
                  <a:extLst>
                    <a:ext uri="{9D8B030D-6E8A-4147-A177-3AD203B41FA5}">
                      <a16:colId xmlns:a16="http://schemas.microsoft.com/office/drawing/2014/main" val="2652755475"/>
                    </a:ext>
                  </a:extLst>
                </a:gridCol>
                <a:gridCol w="1168405">
                  <a:extLst>
                    <a:ext uri="{9D8B030D-6E8A-4147-A177-3AD203B41FA5}">
                      <a16:colId xmlns:a16="http://schemas.microsoft.com/office/drawing/2014/main" val="2102746499"/>
                    </a:ext>
                  </a:extLst>
                </a:gridCol>
              </a:tblGrid>
              <a:tr h="489899">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4/A(SSK)</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4/B (</a:t>
                      </a:r>
                      <a:r>
                        <a:rPr lang="tr-TR" sz="1500" b="1" dirty="0" err="1" smtClean="0">
                          <a:latin typeface="+mn-lt"/>
                          <a:cs typeface="Calibri"/>
                        </a:rPr>
                        <a:t>Bağ-Kur</a:t>
                      </a:r>
                      <a:r>
                        <a:rPr lang="tr-TR" sz="1500" b="1" dirty="0">
                          <a:latin typeface="+mn-lt"/>
                          <a:cs typeface="Calibri"/>
                        </a:rPr>
                        <a:t>)</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4/C (Emekli Sandığı)</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TOPLAM</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75" algn="ctr">
                        <a:lnSpc>
                          <a:spcPct val="100000"/>
                        </a:lnSpc>
                        <a:spcBef>
                          <a:spcPts val="625"/>
                        </a:spcBef>
                      </a:pPr>
                      <a:r>
                        <a:rPr lang="tr-TR" sz="1500" b="1" dirty="0">
                          <a:latin typeface="+mn-lt"/>
                          <a:cs typeface="Calibri"/>
                        </a:rPr>
                        <a:t>İl </a:t>
                      </a:r>
                      <a:r>
                        <a:rPr lang="tr-TR" sz="1500" b="1" dirty="0" smtClean="0">
                          <a:latin typeface="+mn-lt"/>
                          <a:cs typeface="Calibri"/>
                        </a:rPr>
                        <a:t>Nüfusuna </a:t>
                      </a:r>
                      <a:r>
                        <a:rPr lang="tr-TR" sz="1500" b="1" dirty="0">
                          <a:latin typeface="+mn-lt"/>
                          <a:cs typeface="Calibri"/>
                        </a:rPr>
                        <a:t>Oranı (%)</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81185">
                <a:tc>
                  <a:txBody>
                    <a:bodyPr/>
                    <a:lstStyle/>
                    <a:p>
                      <a:pPr marL="7620">
                        <a:lnSpc>
                          <a:spcPct val="100000"/>
                        </a:lnSpc>
                        <a:spcBef>
                          <a:spcPts val="625"/>
                        </a:spcBef>
                      </a:pPr>
                      <a:r>
                        <a:rPr sz="1500" b="1" spc="-10" dirty="0">
                          <a:latin typeface="+mn-lt"/>
                          <a:cs typeface="Calibri"/>
                        </a:rPr>
                        <a:t>Aktif</a:t>
                      </a:r>
                      <a:r>
                        <a:rPr sz="1500" b="1" spc="-5" dirty="0">
                          <a:latin typeface="+mn-lt"/>
                          <a:cs typeface="Calibri"/>
                        </a:rPr>
                        <a:t> 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smtClean="0">
                          <a:latin typeface="+mn-lt"/>
                          <a:cs typeface="Calibri"/>
                        </a:rPr>
                        <a:t>37.956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4.604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18.624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smtClean="0">
                          <a:latin typeface="+mn-lt"/>
                          <a:cs typeface="Calibri"/>
                        </a:rPr>
                        <a:t>61.184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21,41</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281185">
                <a:tc>
                  <a:txBody>
                    <a:bodyPr/>
                    <a:lstStyle/>
                    <a:p>
                      <a:pPr marL="7620">
                        <a:lnSpc>
                          <a:spcPct val="100000"/>
                        </a:lnSpc>
                        <a:spcBef>
                          <a:spcPts val="625"/>
                        </a:spcBef>
                      </a:pPr>
                      <a:r>
                        <a:rPr sz="1500" b="1" spc="-10" dirty="0">
                          <a:latin typeface="+mn-lt"/>
                          <a:cs typeface="Calibri"/>
                        </a:rPr>
                        <a:t>Pasif</a:t>
                      </a:r>
                      <a:r>
                        <a:rPr sz="1500" b="1" spc="-20" dirty="0">
                          <a:latin typeface="+mn-lt"/>
                          <a:cs typeface="Calibri"/>
                        </a:rPr>
                        <a:t> </a:t>
                      </a:r>
                      <a:r>
                        <a:rPr sz="1500" b="1" spc="-5" dirty="0">
                          <a:latin typeface="+mn-lt"/>
                          <a:cs typeface="Calibri"/>
                        </a:rPr>
                        <a:t>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smtClean="0">
                          <a:latin typeface="+mn-lt"/>
                          <a:cs typeface="Calibri"/>
                        </a:rPr>
                        <a:t>12.805</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5.324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5.639</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smtClean="0">
                          <a:latin typeface="+mn-lt"/>
                          <a:cs typeface="Calibri"/>
                        </a:rPr>
                        <a:t>23.768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8,32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81611038"/>
                  </a:ext>
                </a:extLst>
              </a:tr>
              <a:tr h="275387">
                <a:tc>
                  <a:txBody>
                    <a:bodyPr/>
                    <a:lstStyle/>
                    <a:p>
                      <a:pPr marL="7620">
                        <a:lnSpc>
                          <a:spcPct val="100000"/>
                        </a:lnSpc>
                        <a:spcBef>
                          <a:spcPts val="575"/>
                        </a:spcBef>
                      </a:pPr>
                      <a:r>
                        <a:rPr sz="1500" b="1" spc="-5" dirty="0">
                          <a:latin typeface="+mn-lt"/>
                          <a:cs typeface="Calibri"/>
                        </a:rPr>
                        <a:t>Bakmakla </a:t>
                      </a:r>
                      <a:r>
                        <a:rPr sz="1500" b="1" spc="-20" dirty="0">
                          <a:latin typeface="+mn-lt"/>
                          <a:cs typeface="Calibri"/>
                        </a:rPr>
                        <a:t>Yükümlü </a:t>
                      </a:r>
                      <a:r>
                        <a:rPr sz="1500" b="1" spc="-15" dirty="0">
                          <a:latin typeface="+mn-lt"/>
                          <a:cs typeface="Calibri"/>
                        </a:rPr>
                        <a:t>Tutulanlar</a:t>
                      </a:r>
                      <a:endParaRPr sz="1500" b="1" dirty="0">
                        <a:latin typeface="+mn-lt"/>
                        <a:cs typeface="Calibri"/>
                      </a:endParaRPr>
                    </a:p>
                  </a:txBody>
                  <a:tcPr marL="0" marR="0" marT="730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575"/>
                        </a:spcBef>
                        <a:spcAft>
                          <a:spcPts val="0"/>
                        </a:spcAft>
                        <a:buClrTx/>
                        <a:buSzTx/>
                        <a:buFontTx/>
                        <a:buNone/>
                        <a:tabLst/>
                        <a:defRPr/>
                      </a:pPr>
                      <a:r>
                        <a:rPr lang="tr-TR" sz="1500" spc="-5" dirty="0" smtClean="0">
                          <a:latin typeface="+mn-lt"/>
                          <a:cs typeface="Calibri"/>
                        </a:rPr>
                        <a:t>42.750</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29.709</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48.487</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120.946</a:t>
                      </a:r>
                      <a:endParaRPr lang="tr-T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575"/>
                        </a:spcBef>
                      </a:pPr>
                      <a:r>
                        <a:rPr lang="tr-TR" sz="1500" b="1" spc="-10" dirty="0" smtClean="0">
                          <a:latin typeface="+mn-lt"/>
                          <a:cs typeface="Calibri"/>
                        </a:rPr>
                        <a:t>42,34</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87532455"/>
                  </a:ext>
                </a:extLst>
              </a:tr>
              <a:tr h="291620">
                <a:tc gridSpan="4">
                  <a:txBody>
                    <a:bodyPr/>
                    <a:lstStyle/>
                    <a:p>
                      <a:pPr marL="1270" algn="ctr">
                        <a:lnSpc>
                          <a:spcPct val="100000"/>
                        </a:lnSpc>
                        <a:spcBef>
                          <a:spcPts val="715"/>
                        </a:spcBef>
                      </a:pPr>
                      <a:r>
                        <a:rPr lang="tr-TR" sz="1500" b="1" dirty="0">
                          <a:solidFill>
                            <a:schemeClr val="tx1"/>
                          </a:solidFill>
                          <a:latin typeface="+mn-lt"/>
                          <a:cs typeface="Calibri"/>
                        </a:rPr>
                        <a:t>Genel Toplam</a:t>
                      </a:r>
                      <a:endParaRPr sz="1500" b="1" dirty="0">
                        <a:solidFill>
                          <a:schemeClr val="tx1"/>
                        </a:solidFill>
                        <a:latin typeface="+mn-lt"/>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b="1" dirty="0" smtClean="0">
                          <a:solidFill>
                            <a:srgbClr val="C00000"/>
                          </a:solidFill>
                          <a:latin typeface="+mn-lt"/>
                          <a:cs typeface="Calibri"/>
                        </a:rPr>
                        <a:t>205.898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solidFill>
                            <a:srgbClr val="C00000"/>
                          </a:solidFill>
                          <a:latin typeface="+mn-lt"/>
                          <a:cs typeface="Calibri"/>
                        </a:rPr>
                        <a:t>72,08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8796975"/>
                  </a:ext>
                </a:extLst>
              </a:tr>
            </a:tbl>
          </a:graphicData>
        </a:graphic>
      </p:graphicFrame>
      <p:sp>
        <p:nvSpPr>
          <p:cNvPr id="2" name="Metin kutusu 1"/>
          <p:cNvSpPr txBox="1"/>
          <p:nvPr/>
        </p:nvSpPr>
        <p:spPr>
          <a:xfrm>
            <a:off x="6262308" y="4043678"/>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4/a ve 4/c çalışanlara ait veriler birleştirilmiştir.</a:t>
            </a:r>
          </a:p>
        </p:txBody>
      </p:sp>
      <p:sp>
        <p:nvSpPr>
          <p:cNvPr id="13" name="Metin kutusu 12"/>
          <p:cNvSpPr txBox="1"/>
          <p:nvPr/>
        </p:nvSpPr>
        <p:spPr>
          <a:xfrm>
            <a:off x="677751" y="4043680"/>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4/c (Memur) çalışanlara ait veriler verilmiştir.</a:t>
            </a:r>
          </a:p>
        </p:txBody>
      </p:sp>
    </p:spTree>
    <p:extLst>
      <p:ext uri="{BB962C8B-B14F-4D97-AF65-F5344CB8AC3E}">
        <p14:creationId xmlns:p14="http://schemas.microsoft.com/office/powerpoint/2010/main" val="290886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0"/>
          <p:cNvSpPr txBox="1"/>
          <p:nvPr/>
        </p:nvSpPr>
        <p:spPr>
          <a:xfrm>
            <a:off x="688693" y="966563"/>
            <a:ext cx="10857051" cy="279564"/>
          </a:xfrm>
          <a:prstGeom prst="rect">
            <a:avLst/>
          </a:prstGeom>
          <a:solidFill>
            <a:srgbClr val="333E50"/>
          </a:solidFill>
        </p:spPr>
        <p:txBody>
          <a:bodyPr vert="horz" wrap="square" lIns="0" tIns="33020" rIns="0" bIns="0" rtlCol="0" anchor="ctr">
            <a:spAutoFit/>
          </a:bodyPr>
          <a:lstStyle/>
          <a:p>
            <a:pPr marL="90803" marR="0" lvl="0" indent="0" algn="l" defTabSz="914377"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İldeki Genel Sağlık </a:t>
            </a:r>
            <a:r>
              <a:rPr kumimoji="0" sz="1600" b="1" i="0" u="none" strike="noStrike" kern="1200" cap="none" spc="-11" normalizeH="0" baseline="0" noProof="0" dirty="0">
                <a:ln>
                  <a:noFill/>
                </a:ln>
                <a:solidFill>
                  <a:srgbClr val="FFFFFF"/>
                </a:solidFill>
                <a:effectLst/>
                <a:uLnTx/>
                <a:uFillTx/>
                <a:latin typeface="Calibri"/>
                <a:ea typeface="+mn-ea"/>
                <a:cs typeface="Calibri"/>
              </a:rPr>
              <a:t>Sigortası </a:t>
            </a:r>
            <a:r>
              <a:rPr kumimoji="0" sz="1600" b="1" i="0" u="none" strike="noStrike" kern="1200" cap="none" spc="-5" normalizeH="0" baseline="0" noProof="0" dirty="0">
                <a:ln>
                  <a:noFill/>
                </a:ln>
                <a:solidFill>
                  <a:srgbClr val="FFFFFF"/>
                </a:solidFill>
                <a:effectLst/>
                <a:uLnTx/>
                <a:uFillTx/>
                <a:latin typeface="Calibri"/>
                <a:ea typeface="+mn-ea"/>
                <a:cs typeface="Calibri"/>
              </a:rPr>
              <a:t>Prim </a:t>
            </a:r>
            <a:r>
              <a:rPr kumimoji="0" sz="1600" b="1" i="0" u="none" strike="noStrike" kern="1200" cap="none" spc="-11" normalizeH="0" baseline="0" noProof="0" dirty="0" err="1">
                <a:ln>
                  <a:noFill/>
                </a:ln>
                <a:solidFill>
                  <a:srgbClr val="FFFFFF"/>
                </a:solidFill>
                <a:effectLst/>
                <a:uLnTx/>
                <a:uFillTx/>
                <a:latin typeface="Calibri"/>
                <a:ea typeface="+mn-ea"/>
                <a:cs typeface="Calibri"/>
              </a:rPr>
              <a:t>Ödemeleri</a:t>
            </a:r>
            <a:r>
              <a:rPr kumimoji="0" sz="1600" b="1" i="0" u="none" strike="noStrike" kern="1200" cap="none" spc="-11" normalizeH="0" baseline="0" noProof="0" dirty="0">
                <a:ln>
                  <a:noFill/>
                </a:ln>
                <a:solidFill>
                  <a:srgbClr val="FFFFFF"/>
                </a:solidFill>
                <a:effectLst/>
                <a:uLnTx/>
                <a:uFillTx/>
                <a:latin typeface="Calibri"/>
                <a:ea typeface="+mn-ea"/>
                <a:cs typeface="Calibri"/>
              </a:rPr>
              <a:t> </a:t>
            </a:r>
            <a:r>
              <a:rPr lang="tr-TR" sz="1600" b="1" spc="-5" dirty="0">
                <a:solidFill>
                  <a:srgbClr val="FFFFFF"/>
                </a:solidFill>
                <a:latin typeface="Calibri"/>
                <a:cs typeface="Calibri"/>
              </a:rPr>
              <a:t> </a:t>
            </a:r>
            <a:r>
              <a:rPr lang="tr-TR" sz="1600" b="1" spc="-5" dirty="0" smtClean="0">
                <a:solidFill>
                  <a:srgbClr val="FFFFFF"/>
                </a:solidFill>
                <a:latin typeface="Calibri"/>
                <a:cs typeface="Calibri"/>
              </a:rPr>
              <a:t>(</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88692" y="3506158"/>
            <a:ext cx="10857053" cy="280205"/>
          </a:xfrm>
          <a:prstGeom prst="rect">
            <a:avLst/>
          </a:prstGeom>
          <a:solidFill>
            <a:srgbClr val="333E50"/>
          </a:solidFill>
        </p:spPr>
        <p:txBody>
          <a:bodyPr vert="horz" wrap="square" lIns="0" tIns="33655" rIns="0" bIns="0" rtlCol="0" anchor="ctr">
            <a:spAutoFit/>
          </a:bodyPr>
          <a:lstStyle/>
          <a:p>
            <a:pPr marL="90803" marR="0" lvl="0" indent="0" algn="l" defTabSz="914377" rtl="0" eaLnBrk="1" fontAlgn="auto" latinLnBrk="0" hangingPunct="1">
              <a:lnSpc>
                <a:spcPct val="100000"/>
              </a:lnSpc>
              <a:spcBef>
                <a:spcPts val="265"/>
              </a:spcBef>
              <a:spcAft>
                <a:spcPts val="0"/>
              </a:spcAft>
              <a:buClrTx/>
              <a:buSzTx/>
              <a:buFontTx/>
              <a:buNone/>
              <a:tabLst/>
              <a:defRPr/>
            </a:pPr>
            <a:r>
              <a:rPr kumimoji="0" sz="1600" b="1" i="0" u="none" strike="noStrike" kern="1200" cap="none" spc="-11" normalizeH="0" baseline="0" noProof="0" dirty="0">
                <a:ln>
                  <a:noFill/>
                </a:ln>
                <a:solidFill>
                  <a:srgbClr val="FFFFFF"/>
                </a:solidFill>
                <a:effectLst/>
                <a:uLnTx/>
                <a:uFillTx/>
                <a:latin typeface="Calibri"/>
                <a:ea typeface="+mn-ea"/>
                <a:cs typeface="Calibri"/>
              </a:rPr>
              <a:t>TRB1 </a:t>
            </a:r>
            <a:r>
              <a:rPr kumimoji="0" sz="1600" b="1" i="0" u="none" strike="noStrike" kern="1200" cap="none" spc="-5" normalizeH="0" baseline="0" noProof="0" dirty="0">
                <a:ln>
                  <a:noFill/>
                </a:ln>
                <a:solidFill>
                  <a:srgbClr val="FFFFFF"/>
                </a:solidFill>
                <a:effectLst/>
                <a:uLnTx/>
                <a:uFillTx/>
                <a:latin typeface="Calibri"/>
                <a:ea typeface="+mn-ea"/>
                <a:cs typeface="Calibri"/>
              </a:rPr>
              <a:t>Bölgesindeki </a:t>
            </a: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5" normalizeH="0" baseline="0" noProof="0" dirty="0">
                <a:ln>
                  <a:noFill/>
                </a:ln>
                <a:solidFill>
                  <a:srgbClr val="FFFFFF"/>
                </a:solidFill>
                <a:effectLst/>
                <a:uLnTx/>
                <a:uFillTx/>
                <a:latin typeface="Calibri"/>
                <a:ea typeface="+mn-ea"/>
                <a:cs typeface="Calibri"/>
              </a:rPr>
              <a:t>Güvenlik </a:t>
            </a:r>
            <a:r>
              <a:rPr kumimoji="0" sz="1600" b="1" i="0" u="none" strike="noStrike" kern="1200" cap="none" spc="-11" normalizeH="0" baseline="0" noProof="0" dirty="0">
                <a:ln>
                  <a:noFill/>
                </a:ln>
                <a:solidFill>
                  <a:srgbClr val="FFFFFF"/>
                </a:solidFill>
                <a:effectLst/>
                <a:uLnTx/>
                <a:uFillTx/>
                <a:latin typeface="Calibri"/>
                <a:ea typeface="+mn-ea"/>
                <a:cs typeface="Calibri"/>
              </a:rPr>
              <a:t>Kapsamı </a:t>
            </a:r>
            <a:r>
              <a:rPr kumimoji="0" sz="1600" b="1" i="0" u="none" strike="noStrike" kern="1200" cap="none" spc="-5" normalizeH="0" baseline="0" noProof="0" dirty="0">
                <a:ln>
                  <a:noFill/>
                </a:ln>
                <a:solidFill>
                  <a:srgbClr val="FFFFFF"/>
                </a:solidFill>
                <a:effectLst/>
                <a:uLnTx/>
                <a:uFillTx/>
                <a:latin typeface="Calibri"/>
                <a:ea typeface="+mn-ea"/>
                <a:cs typeface="Calibri"/>
              </a:rPr>
              <a:t>Dışında </a:t>
            </a:r>
            <a:r>
              <a:rPr kumimoji="0" sz="1600" b="1" i="0" u="none" strike="noStrike" kern="1200" cap="none" spc="-11" normalizeH="0" baseline="0" noProof="0" dirty="0">
                <a:ln>
                  <a:noFill/>
                </a:ln>
                <a:solidFill>
                  <a:srgbClr val="FFFFFF"/>
                </a:solidFill>
                <a:effectLst/>
                <a:uLnTx/>
                <a:uFillTx/>
                <a:latin typeface="Calibri"/>
                <a:ea typeface="+mn-ea"/>
                <a:cs typeface="Calibri"/>
              </a:rPr>
              <a:t>Kalan</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Nüfus</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graphicFrame>
        <p:nvGraphicFramePr>
          <p:cNvPr id="12" name="Tablo 11"/>
          <p:cNvGraphicFramePr>
            <a:graphicFrameLocks noGrp="1"/>
          </p:cNvGraphicFramePr>
          <p:nvPr>
            <p:extLst>
              <p:ext uri="{D42A27DB-BD31-4B8C-83A1-F6EECF244321}">
                <p14:modId xmlns:p14="http://schemas.microsoft.com/office/powerpoint/2010/main" val="2347418605"/>
              </p:ext>
            </p:extLst>
          </p:nvPr>
        </p:nvGraphicFramePr>
        <p:xfrm>
          <a:off x="683583" y="1437572"/>
          <a:ext cx="10862163" cy="1818862"/>
        </p:xfrm>
        <a:graphic>
          <a:graphicData uri="http://schemas.openxmlformats.org/drawingml/2006/table">
            <a:tbl>
              <a:tblPr/>
              <a:tblGrid>
                <a:gridCol w="3215213">
                  <a:extLst>
                    <a:ext uri="{9D8B030D-6E8A-4147-A177-3AD203B41FA5}">
                      <a16:colId xmlns:a16="http://schemas.microsoft.com/office/drawing/2014/main" val="2967956116"/>
                    </a:ext>
                  </a:extLst>
                </a:gridCol>
                <a:gridCol w="2467413">
                  <a:extLst>
                    <a:ext uri="{9D8B030D-6E8A-4147-A177-3AD203B41FA5}">
                      <a16:colId xmlns:a16="http://schemas.microsoft.com/office/drawing/2014/main" val="1386628997"/>
                    </a:ext>
                  </a:extLst>
                </a:gridCol>
                <a:gridCol w="1734899">
                  <a:extLst>
                    <a:ext uri="{9D8B030D-6E8A-4147-A177-3AD203B41FA5}">
                      <a16:colId xmlns:a16="http://schemas.microsoft.com/office/drawing/2014/main" val="1599498167"/>
                    </a:ext>
                  </a:extLst>
                </a:gridCol>
                <a:gridCol w="1349367">
                  <a:extLst>
                    <a:ext uri="{9D8B030D-6E8A-4147-A177-3AD203B41FA5}">
                      <a16:colId xmlns:a16="http://schemas.microsoft.com/office/drawing/2014/main" val="3610371859"/>
                    </a:ext>
                  </a:extLst>
                </a:gridCol>
                <a:gridCol w="2095271">
                  <a:extLst>
                    <a:ext uri="{9D8B030D-6E8A-4147-A177-3AD203B41FA5}">
                      <a16:colId xmlns:a16="http://schemas.microsoft.com/office/drawing/2014/main" val="2652755475"/>
                    </a:ext>
                  </a:extLst>
                </a:gridCol>
              </a:tblGrid>
              <a:tr h="1083827">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26060" marR="201930" indent="-18415" algn="ctr">
                        <a:lnSpc>
                          <a:spcPct val="100000"/>
                        </a:lnSpc>
                      </a:pPr>
                      <a:r>
                        <a:rPr lang="tr-TR" sz="1500" spc="-10" dirty="0">
                          <a:latin typeface="+mn-lt"/>
                          <a:cs typeface="Calibri"/>
                        </a:rPr>
                        <a:t>Devlet</a:t>
                      </a:r>
                      <a:r>
                        <a:rPr lang="tr-TR" sz="1500" spc="-10" baseline="0" dirty="0">
                          <a:latin typeface="+mn-lt"/>
                          <a:cs typeface="Calibri"/>
                        </a:rPr>
                        <a:t> </a:t>
                      </a:r>
                      <a:r>
                        <a:rPr sz="1500" spc="-20" dirty="0" err="1">
                          <a:latin typeface="+mn-lt"/>
                          <a:cs typeface="Calibri"/>
                        </a:rPr>
                        <a:t>Tarafından</a:t>
                      </a:r>
                      <a:r>
                        <a:rPr sz="1500" spc="-20" dirty="0">
                          <a:latin typeface="+mn-lt"/>
                          <a:cs typeface="Calibri"/>
                        </a:rPr>
                        <a:t> </a:t>
                      </a:r>
                      <a:r>
                        <a:rPr sz="1500" spc="-5" dirty="0">
                          <a:latin typeface="+mn-lt"/>
                          <a:cs typeface="Calibri"/>
                        </a:rPr>
                        <a:t>Genel Sağlık  </a:t>
                      </a:r>
                      <a:r>
                        <a:rPr sz="1500" spc="-10" dirty="0">
                          <a:latin typeface="+mn-lt"/>
                          <a:cs typeface="Calibri"/>
                        </a:rPr>
                        <a:t>Sigorta </a:t>
                      </a:r>
                      <a:r>
                        <a:rPr sz="1500" spc="-5" dirty="0">
                          <a:latin typeface="+mn-lt"/>
                          <a:cs typeface="Calibri"/>
                        </a:rPr>
                        <a:t>Primi (GSS)</a:t>
                      </a:r>
                      <a:r>
                        <a:rPr sz="1500" spc="15" dirty="0">
                          <a:latin typeface="+mn-lt"/>
                          <a:cs typeface="Calibri"/>
                        </a:rPr>
                        <a:t> </a:t>
                      </a:r>
                      <a:r>
                        <a:rPr sz="1500" spc="-10" dirty="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sz="1500" spc="-5" dirty="0" err="1">
                          <a:latin typeface="+mn-lt"/>
                          <a:cs typeface="Calibri"/>
                        </a:rPr>
                        <a:t>Kendileri</a:t>
                      </a:r>
                      <a:r>
                        <a:rPr sz="1500" spc="-5" dirty="0">
                          <a:latin typeface="+mn-lt"/>
                          <a:cs typeface="Calibri"/>
                        </a:rPr>
                        <a:t> </a:t>
                      </a:r>
                      <a:r>
                        <a:rPr sz="1500" spc="-20" dirty="0">
                          <a:latin typeface="+mn-lt"/>
                          <a:cs typeface="Calibri"/>
                        </a:rPr>
                        <a:t>Tarafından  </a:t>
                      </a:r>
                      <a:r>
                        <a:rPr sz="1500" spc="-5" dirty="0">
                          <a:latin typeface="+mn-lt"/>
                          <a:cs typeface="Calibri"/>
                        </a:rPr>
                        <a:t>GSS </a:t>
                      </a:r>
                      <a:r>
                        <a:rPr sz="1500" spc="-5" dirty="0" err="1">
                          <a:latin typeface="+mn-lt"/>
                          <a:cs typeface="Calibri"/>
                        </a:rPr>
                        <a:t>Primi</a:t>
                      </a:r>
                      <a:r>
                        <a:rPr sz="1500" spc="-40" dirty="0">
                          <a:latin typeface="+mn-lt"/>
                          <a:cs typeface="Calibri"/>
                        </a:rPr>
                        <a:t> </a:t>
                      </a:r>
                      <a:r>
                        <a:rPr lang="tr-TR" sz="1500" spc="-10" dirty="0" smtClean="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lang="tr-TR" sz="1500" dirty="0">
                          <a:latin typeface="+mn-lt"/>
                          <a:cs typeface="Calibri"/>
                        </a:rPr>
                        <a:t>Toplam</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54000" marR="74930" indent="-172720" algn="ctr">
                        <a:lnSpc>
                          <a:spcPct val="100000"/>
                        </a:lnSpc>
                      </a:pPr>
                      <a:r>
                        <a:rPr sz="1500" spc="-30" dirty="0" err="1">
                          <a:latin typeface="+mn-lt"/>
                          <a:cs typeface="Calibri"/>
                        </a:rPr>
                        <a:t>Toplam</a:t>
                      </a:r>
                      <a:r>
                        <a:rPr sz="1500" spc="-30" dirty="0">
                          <a:latin typeface="+mn-lt"/>
                          <a:cs typeface="Calibri"/>
                        </a:rPr>
                        <a:t> </a:t>
                      </a:r>
                      <a:r>
                        <a:rPr sz="1500" spc="-10" dirty="0">
                          <a:latin typeface="+mn-lt"/>
                          <a:cs typeface="Calibri"/>
                        </a:rPr>
                        <a:t>Üzerinden </a:t>
                      </a:r>
                      <a:r>
                        <a:rPr sz="1500" spc="-5" dirty="0">
                          <a:latin typeface="+mn-lt"/>
                          <a:cs typeface="Calibri"/>
                        </a:rPr>
                        <a:t>İl  Nüfusuna</a:t>
                      </a:r>
                      <a:r>
                        <a:rPr sz="1500" spc="-30" dirty="0">
                          <a:latin typeface="+mn-lt"/>
                          <a:cs typeface="Calibri"/>
                        </a:rPr>
                        <a:t> </a:t>
                      </a:r>
                      <a:r>
                        <a:rPr sz="1500" spc="-15" dirty="0">
                          <a:latin typeface="+mn-lt"/>
                          <a:cs typeface="Calibri"/>
                        </a:rPr>
                        <a:t>Oranı</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735035">
                <a:tc>
                  <a:txBody>
                    <a:bodyPr/>
                    <a:lstStyle/>
                    <a:p>
                      <a:pPr marL="7620" marR="676910">
                        <a:lnSpc>
                          <a:spcPct val="100000"/>
                        </a:lnSpc>
                        <a:spcBef>
                          <a:spcPts val="75"/>
                        </a:spcBef>
                      </a:pPr>
                      <a:r>
                        <a:rPr sz="1500" spc="-5" dirty="0">
                          <a:latin typeface="+mn-lt"/>
                          <a:cs typeface="Calibri"/>
                        </a:rPr>
                        <a:t>Genel Sağlık </a:t>
                      </a:r>
                      <a:r>
                        <a:rPr sz="1500" spc="-10" dirty="0">
                          <a:latin typeface="+mn-lt"/>
                          <a:cs typeface="Calibri"/>
                        </a:rPr>
                        <a:t>Sigorta </a:t>
                      </a:r>
                      <a:r>
                        <a:rPr sz="1500" spc="-5" dirty="0">
                          <a:latin typeface="+mn-lt"/>
                          <a:cs typeface="Calibri"/>
                        </a:rPr>
                        <a:t>Primi (GSS)  </a:t>
                      </a:r>
                      <a:r>
                        <a:rPr sz="1500" spc="-10" dirty="0">
                          <a:latin typeface="+mn-lt"/>
                          <a:cs typeface="Calibri"/>
                        </a:rPr>
                        <a:t>Kapsamında </a:t>
                      </a:r>
                      <a:r>
                        <a:rPr sz="1500" spc="-30" dirty="0">
                          <a:latin typeface="+mn-lt"/>
                          <a:cs typeface="Calibri"/>
                        </a:rPr>
                        <a:t>Tescil</a:t>
                      </a:r>
                      <a:r>
                        <a:rPr sz="1500" spc="-20" dirty="0">
                          <a:latin typeface="+mn-lt"/>
                          <a:cs typeface="Calibri"/>
                        </a:rPr>
                        <a:t> </a:t>
                      </a:r>
                      <a:r>
                        <a:rPr sz="1500" spc="-5" dirty="0">
                          <a:latin typeface="+mn-lt"/>
                          <a:cs typeface="Calibri"/>
                        </a:rPr>
                        <a:t>Olanlar</a:t>
                      </a:r>
                      <a:endParaRPr sz="1500" dirty="0">
                        <a:latin typeface="+mn-lt"/>
                        <a:cs typeface="Calibri"/>
                      </a:endParaRPr>
                    </a:p>
                  </a:txBody>
                  <a:tcPr marL="0" marR="0"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35"/>
                        </a:spcBef>
                      </a:pPr>
                      <a:r>
                        <a:rPr lang="tr-TR" sz="1500" spc="-5" dirty="0" smtClean="0">
                          <a:latin typeface="+mn-lt"/>
                          <a:cs typeface="Calibri"/>
                        </a:rPr>
                        <a:t>50.516</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spc="-5" dirty="0" smtClean="0">
                          <a:latin typeface="+mn-lt"/>
                          <a:cs typeface="Calibri"/>
                        </a:rPr>
                        <a:t>6.067</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dirty="0" smtClean="0">
                          <a:latin typeface="+mn-lt"/>
                          <a:cs typeface="Calibri"/>
                        </a:rPr>
                        <a:t>56.583</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905" algn="ctr">
                        <a:lnSpc>
                          <a:spcPct val="100000"/>
                        </a:lnSpc>
                        <a:spcBef>
                          <a:spcPts val="910"/>
                        </a:spcBef>
                      </a:pPr>
                      <a:r>
                        <a:rPr lang="tr-TR" sz="1500" b="1" dirty="0" smtClean="0">
                          <a:solidFill>
                            <a:srgbClr val="C00000"/>
                          </a:solidFill>
                          <a:latin typeface="+mn-lt"/>
                          <a:cs typeface="Calibri"/>
                        </a:rPr>
                        <a:t>19,81</a:t>
                      </a:r>
                      <a:endParaRPr sz="1500" dirty="0">
                        <a:latin typeface="+mn-lt"/>
                        <a:cs typeface="Calibri"/>
                      </a:endParaRPr>
                    </a:p>
                  </a:txBody>
                  <a:tcPr marL="0" marR="0" marT="11557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4198482170"/>
              </p:ext>
            </p:extLst>
          </p:nvPr>
        </p:nvGraphicFramePr>
        <p:xfrm>
          <a:off x="688693" y="4036085"/>
          <a:ext cx="10857052" cy="2168072"/>
        </p:xfrm>
        <a:graphic>
          <a:graphicData uri="http://schemas.openxmlformats.org/drawingml/2006/table">
            <a:tbl>
              <a:tblPr/>
              <a:tblGrid>
                <a:gridCol w="3911299">
                  <a:extLst>
                    <a:ext uri="{9D8B030D-6E8A-4147-A177-3AD203B41FA5}">
                      <a16:colId xmlns:a16="http://schemas.microsoft.com/office/drawing/2014/main" val="2967956116"/>
                    </a:ext>
                  </a:extLst>
                </a:gridCol>
                <a:gridCol w="3470988">
                  <a:extLst>
                    <a:ext uri="{9D8B030D-6E8A-4147-A177-3AD203B41FA5}">
                      <a16:colId xmlns:a16="http://schemas.microsoft.com/office/drawing/2014/main" val="1386628997"/>
                    </a:ext>
                  </a:extLst>
                </a:gridCol>
                <a:gridCol w="3474765">
                  <a:extLst>
                    <a:ext uri="{9D8B030D-6E8A-4147-A177-3AD203B41FA5}">
                      <a16:colId xmlns:a16="http://schemas.microsoft.com/office/drawing/2014/main" val="1599498167"/>
                    </a:ext>
                  </a:extLst>
                </a:gridCol>
              </a:tblGrid>
              <a:tr h="616036">
                <a:tc>
                  <a:txBody>
                    <a:bodyPr/>
                    <a:lstStyle/>
                    <a:p>
                      <a:pPr algn="ctr">
                        <a:lnSpc>
                          <a:spcPct val="100000"/>
                        </a:lnSpc>
                        <a:spcBef>
                          <a:spcPts val="925"/>
                        </a:spcBef>
                      </a:pPr>
                      <a:r>
                        <a:rPr sz="1500" b="1" spc="-5" dirty="0">
                          <a:latin typeface="Calibri"/>
                          <a:cs typeface="Calibri"/>
                        </a:rPr>
                        <a:t>TRB1</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860" algn="ctr">
                        <a:lnSpc>
                          <a:spcPct val="100000"/>
                        </a:lnSpc>
                        <a:spcBef>
                          <a:spcPts val="925"/>
                        </a:spcBef>
                      </a:pPr>
                      <a:r>
                        <a:rPr sz="1500" b="1" spc="-15" dirty="0">
                          <a:latin typeface="Calibri"/>
                          <a:cs typeface="Calibri"/>
                        </a:rPr>
                        <a:t>Sosyal </a:t>
                      </a:r>
                      <a:r>
                        <a:rPr sz="1500" b="1" spc="-5" dirty="0">
                          <a:latin typeface="Calibri"/>
                          <a:cs typeface="Calibri"/>
                        </a:rPr>
                        <a:t>Güvenlik </a:t>
                      </a:r>
                      <a:r>
                        <a:rPr sz="1500" b="1" spc="-10" dirty="0">
                          <a:latin typeface="Calibri"/>
                          <a:cs typeface="Calibri"/>
                        </a:rPr>
                        <a:t>Kapsamı </a:t>
                      </a:r>
                      <a:r>
                        <a:rPr sz="1500" b="1" spc="-5" dirty="0">
                          <a:latin typeface="Calibri"/>
                          <a:cs typeface="Calibri"/>
                        </a:rPr>
                        <a:t>Dışında </a:t>
                      </a:r>
                      <a:r>
                        <a:rPr sz="1500" b="1" spc="-10" dirty="0">
                          <a:latin typeface="Calibri"/>
                          <a:cs typeface="Calibri"/>
                        </a:rPr>
                        <a:t>Kalan</a:t>
                      </a:r>
                      <a:r>
                        <a:rPr sz="1500" b="1" spc="-40" dirty="0">
                          <a:latin typeface="Calibri"/>
                          <a:cs typeface="Calibri"/>
                        </a:rPr>
                        <a:t> </a:t>
                      </a:r>
                      <a:r>
                        <a:rPr sz="1500" b="1" spc="-5" dirty="0">
                          <a:latin typeface="Calibri"/>
                          <a:cs typeface="Calibri"/>
                        </a:rPr>
                        <a:t>Nüfus</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39545" marR="153035" indent="-1280160" algn="l">
                        <a:lnSpc>
                          <a:spcPts val="1920"/>
                        </a:lnSpc>
                        <a:spcBef>
                          <a:spcPts val="30"/>
                        </a:spcBef>
                      </a:pPr>
                      <a:r>
                        <a:rPr sz="1500" b="1" spc="-30" dirty="0" err="1">
                          <a:latin typeface="Calibri"/>
                          <a:cs typeface="Calibri"/>
                        </a:rPr>
                        <a:t>Toplam</a:t>
                      </a:r>
                      <a:r>
                        <a:rPr sz="1500" b="1" spc="-30" dirty="0">
                          <a:latin typeface="Calibri"/>
                          <a:cs typeface="Calibri"/>
                        </a:rPr>
                        <a:t> </a:t>
                      </a:r>
                      <a:r>
                        <a:rPr sz="1500" b="1" spc="-5" dirty="0" err="1">
                          <a:latin typeface="Calibri"/>
                          <a:cs typeface="Calibri"/>
                        </a:rPr>
                        <a:t>Nüfus</a:t>
                      </a:r>
                      <a:r>
                        <a:rPr sz="1500" b="1" spc="-5" dirty="0">
                          <a:latin typeface="Calibri"/>
                          <a:cs typeface="Calibri"/>
                        </a:rPr>
                        <a:t> </a:t>
                      </a:r>
                      <a:r>
                        <a:rPr sz="1500" b="1" spc="-10" dirty="0" err="1">
                          <a:latin typeface="Calibri"/>
                          <a:cs typeface="Calibri"/>
                        </a:rPr>
                        <a:t>Üzerinden</a:t>
                      </a:r>
                      <a:r>
                        <a:rPr sz="1500" b="1" spc="-10" dirty="0">
                          <a:latin typeface="Calibri"/>
                          <a:cs typeface="Calibri"/>
                        </a:rPr>
                        <a:t> </a:t>
                      </a:r>
                      <a:r>
                        <a:rPr sz="1500" b="1" spc="-5" dirty="0">
                          <a:latin typeface="Calibri"/>
                          <a:cs typeface="Calibri"/>
                        </a:rPr>
                        <a:t>İl </a:t>
                      </a:r>
                      <a:r>
                        <a:rPr sz="1500" b="1" spc="-5" dirty="0" err="1">
                          <a:latin typeface="Calibri"/>
                          <a:cs typeface="Calibri"/>
                        </a:rPr>
                        <a:t>Nüfusuna</a:t>
                      </a:r>
                      <a:r>
                        <a:rPr sz="1500" b="1" spc="-5" dirty="0">
                          <a:latin typeface="Calibri"/>
                          <a:cs typeface="Calibri"/>
                        </a:rPr>
                        <a:t>  </a:t>
                      </a:r>
                      <a:r>
                        <a:rPr sz="1500" b="1" spc="-15" dirty="0" err="1">
                          <a:latin typeface="Calibri"/>
                          <a:cs typeface="Calibri"/>
                        </a:rPr>
                        <a:t>Oranı</a:t>
                      </a:r>
                      <a:endParaRPr sz="1500" b="1" dirty="0">
                        <a:latin typeface="Calibri"/>
                        <a:cs typeface="Calibri"/>
                      </a:endParaRPr>
                    </a:p>
                  </a:txBody>
                  <a:tcPr marL="0" marR="0" marT="381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88009">
                <a:tc>
                  <a:txBody>
                    <a:bodyPr/>
                    <a:lstStyle/>
                    <a:p>
                      <a:pPr algn="ctr">
                        <a:lnSpc>
                          <a:spcPts val="1880"/>
                        </a:lnSpc>
                      </a:pPr>
                      <a:r>
                        <a:rPr sz="1500" b="1" spc="-5" dirty="0">
                          <a:latin typeface="Calibri"/>
                          <a:cs typeface="Calibri"/>
                        </a:rPr>
                        <a:t>Elazığ</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14.702</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2,43</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88009">
                <a:tc>
                  <a:txBody>
                    <a:bodyPr/>
                    <a:lstStyle/>
                    <a:p>
                      <a:pPr marL="1537970" algn="l">
                        <a:lnSpc>
                          <a:spcPts val="1880"/>
                        </a:lnSpc>
                      </a:pPr>
                      <a:r>
                        <a:rPr lang="tr-TR" sz="1500" b="1" spc="-10" dirty="0">
                          <a:latin typeface="Calibri"/>
                          <a:cs typeface="Calibri"/>
                        </a:rPr>
                        <a:t>  </a:t>
                      </a:r>
                      <a:r>
                        <a:rPr sz="1500" b="1" spc="-10" dirty="0">
                          <a:latin typeface="Calibri"/>
                          <a:cs typeface="Calibri"/>
                        </a:rPr>
                        <a:t>Malatya</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11.307</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1,52</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81812826"/>
                  </a:ext>
                </a:extLst>
              </a:tr>
              <a:tr h="388009">
                <a:tc>
                  <a:txBody>
                    <a:bodyPr/>
                    <a:lstStyle/>
                    <a:p>
                      <a:pPr algn="ctr">
                        <a:lnSpc>
                          <a:spcPts val="1880"/>
                        </a:lnSpc>
                      </a:pPr>
                      <a:r>
                        <a:rPr sz="1500" b="1" spc="-5" dirty="0">
                          <a:latin typeface="Calibri"/>
                          <a:cs typeface="Calibri"/>
                        </a:rPr>
                        <a:t>Bingöl</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23.174</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8,11</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21900107"/>
                  </a:ext>
                </a:extLst>
              </a:tr>
              <a:tr h="388009">
                <a:tc>
                  <a:txBody>
                    <a:bodyPr/>
                    <a:lstStyle/>
                    <a:p>
                      <a:pPr marL="1582420" algn="l">
                        <a:lnSpc>
                          <a:spcPts val="1880"/>
                        </a:lnSpc>
                      </a:pPr>
                      <a:r>
                        <a:rPr lang="tr-TR" sz="1500" b="1" spc="-20" dirty="0">
                          <a:latin typeface="Calibri"/>
                          <a:cs typeface="Calibri"/>
                        </a:rPr>
                        <a:t>   </a:t>
                      </a:r>
                      <a:r>
                        <a:rPr sz="1500" b="1" spc="-20" dirty="0" err="1">
                          <a:latin typeface="Calibri"/>
                          <a:cs typeface="Calibri"/>
                        </a:rPr>
                        <a:t>Tunceli</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10" dirty="0" smtClean="0">
                          <a:latin typeface="Calibri"/>
                          <a:cs typeface="Calibri"/>
                        </a:rPr>
                        <a:t>1.561</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1,77</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27599994"/>
                  </a:ext>
                </a:extLst>
              </a:tr>
            </a:tbl>
          </a:graphicData>
        </a:graphic>
      </p:graphicFrame>
    </p:spTree>
    <p:extLst>
      <p:ext uri="{BB962C8B-B14F-4D97-AF65-F5344CB8AC3E}">
        <p14:creationId xmlns:p14="http://schemas.microsoft.com/office/powerpoint/2010/main" val="2460207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9"/>
          <p:cNvSpPr txBox="1"/>
          <p:nvPr/>
        </p:nvSpPr>
        <p:spPr>
          <a:xfrm>
            <a:off x="689466" y="970176"/>
            <a:ext cx="10860334" cy="279564"/>
          </a:xfrm>
          <a:prstGeom prst="rect">
            <a:avLst/>
          </a:prstGeom>
          <a:solidFill>
            <a:srgbClr val="333E50"/>
          </a:solidFill>
        </p:spPr>
        <p:txBody>
          <a:bodyPr vert="horz" wrap="square" lIns="0" tIns="33020" rIns="0" bIns="0" rtlCol="0" anchor="ctr">
            <a:spAutoFit/>
          </a:bodyPr>
          <a:lstStyle/>
          <a:p>
            <a:pPr marL="90805"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Alınan</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Açık </a:t>
            </a:r>
            <a:r>
              <a:rPr kumimoji="0" sz="1600" b="1" i="0" u="none" strike="noStrike" kern="1200" cap="none" spc="-30" normalizeH="0" baseline="0" noProof="0" dirty="0">
                <a:ln>
                  <a:noFill/>
                </a:ln>
                <a:solidFill>
                  <a:srgbClr val="FFFFFF"/>
                </a:solidFill>
                <a:effectLst/>
                <a:uLnTx/>
                <a:uFillTx/>
                <a:latin typeface="Calibri"/>
                <a:ea typeface="+mn-ea"/>
                <a:cs typeface="Calibri"/>
              </a:rPr>
              <a:t>İşler, </a:t>
            </a:r>
            <a:r>
              <a:rPr kumimoji="0" sz="1600" b="1" i="0" u="none" strike="noStrike" kern="1200" cap="none" spc="-20" normalizeH="0" baseline="0" noProof="0" dirty="0" err="1">
                <a:ln>
                  <a:noFill/>
                </a:ln>
                <a:solidFill>
                  <a:srgbClr val="FFFFFF"/>
                </a:solidFill>
                <a:effectLst/>
                <a:uLnTx/>
                <a:uFillTx/>
                <a:latin typeface="Calibri"/>
                <a:ea typeface="+mn-ea"/>
                <a:cs typeface="Calibri"/>
              </a:rPr>
              <a:t>Yapılan</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5" normalizeH="0" baseline="0" noProof="0" dirty="0" err="1" smtClean="0">
                <a:ln>
                  <a:noFill/>
                </a:ln>
                <a:solidFill>
                  <a:srgbClr val="FFFFFF"/>
                </a:solidFill>
                <a:effectLst/>
                <a:uLnTx/>
                <a:uFillTx/>
                <a:latin typeface="Calibri"/>
                <a:ea typeface="+mn-ea"/>
                <a:cs typeface="Calibri"/>
              </a:rPr>
              <a:t>Takdimler</a:t>
            </a:r>
            <a:r>
              <a:rPr kumimoji="0" lang="tr-TR" sz="1600" b="1" i="0" u="none" strike="noStrike" kern="1200" cap="none" spc="-2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İşe</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5" normalizeH="0" baseline="0" noProof="0" dirty="0" err="1" smtClean="0">
                <a:ln>
                  <a:noFill/>
                </a:ln>
                <a:solidFill>
                  <a:srgbClr val="FFFFFF"/>
                </a:solidFill>
                <a:effectLst/>
                <a:uLnTx/>
                <a:uFillTx/>
                <a:latin typeface="Calibri"/>
                <a:ea typeface="+mn-ea"/>
                <a:cs typeface="Calibri"/>
              </a:rPr>
              <a:t>Yerleştirmeler</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 - İŞKUR</a:t>
            </a:r>
          </a:p>
        </p:txBody>
      </p:sp>
      <p:sp>
        <p:nvSpPr>
          <p:cNvPr id="10" name="object 8"/>
          <p:cNvSpPr txBox="1"/>
          <p:nvPr/>
        </p:nvSpPr>
        <p:spPr>
          <a:xfrm>
            <a:off x="689466" y="5479825"/>
            <a:ext cx="6644783" cy="64697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1115" rIns="0" bIns="0" rtlCol="0">
            <a:spAutoFit/>
          </a:bodyPr>
          <a:lstStyle/>
          <a:p>
            <a:pPr marL="2908935" marR="574675" lvl="0" indent="-2329180" algn="l" defTabSz="914400" rtl="0" eaLnBrk="1" fontAlgn="auto" latinLnBrk="0" hangingPunct="1">
              <a:lnSpc>
                <a:spcPct val="100000"/>
              </a:lnSpc>
              <a:spcBef>
                <a:spcPts val="245"/>
              </a:spcBef>
              <a:spcAft>
                <a:spcPts val="0"/>
              </a:spcAft>
              <a:buClrTx/>
              <a:buSzTx/>
              <a:buFontTx/>
              <a:buNone/>
              <a:tabLst/>
              <a:defRPr/>
            </a:pPr>
            <a:r>
              <a:rPr kumimoji="0" sz="2000" b="1" i="0" u="none" strike="noStrike" kern="1200" cap="none" spc="-10" normalizeH="0" baseline="0" noProof="0" dirty="0">
                <a:ln>
                  <a:noFill/>
                </a:ln>
                <a:solidFill>
                  <a:prstClr val="white"/>
                </a:solidFill>
                <a:effectLst/>
                <a:uLnTx/>
                <a:uFillTx/>
                <a:latin typeface="Calibri"/>
                <a:ea typeface="+mn-ea"/>
                <a:cs typeface="Calibri"/>
              </a:rPr>
              <a:t>İşverene </a:t>
            </a:r>
            <a:r>
              <a:rPr kumimoji="0" sz="2000" b="1" i="0" u="none" strike="noStrike" kern="1200" cap="none" spc="-15" normalizeH="0" baseline="0" noProof="0" dirty="0">
                <a:ln>
                  <a:noFill/>
                </a:ln>
                <a:solidFill>
                  <a:prstClr val="white"/>
                </a:solidFill>
                <a:effectLst/>
                <a:uLnTx/>
                <a:uFillTx/>
                <a:latin typeface="Calibri"/>
                <a:ea typeface="+mn-ea"/>
                <a:cs typeface="Calibri"/>
              </a:rPr>
              <a:t>takdim </a:t>
            </a:r>
            <a:r>
              <a:rPr kumimoji="0" sz="2000" b="1" i="0" u="none" strike="noStrike" kern="1200" cap="none" spc="-5" normalizeH="0" baseline="0" noProof="0" dirty="0" err="1">
                <a:ln>
                  <a:noFill/>
                </a:ln>
                <a:solidFill>
                  <a:prstClr val="white"/>
                </a:solidFill>
                <a:effectLst/>
                <a:uLnTx/>
                <a:uFillTx/>
                <a:latin typeface="Calibri"/>
                <a:ea typeface="+mn-ea"/>
                <a:cs typeface="Calibri"/>
              </a:rPr>
              <a:t>edilen</a:t>
            </a:r>
            <a:r>
              <a:rPr kumimoji="0" sz="2000" b="1" i="0" u="none" strike="noStrike" kern="1200" cap="none" spc="-5" normalizeH="0" baseline="0" noProof="0" dirty="0">
                <a:ln>
                  <a:noFill/>
                </a:ln>
                <a:solidFill>
                  <a:prstClr val="white"/>
                </a:solidFill>
                <a:effectLst/>
                <a:uLnTx/>
                <a:uFillTx/>
                <a:latin typeface="Calibri"/>
                <a:ea typeface="+mn-ea"/>
                <a:cs typeface="Calibri"/>
              </a:rPr>
              <a:t> </a:t>
            </a:r>
            <a:r>
              <a:rPr lang="tr-TR" sz="2000" b="1" spc="-5" dirty="0" smtClean="0">
                <a:solidFill>
                  <a:prstClr val="white"/>
                </a:solidFill>
                <a:latin typeface="Calibri"/>
                <a:cs typeface="Calibri"/>
              </a:rPr>
              <a:t>2.604</a:t>
            </a:r>
            <a:r>
              <a:rPr kumimoji="0" lang="tr-TR" sz="2000" b="1" i="0" u="none" strike="noStrike" kern="1200" cap="none" spc="-5" normalizeH="0" baseline="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err="1">
                <a:ln>
                  <a:noFill/>
                </a:ln>
                <a:solidFill>
                  <a:prstClr val="white"/>
                </a:solidFill>
                <a:effectLst/>
                <a:uLnTx/>
                <a:uFillTx/>
                <a:latin typeface="Calibri"/>
                <a:ea typeface="+mn-ea"/>
                <a:cs typeface="Calibri"/>
              </a:rPr>
              <a:t>kişinin</a:t>
            </a:r>
            <a:r>
              <a:rPr kumimoji="0" sz="2000" b="1" i="0" u="none" strike="noStrike" kern="1200" cap="none" spc="0" normalizeH="0" baseline="0" noProof="0" dirty="0">
                <a:ln>
                  <a:noFill/>
                </a:ln>
                <a:solidFill>
                  <a:prstClr val="white"/>
                </a:solidFill>
                <a:effectLst/>
                <a:uLnTx/>
                <a:uFillTx/>
                <a:latin typeface="Calibri"/>
                <a:ea typeface="+mn-ea"/>
                <a:cs typeface="Calibri"/>
              </a:rPr>
              <a:t> % </a:t>
            </a:r>
            <a:r>
              <a:rPr lang="tr-TR" sz="2000" b="1" noProof="0" dirty="0" smtClean="0">
                <a:solidFill>
                  <a:prstClr val="white"/>
                </a:solidFill>
                <a:latin typeface="Calibri"/>
                <a:cs typeface="Calibri"/>
              </a:rPr>
              <a:t>78</a:t>
            </a:r>
            <a:r>
              <a:rPr kumimoji="0" lang="tr-TR" sz="2000" b="1" i="0" u="none" strike="noStrike" kern="1200" cap="none" spc="0" normalizeH="0" baseline="0" noProof="0" dirty="0" smtClean="0">
                <a:ln>
                  <a:noFill/>
                </a:ln>
                <a:solidFill>
                  <a:prstClr val="white"/>
                </a:solidFill>
                <a:effectLst/>
                <a:uLnTx/>
                <a:uFillTx/>
                <a:latin typeface="Calibri"/>
                <a:ea typeface="+mn-ea"/>
                <a:cs typeface="Calibri"/>
              </a:rPr>
              <a:t>‘ </a:t>
            </a:r>
            <a:r>
              <a:rPr lang="tr-TR" sz="2000" b="1" dirty="0">
                <a:solidFill>
                  <a:prstClr val="white"/>
                </a:solidFill>
                <a:latin typeface="Calibri"/>
                <a:cs typeface="Calibri"/>
              </a:rPr>
              <a:t>ı</a:t>
            </a:r>
            <a:r>
              <a:rPr kumimoji="0" lang="tr-TR" sz="2000" b="1" i="0" u="none" strike="noStrike" kern="1200" cap="none" spc="0" normalizeH="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smtClean="0">
                <a:ln>
                  <a:noFill/>
                </a:ln>
                <a:solidFill>
                  <a:prstClr val="white"/>
                </a:solidFill>
                <a:effectLst/>
                <a:uLnTx/>
                <a:uFillTx/>
                <a:latin typeface="Calibri"/>
                <a:ea typeface="+mn-ea"/>
                <a:cs typeface="Calibri"/>
              </a:rPr>
              <a:t>(</a:t>
            </a:r>
            <a:r>
              <a:rPr lang="tr-TR" sz="2000" b="1" dirty="0" smtClean="0">
                <a:solidFill>
                  <a:prstClr val="white"/>
                </a:solidFill>
                <a:latin typeface="Calibri"/>
                <a:cs typeface="Calibri"/>
              </a:rPr>
              <a:t>2.031</a:t>
            </a:r>
            <a:r>
              <a:rPr kumimoji="0" sz="2000" b="1" i="0" u="none" strike="noStrike" kern="1200" cap="none" spc="0" normalizeH="0" baseline="0" noProof="0" dirty="0" smtClean="0">
                <a:ln>
                  <a:noFill/>
                </a:ln>
                <a:solidFill>
                  <a:prstClr val="white"/>
                </a:solidFill>
                <a:effectLst/>
                <a:uLnTx/>
                <a:uFillTx/>
                <a:latin typeface="Calibri"/>
                <a:ea typeface="+mn-ea"/>
                <a:cs typeface="Calibri"/>
              </a:rPr>
              <a:t>)</a:t>
            </a:r>
            <a:r>
              <a:rPr kumimoji="0" sz="2000" b="1" i="0" u="none" strike="noStrike" kern="1200" cap="none" spc="-95" normalizeH="0" baseline="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err="1">
                <a:ln>
                  <a:noFill/>
                </a:ln>
                <a:solidFill>
                  <a:prstClr val="white"/>
                </a:solidFill>
                <a:effectLst/>
                <a:uLnTx/>
                <a:uFillTx/>
                <a:latin typeface="Calibri"/>
                <a:ea typeface="+mn-ea"/>
                <a:cs typeface="Calibri"/>
              </a:rPr>
              <a:t>işe</a:t>
            </a:r>
            <a:r>
              <a:rPr kumimoji="0" sz="2000" b="1" i="0" u="none" strike="noStrike" kern="1200" cap="none" spc="0" normalizeH="0" baseline="0" noProof="0" dirty="0">
                <a:ln>
                  <a:noFill/>
                </a:ln>
                <a:solidFill>
                  <a:prstClr val="white"/>
                </a:solidFill>
                <a:effectLst/>
                <a:uLnTx/>
                <a:uFillTx/>
                <a:latin typeface="Calibri"/>
                <a:ea typeface="+mn-ea"/>
                <a:cs typeface="Calibri"/>
              </a:rPr>
              <a:t> </a:t>
            </a:r>
            <a:r>
              <a:rPr kumimoji="0" sz="2000" b="1" i="0" u="none" strike="noStrike" kern="1200" cap="none" spc="-20" normalizeH="0" baseline="0" noProof="0" dirty="0" err="1" smtClean="0">
                <a:ln>
                  <a:noFill/>
                </a:ln>
                <a:solidFill>
                  <a:prstClr val="white"/>
                </a:solidFill>
                <a:effectLst/>
                <a:uLnTx/>
                <a:uFillTx/>
                <a:latin typeface="Calibri"/>
                <a:ea typeface="+mn-ea"/>
                <a:cs typeface="Calibri"/>
              </a:rPr>
              <a:t>yerleşmiştir</a:t>
            </a:r>
            <a:r>
              <a:rPr kumimoji="0" sz="2000" b="1" i="0" u="none" strike="noStrike" kern="1200" cap="none" spc="-20" normalizeH="0" baseline="0" noProof="0" dirty="0">
                <a:ln>
                  <a:noFill/>
                </a:ln>
                <a:solidFill>
                  <a:prstClr val="white"/>
                </a:solidFill>
                <a:effectLst/>
                <a:uLnTx/>
                <a:uFillTx/>
                <a:latin typeface="Calibri"/>
                <a:ea typeface="+mn-ea"/>
                <a:cs typeface="Calibri"/>
              </a:rPr>
              <a:t>.</a:t>
            </a:r>
            <a:endParaRPr kumimoji="0" sz="2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Dikdörtgen 10"/>
          <p:cNvSpPr/>
          <p:nvPr/>
        </p:nvSpPr>
        <p:spPr>
          <a:xfrm>
            <a:off x="7572653" y="1432759"/>
            <a:ext cx="3977148" cy="4694038"/>
          </a:xfrm>
          <a:prstGeom prst="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Temmuz </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31 Aralık 2024 </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Tarihleri arasında Özel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Sektörde</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a:t>
            </a:r>
            <a:r>
              <a:rPr lang="tr-TR" dirty="0" smtClean="0">
                <a:solidFill>
                  <a:prstClr val="white"/>
                </a:solidFill>
                <a:latin typeface="Calibri" panose="020F0502020204030204"/>
              </a:rPr>
              <a:t>2.229</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Kamu kurumlarında </a:t>
            </a:r>
            <a:r>
              <a:rPr lang="tr-TR" noProof="0" dirty="0">
                <a:solidFill>
                  <a:prstClr val="white"/>
                </a:solidFill>
                <a:latin typeface="Calibri" panose="020F0502020204030204"/>
              </a:rPr>
              <a:t>2</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olmak üzere toplamda </a:t>
            </a:r>
            <a:r>
              <a:rPr lang="tr-TR" dirty="0" smtClean="0">
                <a:solidFill>
                  <a:prstClr val="white"/>
                </a:solidFill>
                <a:latin typeface="Calibri" panose="020F0502020204030204"/>
              </a:rPr>
              <a:t>2.231</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işe yerleştirilmiştir.</a:t>
            </a:r>
          </a:p>
          <a:p>
            <a:pPr marR="0" lvl="0" algn="just" defTabSz="914400" rtl="0" eaLnBrk="1" fontAlgn="auto" latinLnBrk="0" hangingPunct="1">
              <a:lnSpc>
                <a:spcPct val="100000"/>
              </a:lnSpc>
              <a:spcBef>
                <a:spcPts val="0"/>
              </a:spcBef>
              <a:spcAft>
                <a:spcPts val="0"/>
              </a:spcAft>
              <a:buClrTx/>
              <a:buSzTx/>
              <a:tabLst/>
              <a:defRPr/>
            </a:pP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indent="-285750" algn="just">
              <a:buFont typeface="Wingdings" panose="05000000000000000000" pitchFamily="2" charset="2"/>
              <a:buChar char="v"/>
              <a:defRPr/>
            </a:pPr>
            <a:r>
              <a:rPr lang="tr-TR" dirty="0" smtClean="0">
                <a:solidFill>
                  <a:prstClr val="white"/>
                </a:solidFill>
              </a:rPr>
              <a:t>1 Temmuz </a:t>
            </a:r>
            <a:r>
              <a:rPr lang="tr-TR" dirty="0">
                <a:solidFill>
                  <a:prstClr val="white"/>
                </a:solidFill>
              </a:rPr>
              <a:t>– </a:t>
            </a:r>
            <a:r>
              <a:rPr lang="tr-TR" dirty="0" smtClean="0">
                <a:solidFill>
                  <a:prstClr val="white"/>
                </a:solidFill>
              </a:rPr>
              <a:t>31 Aralık 2024 </a:t>
            </a:r>
            <a:r>
              <a:rPr lang="tr-TR" dirty="0">
                <a:solidFill>
                  <a:prstClr val="white"/>
                </a:solidFill>
              </a:rPr>
              <a:t>T</a:t>
            </a:r>
            <a:r>
              <a:rPr lang="tr-TR" dirty="0" smtClean="0">
                <a:solidFill>
                  <a:prstClr val="white"/>
                </a:solidFill>
              </a:rPr>
              <a:t>arihleri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arasında </a:t>
            </a:r>
            <a:r>
              <a:rPr lang="tr-TR" dirty="0" smtClean="0">
                <a:solidFill>
                  <a:prstClr val="white"/>
                </a:solidFill>
                <a:latin typeface="Calibri" panose="020F0502020204030204"/>
              </a:rPr>
              <a:t>3.198</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Kadın</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a:t>
            </a:r>
            <a:r>
              <a:rPr lang="tr-TR" noProof="0" dirty="0" smtClean="0">
                <a:solidFill>
                  <a:prstClr val="white"/>
                </a:solidFill>
              </a:rPr>
              <a:t>vatandaşımıza</a:t>
            </a:r>
            <a:r>
              <a:rPr lang="tr-TR" dirty="0" smtClean="0">
                <a:solidFill>
                  <a:prstClr val="white"/>
                </a:solidFill>
              </a:rPr>
              <a:t> </a:t>
            </a:r>
            <a:r>
              <a:rPr lang="tr-TR" dirty="0">
                <a:solidFill>
                  <a:prstClr val="white"/>
                </a:solidFill>
              </a:rPr>
              <a:t>danışmanlık hizmeti sunulmuş,</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tr-TR" dirty="0" smtClean="0">
                <a:solidFill>
                  <a:prstClr val="white"/>
                </a:solidFill>
              </a:rPr>
              <a:t>1.453 Kadın vatandaşımız (Özel/Kamu Sektör) işe </a:t>
            </a:r>
            <a:r>
              <a:rPr lang="tr-TR" dirty="0">
                <a:solidFill>
                  <a:prstClr val="white"/>
                </a:solidFill>
              </a:rPr>
              <a:t>yerleştirilmiştir.</a:t>
            </a:r>
          </a:p>
          <a:p>
            <a:pPr lvl="0">
              <a:defRPr/>
            </a:pP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lvl="0" indent="-285750" algn="just">
              <a:buFont typeface="Wingdings" panose="05000000000000000000" pitchFamily="2" charset="2"/>
              <a:buChar char="v"/>
              <a:defRPr/>
            </a:pPr>
            <a:r>
              <a:rPr lang="tr-TR" dirty="0" smtClean="0">
                <a:solidFill>
                  <a:prstClr val="white"/>
                </a:solidFill>
              </a:rPr>
              <a:t>1 Temmuz </a:t>
            </a:r>
            <a:r>
              <a:rPr lang="tr-TR" dirty="0">
                <a:solidFill>
                  <a:prstClr val="white"/>
                </a:solidFill>
              </a:rPr>
              <a:t>– 31 Aralık </a:t>
            </a:r>
            <a:r>
              <a:rPr lang="tr-TR" dirty="0" smtClean="0">
                <a:solidFill>
                  <a:prstClr val="white"/>
                </a:solidFill>
              </a:rPr>
              <a:t>2024 </a:t>
            </a:r>
            <a:r>
              <a:rPr lang="tr-TR" dirty="0">
                <a:solidFill>
                  <a:prstClr val="white"/>
                </a:solidFill>
              </a:rPr>
              <a:t>Tarihleri arasında </a:t>
            </a:r>
            <a:r>
              <a:rPr lang="tr-TR" dirty="0" smtClean="0">
                <a:solidFill>
                  <a:prstClr val="white"/>
                </a:solidFill>
              </a:rPr>
              <a:t>351 engelli vatandaşımıza danışmanlık </a:t>
            </a:r>
            <a:r>
              <a:rPr lang="tr-TR" dirty="0">
                <a:solidFill>
                  <a:prstClr val="white"/>
                </a:solidFill>
              </a:rPr>
              <a:t>h</a:t>
            </a:r>
            <a:r>
              <a:rPr lang="tr-TR" dirty="0" smtClean="0">
                <a:solidFill>
                  <a:prstClr val="white"/>
                </a:solidFill>
              </a:rPr>
              <a:t>izmeti sunulmuş, 57 Engelli Vatandaşımız Özel sektörde  işe yerleştirilmiştir.</a:t>
            </a: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Tablo 13"/>
          <p:cNvGraphicFramePr>
            <a:graphicFrameLocks noGrp="1"/>
          </p:cNvGraphicFramePr>
          <p:nvPr>
            <p:extLst>
              <p:ext uri="{D42A27DB-BD31-4B8C-83A1-F6EECF244321}">
                <p14:modId xmlns:p14="http://schemas.microsoft.com/office/powerpoint/2010/main" val="3483516699"/>
              </p:ext>
            </p:extLst>
          </p:nvPr>
        </p:nvGraphicFramePr>
        <p:xfrm>
          <a:off x="692727" y="1432758"/>
          <a:ext cx="6641520" cy="3828987"/>
        </p:xfrm>
        <a:graphic>
          <a:graphicData uri="http://schemas.openxmlformats.org/drawingml/2006/table">
            <a:tbl>
              <a:tblPr/>
              <a:tblGrid>
                <a:gridCol w="1232326">
                  <a:extLst>
                    <a:ext uri="{9D8B030D-6E8A-4147-A177-3AD203B41FA5}">
                      <a16:colId xmlns:a16="http://schemas.microsoft.com/office/drawing/2014/main" val="1620524514"/>
                    </a:ext>
                  </a:extLst>
                </a:gridCol>
                <a:gridCol w="818147">
                  <a:extLst>
                    <a:ext uri="{9D8B030D-6E8A-4147-A177-3AD203B41FA5}">
                      <a16:colId xmlns:a16="http://schemas.microsoft.com/office/drawing/2014/main" val="1322678312"/>
                    </a:ext>
                  </a:extLst>
                </a:gridCol>
                <a:gridCol w="943276">
                  <a:extLst>
                    <a:ext uri="{9D8B030D-6E8A-4147-A177-3AD203B41FA5}">
                      <a16:colId xmlns:a16="http://schemas.microsoft.com/office/drawing/2014/main" val="1050202272"/>
                    </a:ext>
                  </a:extLst>
                </a:gridCol>
                <a:gridCol w="712269">
                  <a:extLst>
                    <a:ext uri="{9D8B030D-6E8A-4147-A177-3AD203B41FA5}">
                      <a16:colId xmlns:a16="http://schemas.microsoft.com/office/drawing/2014/main" val="3861807836"/>
                    </a:ext>
                  </a:extLst>
                </a:gridCol>
                <a:gridCol w="827773">
                  <a:extLst>
                    <a:ext uri="{9D8B030D-6E8A-4147-A177-3AD203B41FA5}">
                      <a16:colId xmlns:a16="http://schemas.microsoft.com/office/drawing/2014/main" val="2102746499"/>
                    </a:ext>
                  </a:extLst>
                </a:gridCol>
                <a:gridCol w="827773">
                  <a:extLst>
                    <a:ext uri="{9D8B030D-6E8A-4147-A177-3AD203B41FA5}">
                      <a16:colId xmlns:a16="http://schemas.microsoft.com/office/drawing/2014/main" val="1768183065"/>
                    </a:ext>
                  </a:extLst>
                </a:gridCol>
                <a:gridCol w="625642">
                  <a:extLst>
                    <a:ext uri="{9D8B030D-6E8A-4147-A177-3AD203B41FA5}">
                      <a16:colId xmlns:a16="http://schemas.microsoft.com/office/drawing/2014/main" val="3077137459"/>
                    </a:ext>
                  </a:extLst>
                </a:gridCol>
                <a:gridCol w="654314">
                  <a:extLst>
                    <a:ext uri="{9D8B030D-6E8A-4147-A177-3AD203B41FA5}">
                      <a16:colId xmlns:a16="http://schemas.microsoft.com/office/drawing/2014/main" val="4117422061"/>
                    </a:ext>
                  </a:extLst>
                </a:gridCol>
              </a:tblGrid>
              <a:tr h="534069">
                <a:tc rowSpan="2">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10" dirty="0">
                          <a:latin typeface="+mn-lt"/>
                        </a:rPr>
                        <a:t>Özel</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5" dirty="0">
                          <a:latin typeface="+mn-lt"/>
                        </a:rPr>
                        <a:t>Kamu</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rowSpan="2">
                  <a:txBody>
                    <a:bodyPr/>
                    <a:lstStyle/>
                    <a:p>
                      <a:pPr marR="635" algn="ctr">
                        <a:lnSpc>
                          <a:spcPts val="1800"/>
                        </a:lnSpc>
                        <a:spcBef>
                          <a:spcPts val="125"/>
                        </a:spcBef>
                      </a:pPr>
                      <a:r>
                        <a:rPr lang="tr-TR" sz="1400" b="1" dirty="0">
                          <a:latin typeface="+mn-lt"/>
                          <a:cs typeface="Calibri"/>
                        </a:rPr>
                        <a:t>Genel Toplam</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878410">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5585">
                        <a:lnSpc>
                          <a:spcPts val="1595"/>
                        </a:lnSpc>
                      </a:pPr>
                      <a:r>
                        <a:rPr sz="1200" b="1" dirty="0">
                          <a:latin typeface="+mn-lt"/>
                        </a:rPr>
                        <a:t>Belirli</a:t>
                      </a:r>
                    </a:p>
                    <a:p>
                      <a:pPr marL="171450" marR="163195"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4785">
                        <a:lnSpc>
                          <a:spcPts val="1595"/>
                        </a:lnSpc>
                      </a:pPr>
                      <a:r>
                        <a:rPr sz="1200" b="1" spc="-5" dirty="0">
                          <a:latin typeface="+mn-lt"/>
                        </a:rPr>
                        <a:t>Belirsiz</a:t>
                      </a:r>
                      <a:endParaRPr sz="1200" b="1" dirty="0">
                        <a:latin typeface="+mn-lt"/>
                      </a:endParaRPr>
                    </a:p>
                    <a:p>
                      <a:pPr marL="177800" marR="168275" indent="59055">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7800">
                        <a:lnSpc>
                          <a:spcPts val="1605"/>
                        </a:lnSpc>
                      </a:pPr>
                      <a:r>
                        <a:rPr sz="1200" b="1" spc="-25" dirty="0">
                          <a:latin typeface="+mn-lt"/>
                        </a:rPr>
                        <a:t>Toplam</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6854">
                        <a:lnSpc>
                          <a:spcPts val="1595"/>
                        </a:lnSpc>
                      </a:pPr>
                      <a:r>
                        <a:rPr sz="1200" b="1" dirty="0">
                          <a:latin typeface="+mn-lt"/>
                        </a:rPr>
                        <a:t>Belirli</a:t>
                      </a:r>
                    </a:p>
                    <a:p>
                      <a:pPr marL="174625" marR="165100"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9865">
                        <a:lnSpc>
                          <a:spcPts val="1595"/>
                        </a:lnSpc>
                      </a:pPr>
                      <a:r>
                        <a:rPr sz="1200" b="1" spc="-5" dirty="0">
                          <a:latin typeface="+mn-lt"/>
                        </a:rPr>
                        <a:t>Belirsiz</a:t>
                      </a:r>
                      <a:endParaRPr sz="1200" b="1" dirty="0">
                        <a:latin typeface="+mn-lt"/>
                      </a:endParaRPr>
                    </a:p>
                    <a:p>
                      <a:pPr marL="180975" marR="173355" indent="60960">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6675" algn="r">
                        <a:lnSpc>
                          <a:spcPct val="100000"/>
                        </a:lnSpc>
                      </a:pPr>
                      <a:r>
                        <a:rPr sz="1200" b="1" spc="-120" dirty="0" err="1">
                          <a:latin typeface="+mn-lt"/>
                        </a:rPr>
                        <a:t>T</a:t>
                      </a:r>
                      <a:r>
                        <a:rPr sz="1200" b="1" spc="-5" dirty="0" err="1">
                          <a:latin typeface="+mn-lt"/>
                        </a:rPr>
                        <a:t>oplam</a:t>
                      </a:r>
                      <a:endParaRPr sz="1200" b="1" dirty="0">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vMerge="1">
                  <a:txBody>
                    <a:bodyPr/>
                    <a:lstStyle/>
                    <a:p>
                      <a:pPr marR="63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9132556"/>
                  </a:ext>
                </a:extLst>
              </a:tr>
              <a:tr h="803746">
                <a:tc>
                  <a:txBody>
                    <a:bodyPr/>
                    <a:lstStyle/>
                    <a:p>
                      <a:pPr marL="44450">
                        <a:lnSpc>
                          <a:spcPts val="1835"/>
                        </a:lnSpc>
                      </a:pPr>
                      <a:r>
                        <a:rPr sz="1400" b="1" spc="-5" dirty="0">
                          <a:latin typeface="+mn-lt"/>
                        </a:rPr>
                        <a:t>Açık </a:t>
                      </a:r>
                      <a:r>
                        <a:rPr sz="1400" b="1" spc="-10" dirty="0">
                          <a:latin typeface="+mn-lt"/>
                        </a:rPr>
                        <a:t>İş</a:t>
                      </a:r>
                      <a:r>
                        <a:rPr sz="1400" b="1" spc="-20" dirty="0">
                          <a:latin typeface="+mn-lt"/>
                        </a:rPr>
                        <a:t> </a:t>
                      </a:r>
                      <a:r>
                        <a:rPr sz="1400" b="1" spc="-10"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13993734"/>
                  </a:ext>
                </a:extLst>
              </a:tr>
              <a:tr h="611374">
                <a:tc>
                  <a:txBody>
                    <a:bodyPr/>
                    <a:lstStyle/>
                    <a:p>
                      <a:pPr marL="44450">
                        <a:lnSpc>
                          <a:spcPts val="1825"/>
                        </a:lnSpc>
                      </a:pPr>
                      <a:r>
                        <a:rPr sz="1400" b="1" spc="-15" dirty="0">
                          <a:latin typeface="+mn-lt"/>
                        </a:rPr>
                        <a:t>İşverene</a:t>
                      </a:r>
                      <a:endParaRPr sz="1400" b="1" dirty="0">
                        <a:latin typeface="+mn-lt"/>
                      </a:endParaRPr>
                    </a:p>
                    <a:p>
                      <a:pPr marL="44450">
                        <a:lnSpc>
                          <a:spcPct val="100000"/>
                        </a:lnSpc>
                        <a:spcBef>
                          <a:spcPts val="10"/>
                        </a:spcBef>
                      </a:pPr>
                      <a:r>
                        <a:rPr sz="1400" b="1" spc="-30" dirty="0">
                          <a:latin typeface="+mn-lt"/>
                        </a:rPr>
                        <a:t>Takdim</a:t>
                      </a:r>
                      <a:r>
                        <a:rPr sz="1400" b="1" spc="-35" dirty="0">
                          <a:latin typeface="+mn-lt"/>
                        </a:rPr>
                        <a:t>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2.470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2.470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134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spcBef>
                          <a:spcPts val="1160"/>
                        </a:spcBef>
                      </a:pPr>
                      <a:r>
                        <a:rPr lang="tr-TR" sz="1400" dirty="0" smtClean="0">
                          <a:latin typeface="+mn-lt"/>
                          <a:cs typeface="Calibri"/>
                        </a:rPr>
                        <a:t>134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2.604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60917750"/>
                  </a:ext>
                </a:extLst>
              </a:tr>
              <a:tr h="1001388">
                <a:tc>
                  <a:txBody>
                    <a:bodyPr/>
                    <a:lstStyle/>
                    <a:p>
                      <a:pPr marL="44450">
                        <a:lnSpc>
                          <a:spcPts val="1825"/>
                        </a:lnSpc>
                      </a:pPr>
                      <a:r>
                        <a:rPr sz="1400" b="1" spc="-5" dirty="0">
                          <a:latin typeface="+mn-lt"/>
                        </a:rPr>
                        <a:t>İşe</a:t>
                      </a:r>
                      <a:endParaRPr sz="1400" b="1" dirty="0">
                        <a:latin typeface="+mn-lt"/>
                      </a:endParaRPr>
                    </a:p>
                    <a:p>
                      <a:pPr marL="44450" marR="314325">
                        <a:lnSpc>
                          <a:spcPts val="1930"/>
                        </a:lnSpc>
                        <a:spcBef>
                          <a:spcPts val="55"/>
                        </a:spcBef>
                      </a:pPr>
                      <a:r>
                        <a:rPr sz="1400" b="1" spc="-135" dirty="0" err="1">
                          <a:latin typeface="+mn-lt"/>
                        </a:rPr>
                        <a:t>Y</a:t>
                      </a:r>
                      <a:r>
                        <a:rPr sz="1400" b="1" spc="10" dirty="0" err="1">
                          <a:latin typeface="+mn-lt"/>
                        </a:rPr>
                        <a:t>e</a:t>
                      </a:r>
                      <a:r>
                        <a:rPr sz="1400" b="1" spc="-5" dirty="0" err="1">
                          <a:latin typeface="+mn-lt"/>
                        </a:rPr>
                        <a:t>rle</a:t>
                      </a:r>
                      <a:r>
                        <a:rPr sz="1400" b="1" spc="-15" dirty="0" err="1">
                          <a:latin typeface="+mn-lt"/>
                        </a:rPr>
                        <a:t>şt</a:t>
                      </a:r>
                      <a:r>
                        <a:rPr sz="1400" b="1" dirty="0" err="1">
                          <a:latin typeface="+mn-lt"/>
                        </a:rPr>
                        <a:t>ir</a:t>
                      </a:r>
                      <a:r>
                        <a:rPr lang="tr-TR" sz="1400" b="1" dirty="0">
                          <a:latin typeface="+mn-lt"/>
                        </a:rPr>
                        <a:t>m</a:t>
                      </a:r>
                      <a:r>
                        <a:rPr sz="1400" b="1" dirty="0">
                          <a:latin typeface="+mn-lt"/>
                        </a:rPr>
                        <a:t>e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2.029</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2.029</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2</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2.031</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16782986"/>
                  </a:ext>
                </a:extLst>
              </a:tr>
            </a:tbl>
          </a:graphicData>
        </a:graphic>
      </p:graphicFrame>
    </p:spTree>
    <p:extLst>
      <p:ext uri="{BB962C8B-B14F-4D97-AF65-F5344CB8AC3E}">
        <p14:creationId xmlns:p14="http://schemas.microsoft.com/office/powerpoint/2010/main" val="3996239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Yardımlaşma ve Dayanışma</a:t>
            </a:r>
          </a:p>
        </p:txBody>
      </p:sp>
      <p:sp>
        <p:nvSpPr>
          <p:cNvPr id="13" name="object 11"/>
          <p:cNvSpPr txBox="1"/>
          <p:nvPr/>
        </p:nvSpPr>
        <p:spPr>
          <a:xfrm>
            <a:off x="689057" y="983225"/>
            <a:ext cx="10825282" cy="279565"/>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20" normalizeH="0" baseline="0" noProof="0" dirty="0" err="1">
                <a:ln>
                  <a:noFill/>
                </a:ln>
                <a:solidFill>
                  <a:srgbClr val="FFFFFF"/>
                </a:solidFill>
                <a:effectLst/>
                <a:uLnTx/>
                <a:uFillTx/>
                <a:latin typeface="Calibri"/>
                <a:ea typeface="+mn-ea"/>
                <a:cs typeface="Calibri"/>
              </a:rPr>
              <a:t>Yardımlar</a:t>
            </a:r>
            <a:r>
              <a:rPr kumimoji="0" sz="1600" b="1" i="0" u="none" strike="noStrike" kern="1200" cap="none" spc="3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17" y="1452673"/>
            <a:ext cx="4685522" cy="4856689"/>
          </a:xfrm>
          <a:prstGeom prst="rect">
            <a:avLst/>
          </a:prstGeom>
        </p:spPr>
      </p:pic>
      <p:graphicFrame>
        <p:nvGraphicFramePr>
          <p:cNvPr id="9" name="object 9"/>
          <p:cNvGraphicFramePr>
            <a:graphicFrameLocks noGrp="1"/>
          </p:cNvGraphicFramePr>
          <p:nvPr>
            <p:extLst>
              <p:ext uri="{D42A27DB-BD31-4B8C-83A1-F6EECF244321}">
                <p14:modId xmlns:p14="http://schemas.microsoft.com/office/powerpoint/2010/main" val="3297059951"/>
              </p:ext>
            </p:extLst>
          </p:nvPr>
        </p:nvGraphicFramePr>
        <p:xfrm>
          <a:off x="689057" y="1452674"/>
          <a:ext cx="5867385" cy="4150459"/>
        </p:xfrm>
        <a:graphic>
          <a:graphicData uri="http://schemas.openxmlformats.org/drawingml/2006/table">
            <a:tbl>
              <a:tblPr firstRow="1" bandRow="1">
                <a:tableStyleId>{2D5ABB26-0587-4C30-8999-92F81FD0307C}</a:tableStyleId>
              </a:tblPr>
              <a:tblGrid>
                <a:gridCol w="604722">
                  <a:extLst>
                    <a:ext uri="{9D8B030D-6E8A-4147-A177-3AD203B41FA5}">
                      <a16:colId xmlns:a16="http://schemas.microsoft.com/office/drawing/2014/main" val="20000"/>
                    </a:ext>
                  </a:extLst>
                </a:gridCol>
                <a:gridCol w="710119">
                  <a:extLst>
                    <a:ext uri="{9D8B030D-6E8A-4147-A177-3AD203B41FA5}">
                      <a16:colId xmlns:a16="http://schemas.microsoft.com/office/drawing/2014/main" val="20001"/>
                    </a:ext>
                  </a:extLst>
                </a:gridCol>
                <a:gridCol w="885217">
                  <a:extLst>
                    <a:ext uri="{9D8B030D-6E8A-4147-A177-3AD203B41FA5}">
                      <a16:colId xmlns:a16="http://schemas.microsoft.com/office/drawing/2014/main" val="20002"/>
                    </a:ext>
                  </a:extLst>
                </a:gridCol>
                <a:gridCol w="817123">
                  <a:extLst>
                    <a:ext uri="{9D8B030D-6E8A-4147-A177-3AD203B41FA5}">
                      <a16:colId xmlns:a16="http://schemas.microsoft.com/office/drawing/2014/main" val="20003"/>
                    </a:ext>
                  </a:extLst>
                </a:gridCol>
                <a:gridCol w="1040860">
                  <a:extLst>
                    <a:ext uri="{9D8B030D-6E8A-4147-A177-3AD203B41FA5}">
                      <a16:colId xmlns:a16="http://schemas.microsoft.com/office/drawing/2014/main" val="20004"/>
                    </a:ext>
                  </a:extLst>
                </a:gridCol>
                <a:gridCol w="813026">
                  <a:extLst>
                    <a:ext uri="{9D8B030D-6E8A-4147-A177-3AD203B41FA5}">
                      <a16:colId xmlns:a16="http://schemas.microsoft.com/office/drawing/2014/main" val="20005"/>
                    </a:ext>
                  </a:extLst>
                </a:gridCol>
                <a:gridCol w="996318">
                  <a:extLst>
                    <a:ext uri="{9D8B030D-6E8A-4147-A177-3AD203B41FA5}">
                      <a16:colId xmlns:a16="http://schemas.microsoft.com/office/drawing/2014/main" val="20006"/>
                    </a:ext>
                  </a:extLst>
                </a:gridCol>
              </a:tblGrid>
              <a:tr h="585101">
                <a:tc rowSpan="2">
                  <a:txBody>
                    <a:bodyPr/>
                    <a:lstStyle/>
                    <a:p>
                      <a:pPr>
                        <a:lnSpc>
                          <a:spcPct val="100000"/>
                        </a:lnSpc>
                      </a:pPr>
                      <a:endParaRPr sz="1400" dirty="0">
                        <a:latin typeface="+mn-lt"/>
                        <a:cs typeface="Times New Roman"/>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gridSpan="2">
                  <a:txBody>
                    <a:bodyPr/>
                    <a:lstStyle/>
                    <a:p>
                      <a:pPr marL="523875" algn="ctr">
                        <a:lnSpc>
                          <a:spcPct val="100000"/>
                        </a:lnSpc>
                        <a:spcBef>
                          <a:spcPts val="630"/>
                        </a:spcBef>
                      </a:pPr>
                      <a:r>
                        <a:rPr sz="1400" b="1" spc="-10" dirty="0">
                          <a:latin typeface="+mn-lt"/>
                          <a:cs typeface="Calibri"/>
                        </a:rPr>
                        <a:t>Nakdi</a:t>
                      </a:r>
                      <a:r>
                        <a:rPr sz="1400" b="1" spc="-25" dirty="0">
                          <a:latin typeface="+mn-lt"/>
                          <a:cs typeface="Calibri"/>
                        </a:rPr>
                        <a:t> Yardım</a:t>
                      </a:r>
                      <a:endParaRPr sz="1400" dirty="0">
                        <a:latin typeface="+mn-lt"/>
                        <a:cs typeface="Calibri"/>
                      </a:endParaRPr>
                    </a:p>
                  </a:txBody>
                  <a:tcPr marL="0" marR="0" marT="8001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250825" algn="ctr">
                        <a:lnSpc>
                          <a:spcPct val="100000"/>
                        </a:lnSpc>
                        <a:spcBef>
                          <a:spcPts val="630"/>
                        </a:spcBef>
                      </a:pPr>
                      <a:r>
                        <a:rPr sz="1400" b="1" spc="-25" dirty="0">
                          <a:latin typeface="+mn-lt"/>
                          <a:cs typeface="Calibri"/>
                        </a:rPr>
                        <a:t>Yakacak</a:t>
                      </a:r>
                      <a:r>
                        <a:rPr sz="1400" b="1" spc="-10" dirty="0">
                          <a:latin typeface="+mn-lt"/>
                          <a:cs typeface="Calibri"/>
                        </a:rPr>
                        <a:t> </a:t>
                      </a:r>
                      <a:r>
                        <a:rPr sz="1400" b="1" spc="-25" dirty="0">
                          <a:latin typeface="+mn-lt"/>
                          <a:cs typeface="Calibri"/>
                        </a:rPr>
                        <a:t>Yardımı</a:t>
                      </a:r>
                      <a:endParaRPr sz="1400" dirty="0">
                        <a:latin typeface="+mn-lt"/>
                        <a:cs typeface="Calibri"/>
                      </a:endParaRPr>
                    </a:p>
                  </a:txBody>
                  <a:tcPr marL="0" marR="0" marT="80010" marB="0">
                    <a:lnL w="28575">
                      <a:solidFill>
                        <a:srgbClr val="C00000"/>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100330" algn="ctr">
                        <a:lnSpc>
                          <a:spcPct val="100000"/>
                        </a:lnSpc>
                        <a:spcBef>
                          <a:spcPts val="630"/>
                        </a:spcBef>
                      </a:pPr>
                      <a:r>
                        <a:rPr sz="1400" b="1" dirty="0">
                          <a:latin typeface="+mn-lt"/>
                          <a:cs typeface="Calibri"/>
                        </a:rPr>
                        <a:t>Barınma</a:t>
                      </a:r>
                      <a:r>
                        <a:rPr sz="1400" b="1" spc="-45" dirty="0">
                          <a:latin typeface="+mn-lt"/>
                          <a:cs typeface="Calibri"/>
                        </a:rPr>
                        <a:t> </a:t>
                      </a:r>
                      <a:r>
                        <a:rPr sz="1400" b="1" spc="-25" dirty="0">
                          <a:latin typeface="+mn-lt"/>
                          <a:cs typeface="Calibri"/>
                        </a:rPr>
                        <a:t>Yardımı</a:t>
                      </a:r>
                      <a:endParaRPr sz="1400" dirty="0">
                        <a:latin typeface="+mn-lt"/>
                        <a:cs typeface="Calibri"/>
                      </a:endParaRPr>
                    </a:p>
                  </a:txBody>
                  <a:tcPr marL="0" marR="0" marT="8001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extLst>
                  <a:ext uri="{0D108BD9-81ED-4DB2-BD59-A6C34878D82A}">
                    <a16:rowId xmlns:a16="http://schemas.microsoft.com/office/drawing/2014/main" val="10000"/>
                  </a:ext>
                </a:extLst>
              </a:tr>
              <a:tr h="1012249">
                <a:tc vMerge="1">
                  <a:txBody>
                    <a:bodyPr/>
                    <a:lstStyle/>
                    <a:p>
                      <a:pPr>
                        <a:lnSpc>
                          <a:spcPct val="100000"/>
                        </a:lnSpc>
                      </a:pPr>
                      <a:endParaRPr sz="1600" dirty="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90170" algn="ctr">
                        <a:lnSpc>
                          <a:spcPct val="100000"/>
                        </a:lnSpc>
                        <a:spcBef>
                          <a:spcPts val="940"/>
                        </a:spcBef>
                      </a:pPr>
                      <a:r>
                        <a:rPr sz="1400" b="1" spc="-5" dirty="0">
                          <a:latin typeface="+mn-lt"/>
                          <a:cs typeface="Calibri"/>
                        </a:rPr>
                        <a:t>Kişi</a:t>
                      </a:r>
                      <a:r>
                        <a:rPr sz="1400" b="1" spc="-35" dirty="0">
                          <a:latin typeface="+mn-lt"/>
                          <a:cs typeface="Calibri"/>
                        </a:rPr>
                        <a:t> </a:t>
                      </a:r>
                      <a:r>
                        <a:rPr sz="1400" b="1" spc="-10" dirty="0">
                          <a:latin typeface="+mn-lt"/>
                          <a:cs typeface="Calibri"/>
                        </a:rPr>
                        <a:t>Sayısı</a:t>
                      </a:r>
                      <a:endParaRPr sz="1400" b="1">
                        <a:latin typeface="+mn-lt"/>
                        <a:cs typeface="Calibri"/>
                      </a:endParaRPr>
                    </a:p>
                  </a:txBody>
                  <a:tcPr marL="0" marR="0" marT="11938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algn="ctr">
                        <a:lnSpc>
                          <a:spcPct val="100000"/>
                        </a:lnSpc>
                        <a:spcBef>
                          <a:spcPts val="940"/>
                        </a:spcBef>
                      </a:pPr>
                      <a:r>
                        <a:rPr lang="tr-TR" sz="1400" b="1" spc="-30" dirty="0">
                          <a:latin typeface="+mn-lt"/>
                          <a:cs typeface="Calibri"/>
                        </a:rPr>
                        <a:t>Yardım</a:t>
                      </a:r>
                      <a:r>
                        <a:rPr lang="tr-TR" sz="1400" b="1" spc="-30" baseline="0" dirty="0">
                          <a:latin typeface="+mn-lt"/>
                          <a:cs typeface="Calibri"/>
                        </a:rPr>
                        <a:t> </a:t>
                      </a:r>
                      <a:r>
                        <a:rPr lang="tr-TR" sz="1400" b="1" spc="-30" dirty="0">
                          <a:latin typeface="+mn-lt"/>
                          <a:cs typeface="Calibri"/>
                        </a:rPr>
                        <a:t>Tutarı</a:t>
                      </a:r>
                      <a:r>
                        <a:rPr sz="1400" b="1" spc="-15" dirty="0">
                          <a:latin typeface="+mn-lt"/>
                          <a:cs typeface="Calibri"/>
                        </a:rPr>
                        <a:t> </a:t>
                      </a:r>
                      <a:r>
                        <a:rPr sz="1400" b="1" spc="-10" dirty="0">
                          <a:latin typeface="+mn-lt"/>
                          <a:cs typeface="Calibri"/>
                        </a:rPr>
                        <a:t>(₺)</a:t>
                      </a:r>
                      <a:endParaRPr sz="1400" b="1" dirty="0">
                        <a:latin typeface="+mn-lt"/>
                        <a:cs typeface="Calibri"/>
                      </a:endParaRPr>
                    </a:p>
                  </a:txBody>
                  <a:tcPr marL="0" marR="0" marT="1193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107950" marR="101600" indent="86360" algn="ctr">
                        <a:lnSpc>
                          <a:spcPts val="1920"/>
                        </a:lnSpc>
                        <a:spcBef>
                          <a:spcPts val="40"/>
                        </a:spcBef>
                      </a:pPr>
                      <a:r>
                        <a:rPr sz="1400" b="1" spc="-5" dirty="0">
                          <a:latin typeface="+mn-lt"/>
                          <a:cs typeface="Calibri"/>
                        </a:rPr>
                        <a:t>Kişi  S</a:t>
                      </a:r>
                      <a:r>
                        <a:rPr sz="1400" b="1" spc="-25" dirty="0">
                          <a:latin typeface="+mn-lt"/>
                          <a:cs typeface="Calibri"/>
                        </a:rPr>
                        <a:t>a</a:t>
                      </a:r>
                      <a:r>
                        <a:rPr sz="1400" b="1" dirty="0">
                          <a:latin typeface="+mn-lt"/>
                          <a:cs typeface="Calibri"/>
                        </a:rPr>
                        <a:t>yısı</a:t>
                      </a:r>
                    </a:p>
                  </a:txBody>
                  <a:tcPr marL="0" marR="0" marT="508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marR="0" lvl="0" indent="0" algn="ctr" defTabSz="914400" rtl="0" eaLnBrk="1" fontAlgn="auto" latinLnBrk="0" hangingPunct="1">
                        <a:lnSpc>
                          <a:spcPct val="100000"/>
                        </a:lnSpc>
                        <a:spcBef>
                          <a:spcPts val="940"/>
                        </a:spcBef>
                        <a:spcAft>
                          <a:spcPts val="0"/>
                        </a:spcAft>
                        <a:buClrTx/>
                        <a:buSzTx/>
                        <a:buFontTx/>
                        <a:buNone/>
                        <a:tabLst/>
                        <a:defRPr/>
                      </a:pPr>
                      <a:r>
                        <a:rPr kumimoji="0" lang="tr-TR" sz="1400" b="1" i="0" u="none" strike="noStrike" kern="1200" cap="none" spc="-30" normalizeH="0" baseline="0" noProof="0" dirty="0">
                          <a:ln>
                            <a:noFill/>
                          </a:ln>
                          <a:solidFill>
                            <a:prstClr val="black"/>
                          </a:solidFill>
                          <a:effectLst/>
                          <a:uLnTx/>
                          <a:uFillTx/>
                          <a:latin typeface="+mn-lt"/>
                          <a:ea typeface="+mn-ea"/>
                          <a:cs typeface="Calibri"/>
                        </a:rPr>
                        <a:t>Yardım Tutarı</a:t>
                      </a:r>
                      <a:r>
                        <a:rPr kumimoji="0" lang="tr-TR" sz="1400" b="1" i="0" u="none" strike="noStrike" kern="1200" cap="none" spc="-15" normalizeH="0" baseline="0" noProof="0" dirty="0">
                          <a:ln>
                            <a:noFill/>
                          </a:ln>
                          <a:solidFill>
                            <a:prstClr val="black"/>
                          </a:solidFill>
                          <a:effectLst/>
                          <a:uLnTx/>
                          <a:uFillTx/>
                          <a:latin typeface="+mn-lt"/>
                          <a:ea typeface="+mn-ea"/>
                          <a:cs typeface="Calibri"/>
                        </a:rPr>
                        <a:t> </a:t>
                      </a:r>
                      <a:r>
                        <a:rPr kumimoji="0" lang="tr-TR" sz="1400" b="1" i="0" u="none" strike="noStrike" kern="1200" cap="none" spc="-10" normalizeH="0" baseline="0" noProof="0" dirty="0">
                          <a:ln>
                            <a:noFill/>
                          </a:ln>
                          <a:solidFill>
                            <a:prstClr val="black"/>
                          </a:solidFill>
                          <a:effectLst/>
                          <a:uLnTx/>
                          <a:uFillTx/>
                          <a:latin typeface="+mn-lt"/>
                          <a:ea typeface="+mn-ea"/>
                          <a:cs typeface="Calibri"/>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1193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34290" marR="27940" indent="86360" algn="ctr">
                        <a:lnSpc>
                          <a:spcPts val="1920"/>
                        </a:lnSpc>
                        <a:spcBef>
                          <a:spcPts val="40"/>
                        </a:spcBef>
                      </a:pPr>
                      <a:r>
                        <a:rPr sz="1400" b="1" spc="-5" dirty="0">
                          <a:latin typeface="+mn-lt"/>
                          <a:cs typeface="Calibri"/>
                        </a:rPr>
                        <a:t>Kişi  S</a:t>
                      </a:r>
                      <a:r>
                        <a:rPr sz="1400" b="1" spc="-25" dirty="0">
                          <a:latin typeface="+mn-lt"/>
                          <a:cs typeface="Calibri"/>
                        </a:rPr>
                        <a:t>a</a:t>
                      </a:r>
                      <a:r>
                        <a:rPr sz="1400" b="1" dirty="0">
                          <a:latin typeface="+mn-lt"/>
                          <a:cs typeface="Calibri"/>
                        </a:rPr>
                        <a:t>yısı</a:t>
                      </a:r>
                    </a:p>
                  </a:txBody>
                  <a:tcPr marL="0" marR="0" marT="508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marR="0" lvl="0" indent="0" algn="ctr" defTabSz="914400" rtl="0" eaLnBrk="1" fontAlgn="auto" latinLnBrk="0" hangingPunct="1">
                        <a:lnSpc>
                          <a:spcPct val="100000"/>
                        </a:lnSpc>
                        <a:spcBef>
                          <a:spcPts val="940"/>
                        </a:spcBef>
                        <a:spcAft>
                          <a:spcPts val="0"/>
                        </a:spcAft>
                        <a:buClrTx/>
                        <a:buSzTx/>
                        <a:buFontTx/>
                        <a:buNone/>
                        <a:tabLst/>
                        <a:defRPr/>
                      </a:pPr>
                      <a:r>
                        <a:rPr kumimoji="0" lang="tr-TR" sz="1400" b="1" i="0" u="none" strike="noStrike" kern="1200" cap="none" spc="-30" normalizeH="0" baseline="0" noProof="0" dirty="0">
                          <a:ln>
                            <a:noFill/>
                          </a:ln>
                          <a:solidFill>
                            <a:prstClr val="black"/>
                          </a:solidFill>
                          <a:effectLst/>
                          <a:uLnTx/>
                          <a:uFillTx/>
                          <a:latin typeface="+mn-lt"/>
                          <a:ea typeface="+mn-ea"/>
                          <a:cs typeface="Calibri"/>
                        </a:rPr>
                        <a:t>Yardım Tutarı</a:t>
                      </a:r>
                      <a:r>
                        <a:rPr kumimoji="0" lang="tr-TR" sz="1400" b="1" i="0" u="none" strike="noStrike" kern="1200" cap="none" spc="-15" normalizeH="0" baseline="0" noProof="0" dirty="0">
                          <a:ln>
                            <a:noFill/>
                          </a:ln>
                          <a:solidFill>
                            <a:prstClr val="black"/>
                          </a:solidFill>
                          <a:effectLst/>
                          <a:uLnTx/>
                          <a:uFillTx/>
                          <a:latin typeface="+mn-lt"/>
                          <a:ea typeface="+mn-ea"/>
                          <a:cs typeface="Calibri"/>
                        </a:rPr>
                        <a:t> </a:t>
                      </a:r>
                      <a:r>
                        <a:rPr kumimoji="0" lang="tr-TR" sz="1400" b="1" i="0" u="none" strike="noStrike" kern="1200" cap="none" spc="-10" normalizeH="0" baseline="0" noProof="0" dirty="0">
                          <a:ln>
                            <a:noFill/>
                          </a:ln>
                          <a:solidFill>
                            <a:prstClr val="black"/>
                          </a:solidFill>
                          <a:effectLst/>
                          <a:uLnTx/>
                          <a:uFillTx/>
                          <a:latin typeface="+mn-lt"/>
                          <a:ea typeface="+mn-ea"/>
                          <a:cs typeface="Calibri"/>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11938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extLst>
                  <a:ext uri="{0D108BD9-81ED-4DB2-BD59-A6C34878D82A}">
                    <a16:rowId xmlns:a16="http://schemas.microsoft.com/office/drawing/2014/main" val="10001"/>
                  </a:ext>
                </a:extLst>
              </a:tr>
              <a:tr h="838616">
                <a:tc>
                  <a:txBody>
                    <a:bodyPr/>
                    <a:lstStyle/>
                    <a:p>
                      <a:pPr marL="8890">
                        <a:lnSpc>
                          <a:spcPct val="100000"/>
                        </a:lnSpc>
                        <a:spcBef>
                          <a:spcPts val="1380"/>
                        </a:spcBef>
                      </a:pPr>
                      <a:r>
                        <a:rPr sz="1400" spc="-10" dirty="0">
                          <a:latin typeface="+mn-lt"/>
                          <a:cs typeface="Calibri"/>
                        </a:rPr>
                        <a:t>Merkez</a:t>
                      </a:r>
                      <a:endParaRPr sz="1400" dirty="0">
                        <a:latin typeface="+mn-lt"/>
                        <a:cs typeface="Calibri"/>
                      </a:endParaRPr>
                    </a:p>
                  </a:txBody>
                  <a:tcPr marL="0" marR="0" marT="17526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5"/>
                        </a:spcBef>
                      </a:pPr>
                      <a:endParaRPr sz="1400" dirty="0">
                        <a:latin typeface="+mn-lt"/>
                        <a:cs typeface="Times New Roman"/>
                      </a:endParaRPr>
                    </a:p>
                    <a:p>
                      <a:pPr algn="ctr">
                        <a:lnSpc>
                          <a:spcPct val="100000"/>
                        </a:lnSpc>
                        <a:spcBef>
                          <a:spcPts val="5"/>
                        </a:spcBef>
                      </a:pPr>
                      <a:r>
                        <a:rPr lang="tr-TR" sz="1400" spc="-5" dirty="0" smtClean="0">
                          <a:latin typeface="+mn-lt"/>
                          <a:cs typeface="Calibri"/>
                        </a:rPr>
                        <a:t>8.291</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5"/>
                        </a:spcBef>
                      </a:pPr>
                      <a:endParaRPr sz="1400" dirty="0">
                        <a:latin typeface="+mn-lt"/>
                        <a:cs typeface="Times New Roman"/>
                      </a:endParaRPr>
                    </a:p>
                    <a:p>
                      <a:pPr marR="1905" algn="ctr">
                        <a:lnSpc>
                          <a:spcPct val="100000"/>
                        </a:lnSpc>
                      </a:pPr>
                      <a:r>
                        <a:rPr lang="tr-TR" sz="1400" dirty="0" smtClean="0">
                          <a:latin typeface="+mn-lt"/>
                          <a:cs typeface="Calibri"/>
                        </a:rPr>
                        <a:t>29.615.557</a:t>
                      </a:r>
                      <a:endParaRPr lang="tr-TR" sz="1400" dirty="0">
                        <a:latin typeface="+mn-lt"/>
                        <a:cs typeface="Calibri"/>
                      </a:endParaRPr>
                    </a:p>
                  </a:txBody>
                  <a:tcPr marL="0" marR="0" marT="571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dirty="0" smtClean="0">
                          <a:latin typeface="+mn-lt"/>
                          <a:cs typeface="Times New Roman"/>
                        </a:rPr>
                        <a:t>10.291</a:t>
                      </a:r>
                      <a:endParaRPr lang="tr-TR" sz="1400" spc="-5"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5"/>
                        </a:spcBef>
                      </a:pPr>
                      <a:endParaRPr lang="tr-TR" sz="1400" dirty="0" smtClean="0">
                        <a:latin typeface="+mn-lt"/>
                        <a:cs typeface="Times New Roman"/>
                      </a:endParaRPr>
                    </a:p>
                    <a:p>
                      <a:pPr algn="ctr">
                        <a:lnSpc>
                          <a:spcPct val="100000"/>
                        </a:lnSpc>
                        <a:spcBef>
                          <a:spcPts val="45"/>
                        </a:spcBef>
                      </a:pPr>
                      <a:r>
                        <a:rPr lang="tr-TR" sz="1400" dirty="0" smtClean="0">
                          <a:latin typeface="+mn-lt"/>
                          <a:cs typeface="Times New Roman"/>
                        </a:rPr>
                        <a:t>43.215.634</a:t>
                      </a:r>
                      <a:endParaRPr lang="tr-TR" sz="1400" dirty="0">
                        <a:latin typeface="+mn-lt"/>
                        <a:cs typeface="Calibri"/>
                      </a:endParaRPr>
                    </a:p>
                  </a:txBody>
                  <a:tcPr marL="0" marR="0" marT="571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1270" algn="ctr">
                        <a:lnSpc>
                          <a:spcPct val="100000"/>
                        </a:lnSpc>
                        <a:spcBef>
                          <a:spcPts val="5"/>
                        </a:spcBef>
                      </a:pPr>
                      <a:r>
                        <a:rPr lang="tr-TR" sz="1400" dirty="0" smtClean="0">
                          <a:latin typeface="+mn-lt"/>
                          <a:cs typeface="Calibri"/>
                        </a:rPr>
                        <a:t>9</a:t>
                      </a:r>
                      <a:endParaRPr sz="1400"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spc="-5" dirty="0" smtClean="0">
                          <a:latin typeface="+mn-lt"/>
                          <a:cs typeface="Calibri"/>
                        </a:rPr>
                        <a:t>1.486.786</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798144">
                <a:tc>
                  <a:txBody>
                    <a:bodyPr/>
                    <a:lstStyle/>
                    <a:p>
                      <a:pPr marL="8890">
                        <a:lnSpc>
                          <a:spcPct val="100000"/>
                        </a:lnSpc>
                        <a:spcBef>
                          <a:spcPts val="1260"/>
                        </a:spcBef>
                      </a:pPr>
                      <a:r>
                        <a:rPr sz="1400" dirty="0">
                          <a:latin typeface="+mn-lt"/>
                          <a:cs typeface="Calibri"/>
                        </a:rPr>
                        <a:t>İlçeler</a:t>
                      </a:r>
                    </a:p>
                  </a:txBody>
                  <a:tcPr marL="0" marR="0" marT="16002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1325"/>
                        </a:spcBef>
                      </a:pPr>
                      <a:r>
                        <a:rPr lang="tr-TR" sz="1400" spc="-5" dirty="0" smtClean="0">
                          <a:latin typeface="+mn-lt"/>
                          <a:cs typeface="Calibri"/>
                        </a:rPr>
                        <a:t>17.023</a:t>
                      </a:r>
                      <a:endParaRPr sz="1400" dirty="0">
                        <a:latin typeface="+mn-lt"/>
                        <a:cs typeface="Calibri"/>
                      </a:endParaRPr>
                    </a:p>
                  </a:txBody>
                  <a:tcPr marL="0" marR="0" marT="16827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0"/>
                        </a:spcBef>
                      </a:pPr>
                      <a:endParaRPr lang="tr-TR" sz="1400" dirty="0" smtClean="0">
                        <a:latin typeface="+mn-lt"/>
                        <a:cs typeface="Times New Roman"/>
                      </a:endParaRPr>
                    </a:p>
                    <a:p>
                      <a:pPr algn="ctr">
                        <a:lnSpc>
                          <a:spcPct val="100000"/>
                        </a:lnSpc>
                        <a:spcBef>
                          <a:spcPts val="40"/>
                        </a:spcBef>
                      </a:pPr>
                      <a:r>
                        <a:rPr lang="tr-TR" sz="1400" dirty="0" smtClean="0">
                          <a:latin typeface="+mn-lt"/>
                          <a:cs typeface="Times New Roman"/>
                        </a:rPr>
                        <a:t>43.704.092</a:t>
                      </a:r>
                      <a:endParaRPr lang="tr-TR" sz="1400" dirty="0">
                        <a:latin typeface="+mn-lt"/>
                        <a:cs typeface="Calibri"/>
                      </a:endParaRPr>
                    </a:p>
                  </a:txBody>
                  <a:tcPr marL="0" marR="0" marT="50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marR="1905" algn="ctr">
                        <a:lnSpc>
                          <a:spcPct val="100000"/>
                        </a:lnSpc>
                        <a:spcBef>
                          <a:spcPts val="1325"/>
                        </a:spcBef>
                      </a:pPr>
                      <a:r>
                        <a:rPr lang="tr-TR" sz="1400" dirty="0" smtClean="0">
                          <a:latin typeface="+mn-lt"/>
                          <a:cs typeface="Calibri"/>
                        </a:rPr>
                        <a:t>9.931</a:t>
                      </a:r>
                      <a:endParaRPr sz="1400" dirty="0">
                        <a:latin typeface="+mn-lt"/>
                        <a:cs typeface="Calibri"/>
                      </a:endParaRPr>
                    </a:p>
                  </a:txBody>
                  <a:tcPr marL="0" marR="0" marT="16827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marR="1270" algn="ctr">
                        <a:lnSpc>
                          <a:spcPct val="100000"/>
                        </a:lnSpc>
                        <a:spcBef>
                          <a:spcPts val="1325"/>
                        </a:spcBef>
                      </a:pPr>
                      <a:r>
                        <a:rPr lang="tr-TR" sz="1400" spc="-5" dirty="0" smtClean="0">
                          <a:latin typeface="+mn-lt"/>
                          <a:cs typeface="Calibri"/>
                        </a:rPr>
                        <a:t>56.589.536</a:t>
                      </a:r>
                      <a:endParaRPr lang="tr-TR" sz="1400" spc="-5" dirty="0">
                        <a:latin typeface="+mn-lt"/>
                        <a:cs typeface="Calibri"/>
                      </a:endParaRPr>
                    </a:p>
                  </a:txBody>
                  <a:tcPr marL="0" marR="0" marT="16827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marR="635" algn="ctr">
                        <a:lnSpc>
                          <a:spcPct val="100000"/>
                        </a:lnSpc>
                        <a:spcBef>
                          <a:spcPts val="5"/>
                        </a:spcBef>
                      </a:pPr>
                      <a:r>
                        <a:rPr lang="tr-TR" sz="1400" b="0" dirty="0" smtClean="0">
                          <a:latin typeface="+mn-lt"/>
                          <a:cs typeface="Calibri"/>
                        </a:rPr>
                        <a:t>81</a:t>
                      </a:r>
                      <a:endParaRPr lang="tr-TR" sz="1400" b="0" dirty="0">
                        <a:latin typeface="+mn-lt"/>
                        <a:cs typeface="Calibri"/>
                      </a:endParaRPr>
                    </a:p>
                  </a:txBody>
                  <a:tcPr marL="0" marR="0" marT="16827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marR="635" algn="ctr">
                        <a:lnSpc>
                          <a:spcPct val="100000"/>
                        </a:lnSpc>
                        <a:spcBef>
                          <a:spcPts val="5"/>
                        </a:spcBef>
                      </a:pPr>
                      <a:r>
                        <a:rPr lang="tr-TR" sz="1400" b="0" dirty="0" smtClean="0">
                          <a:latin typeface="+mn-lt"/>
                          <a:cs typeface="Calibri"/>
                        </a:rPr>
                        <a:t>2.085.912</a:t>
                      </a:r>
                      <a:endParaRPr lang="tr-TR" sz="1400" b="0" dirty="0">
                        <a:latin typeface="+mn-lt"/>
                        <a:cs typeface="Calibri"/>
                      </a:endParaRPr>
                    </a:p>
                  </a:txBody>
                  <a:tcPr marL="0" marR="0" marT="16827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3"/>
                  </a:ext>
                </a:extLst>
              </a:tr>
              <a:tr h="916349">
                <a:tc>
                  <a:txBody>
                    <a:bodyPr/>
                    <a:lstStyle/>
                    <a:p>
                      <a:pPr>
                        <a:lnSpc>
                          <a:spcPct val="100000"/>
                        </a:lnSpc>
                      </a:pPr>
                      <a:endParaRPr sz="1400" dirty="0">
                        <a:latin typeface="+mn-lt"/>
                        <a:cs typeface="Times New Roman"/>
                      </a:endParaRPr>
                    </a:p>
                    <a:p>
                      <a:pPr marL="8890">
                        <a:lnSpc>
                          <a:spcPct val="100000"/>
                        </a:lnSpc>
                      </a:pPr>
                      <a:r>
                        <a:rPr sz="1400" b="1" spc="-25" dirty="0">
                          <a:latin typeface="+mn-lt"/>
                          <a:cs typeface="Calibri"/>
                        </a:rPr>
                        <a:t>Toplam</a:t>
                      </a:r>
                      <a:endParaRPr sz="1400" dirty="0">
                        <a:latin typeface="+mn-lt"/>
                        <a:cs typeface="Calibri"/>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5"/>
                        </a:spcBef>
                      </a:pPr>
                      <a:endParaRPr lang="tr-TR" sz="1400" b="1" dirty="0" smtClean="0">
                        <a:latin typeface="+mn-lt"/>
                        <a:cs typeface="Calibri"/>
                      </a:endParaRPr>
                    </a:p>
                    <a:p>
                      <a:pPr algn="ctr">
                        <a:lnSpc>
                          <a:spcPct val="100000"/>
                        </a:lnSpc>
                        <a:spcBef>
                          <a:spcPts val="5"/>
                        </a:spcBef>
                      </a:pPr>
                      <a:r>
                        <a:rPr lang="tr-TR" sz="1400" b="1" dirty="0" smtClean="0">
                          <a:latin typeface="+mn-lt"/>
                          <a:cs typeface="Calibri"/>
                        </a:rPr>
                        <a:t>25.314</a:t>
                      </a: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b="1" dirty="0" smtClean="0">
                          <a:latin typeface="+mn-lt"/>
                          <a:cs typeface="Times New Roman"/>
                        </a:rPr>
                        <a:t>73.319.649</a:t>
                      </a:r>
                      <a:endParaRPr sz="1400" b="1" dirty="0">
                        <a:latin typeface="+mn-lt"/>
                        <a:cs typeface="Times New Roman"/>
                      </a:endParaRPr>
                    </a:p>
                  </a:txBody>
                  <a:tcPr marL="0" marR="0" marT="63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b="1" dirty="0" smtClean="0">
                        <a:latin typeface="+mn-lt"/>
                        <a:cs typeface="Times New Roman"/>
                      </a:endParaRPr>
                    </a:p>
                    <a:p>
                      <a:pPr algn="ctr">
                        <a:lnSpc>
                          <a:spcPct val="100000"/>
                        </a:lnSpc>
                        <a:spcBef>
                          <a:spcPts val="5"/>
                        </a:spcBef>
                      </a:pPr>
                      <a:r>
                        <a:rPr lang="tr-TR" sz="1400" b="1" dirty="0" smtClean="0">
                          <a:latin typeface="+mn-lt"/>
                          <a:cs typeface="Times New Roman"/>
                        </a:rPr>
                        <a:t>20.222</a:t>
                      </a: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b="1" dirty="0" smtClean="0">
                          <a:latin typeface="+mn-lt"/>
                          <a:cs typeface="Times New Roman"/>
                        </a:rPr>
                        <a:t>99.805.170</a:t>
                      </a:r>
                    </a:p>
                  </a:txBody>
                  <a:tcPr marL="0" marR="0" marT="63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b="1" spc="-5" dirty="0" smtClean="0">
                          <a:latin typeface="+mn-lt"/>
                          <a:cs typeface="Calibri"/>
                        </a:rPr>
                        <a:t>90</a:t>
                      </a:r>
                      <a:endParaRPr sz="1400"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b="1" spc="-5" dirty="0" smtClean="0">
                          <a:latin typeface="+mn-lt"/>
                          <a:cs typeface="Calibri"/>
                        </a:rPr>
                        <a:t>3.572.698</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bl>
          </a:graphicData>
        </a:graphic>
      </p:graphicFrame>
      <p:sp>
        <p:nvSpPr>
          <p:cNvPr id="10" name="object 11"/>
          <p:cNvSpPr txBox="1"/>
          <p:nvPr/>
        </p:nvSpPr>
        <p:spPr>
          <a:xfrm>
            <a:off x="689057" y="983225"/>
            <a:ext cx="4855709" cy="279565"/>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20" normalizeH="0" baseline="0" noProof="0" dirty="0">
                <a:ln>
                  <a:noFill/>
                </a:ln>
                <a:solidFill>
                  <a:srgbClr val="FFFFFF"/>
                </a:solidFill>
                <a:effectLst/>
                <a:uLnTx/>
                <a:uFillTx/>
                <a:latin typeface="Calibri"/>
                <a:ea typeface="+mn-ea"/>
                <a:cs typeface="Calibri"/>
              </a:rPr>
              <a:t>Yardımlar</a:t>
            </a:r>
            <a:r>
              <a:rPr kumimoji="0" sz="1600" b="1" i="0" u="none" strike="noStrike" kern="1200" cap="none" spc="3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Dikdörtgen 10"/>
          <p:cNvSpPr/>
          <p:nvPr/>
        </p:nvSpPr>
        <p:spPr>
          <a:xfrm>
            <a:off x="689057" y="5817797"/>
            <a:ext cx="5867385" cy="491565"/>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Toplam </a:t>
            </a:r>
            <a:r>
              <a:rPr kumimoji="0" lang="tr-T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176.697.519</a:t>
            </a:r>
            <a:r>
              <a:rPr kumimoji="0" lang="tr-TR"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tr-T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Yardım</a:t>
            </a:r>
          </a:p>
        </p:txBody>
      </p:sp>
    </p:spTree>
    <p:extLst>
      <p:ext uri="{BB962C8B-B14F-4D97-AF65-F5344CB8AC3E}">
        <p14:creationId xmlns:p14="http://schemas.microsoft.com/office/powerpoint/2010/main" val="3863974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624019" y="3635205"/>
            <a:ext cx="6220664" cy="258404"/>
          </a:xfrm>
          <a:prstGeom prst="rect">
            <a:avLst/>
          </a:prstGeom>
        </p:spPr>
        <p:txBody>
          <a:bodyPr vert="horz" wrap="square" lIns="0" tIns="12065" rIns="0" bIns="0" rtlCol="0">
            <a:spAutoFit/>
          </a:bodyPr>
          <a:lstStyle/>
          <a:p>
            <a:pPr marL="298450" marR="0" lvl="0" indent="-285750" algn="l" defTabSz="914400" rtl="0" eaLnBrk="1" fontAlgn="auto" latinLnBrk="0" hangingPunct="1">
              <a:lnSpc>
                <a:spcPct val="100000"/>
              </a:lnSpc>
              <a:spcBef>
                <a:spcPts val="95"/>
              </a:spcBef>
              <a:spcAft>
                <a:spcPts val="0"/>
              </a:spcAft>
              <a:buClr>
                <a:srgbClr val="C00000"/>
              </a:buClr>
              <a:buSzTx/>
              <a:buFont typeface="Wingdings" panose="05000000000000000000" pitchFamily="2" charset="2"/>
              <a:buChar char="v"/>
              <a:tabLst/>
              <a:defRPr/>
            </a:pPr>
            <a:r>
              <a:rPr kumimoji="0" sz="1600" b="0" i="0" u="none" strike="noStrike" kern="1200" cap="none" spc="-15" normalizeH="0" baseline="0" noProof="0" dirty="0" err="1">
                <a:ln>
                  <a:noFill/>
                </a:ln>
                <a:solidFill>
                  <a:prstClr val="black"/>
                </a:solidFill>
                <a:effectLst/>
                <a:uLnTx/>
                <a:uFillTx/>
                <a:latin typeface="Calibri"/>
                <a:ea typeface="+mn-ea"/>
                <a:cs typeface="Calibri"/>
              </a:rPr>
              <a:t>Ayrıca</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lang="tr-TR" sz="1600" spc="-5" dirty="0" err="1">
                <a:solidFill>
                  <a:prstClr val="black"/>
                </a:solidFill>
                <a:latin typeface="Calibri"/>
                <a:cs typeface="Calibri"/>
              </a:rPr>
              <a:t>i</a:t>
            </a:r>
            <a:r>
              <a:rPr kumimoji="0" sz="1600" b="0" i="0" u="none" strike="noStrike" kern="1200" cap="none" spc="-5" normalizeH="0" baseline="0" noProof="0" dirty="0" err="1" smtClean="0">
                <a:ln>
                  <a:noFill/>
                </a:ln>
                <a:solidFill>
                  <a:prstClr val="black"/>
                </a:solidFill>
                <a:effectLst/>
                <a:uLnTx/>
                <a:uFillTx/>
                <a:latin typeface="Calibri"/>
                <a:ea typeface="+mn-ea"/>
                <a:cs typeface="Calibri"/>
              </a:rPr>
              <a:t>lde</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51</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koruyucu </a:t>
            </a:r>
            <a:r>
              <a:rPr kumimoji="0" sz="1600" b="0" i="0" u="none" strike="noStrike" kern="1200" cap="none" spc="-5" normalizeH="0" baseline="0" noProof="0" dirty="0" err="1">
                <a:ln>
                  <a:noFill/>
                </a:ln>
                <a:solidFill>
                  <a:prstClr val="black"/>
                </a:solidFill>
                <a:effectLst/>
                <a:uLnTx/>
                <a:uFillTx/>
                <a:latin typeface="Calibri"/>
                <a:ea typeface="+mn-ea"/>
                <a:cs typeface="Calibri"/>
              </a:rPr>
              <a:t>ailede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69</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çocuk</a:t>
            </a:r>
            <a:r>
              <a:rPr kumimoji="0" sz="1600" b="0" i="0" u="none" strike="noStrike" kern="1200" cap="none" spc="8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Hizmetler ve Yardımlar</a:t>
            </a:r>
          </a:p>
        </p:txBody>
      </p:sp>
      <p:graphicFrame>
        <p:nvGraphicFramePr>
          <p:cNvPr id="12" name="Tablo 11"/>
          <p:cNvGraphicFramePr>
            <a:graphicFrameLocks noGrp="1"/>
          </p:cNvGraphicFramePr>
          <p:nvPr>
            <p:extLst>
              <p:ext uri="{D42A27DB-BD31-4B8C-83A1-F6EECF244321}">
                <p14:modId xmlns:p14="http://schemas.microsoft.com/office/powerpoint/2010/main" val="3123212255"/>
              </p:ext>
            </p:extLst>
          </p:nvPr>
        </p:nvGraphicFramePr>
        <p:xfrm>
          <a:off x="624018" y="752494"/>
          <a:ext cx="10841644" cy="3135558"/>
        </p:xfrm>
        <a:graphic>
          <a:graphicData uri="http://schemas.openxmlformats.org/drawingml/2006/table">
            <a:tbl>
              <a:tblPr/>
              <a:tblGrid>
                <a:gridCol w="6171620">
                  <a:extLst>
                    <a:ext uri="{9D8B030D-6E8A-4147-A177-3AD203B41FA5}">
                      <a16:colId xmlns:a16="http://schemas.microsoft.com/office/drawing/2014/main" val="1386628997"/>
                    </a:ext>
                  </a:extLst>
                </a:gridCol>
                <a:gridCol w="2079057">
                  <a:extLst>
                    <a:ext uri="{9D8B030D-6E8A-4147-A177-3AD203B41FA5}">
                      <a16:colId xmlns:a16="http://schemas.microsoft.com/office/drawing/2014/main" val="1599498167"/>
                    </a:ext>
                  </a:extLst>
                </a:gridCol>
                <a:gridCol w="2590967">
                  <a:extLst>
                    <a:ext uri="{9D8B030D-6E8A-4147-A177-3AD203B41FA5}">
                      <a16:colId xmlns:a16="http://schemas.microsoft.com/office/drawing/2014/main" val="3610371859"/>
                    </a:ext>
                  </a:extLst>
                </a:gridCol>
              </a:tblGrid>
              <a:tr h="258860">
                <a:tc>
                  <a:txBody>
                    <a:bodyPr/>
                    <a:lstStyle/>
                    <a:p>
                      <a:pPr marL="9525" algn="ctr">
                        <a:lnSpc>
                          <a:spcPct val="100000"/>
                        </a:lnSpc>
                        <a:spcBef>
                          <a:spcPts val="190"/>
                        </a:spcBef>
                      </a:pPr>
                      <a:r>
                        <a:rPr sz="1400" b="1" spc="-15" dirty="0">
                          <a:latin typeface="+mn-lt"/>
                        </a:rPr>
                        <a:t>Sosyal</a:t>
                      </a:r>
                      <a:r>
                        <a:rPr sz="1400" b="1" spc="-5" dirty="0">
                          <a:latin typeface="+mn-lt"/>
                        </a:rPr>
                        <a:t> </a:t>
                      </a:r>
                      <a:r>
                        <a:rPr sz="1400" b="1" spc="-15" dirty="0">
                          <a:latin typeface="+mn-lt"/>
                        </a:rPr>
                        <a:t>Merkezler</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sz="1400" b="1" spc="-5" dirty="0">
                          <a:latin typeface="+mn-lt"/>
                        </a:rPr>
                        <a:t>Sayısı</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Hizmet Alan Kişi</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63012">
                <a:tc>
                  <a:txBody>
                    <a:bodyPr/>
                    <a:lstStyle/>
                    <a:p>
                      <a:pPr marL="9525">
                        <a:lnSpc>
                          <a:spcPts val="1885"/>
                        </a:lnSpc>
                      </a:pPr>
                      <a:r>
                        <a:rPr lang="tr-TR" sz="1400" spc="-15" dirty="0">
                          <a:latin typeface="+mn-lt"/>
                        </a:rPr>
                        <a:t>İller</a:t>
                      </a:r>
                      <a:r>
                        <a:rPr lang="tr-TR" sz="1400" spc="-15" baseline="0" dirty="0">
                          <a:latin typeface="+mn-lt"/>
                        </a:rPr>
                        <a:t> Bankası</a:t>
                      </a:r>
                      <a:r>
                        <a:rPr sz="1400" spc="-15" dirty="0">
                          <a:latin typeface="+mn-lt"/>
                        </a:rPr>
                        <a:t> </a:t>
                      </a:r>
                      <a:r>
                        <a:rPr sz="1400" spc="-10" dirty="0" err="1">
                          <a:latin typeface="+mn-lt"/>
                        </a:rPr>
                        <a:t>Çocuk</a:t>
                      </a:r>
                      <a:r>
                        <a:rPr lang="tr-TR" sz="1400" spc="-10" baseline="0" dirty="0">
                          <a:latin typeface="+mn-lt"/>
                        </a:rPr>
                        <a:t> Evleri Sitesi 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80</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07403035"/>
                  </a:ext>
                </a:extLst>
              </a:tr>
              <a:tr h="263012">
                <a:tc>
                  <a:txBody>
                    <a:bodyPr/>
                    <a:lstStyle/>
                    <a:p>
                      <a:pPr marL="9525">
                        <a:lnSpc>
                          <a:spcPts val="1885"/>
                        </a:lnSpc>
                      </a:pPr>
                      <a:r>
                        <a:rPr sz="1400" spc="-10" dirty="0">
                          <a:latin typeface="+mn-lt"/>
                        </a:rPr>
                        <a:t>Çocuk Evleri </a:t>
                      </a:r>
                      <a:r>
                        <a:rPr sz="1400" spc="-10" dirty="0" err="1">
                          <a:latin typeface="+mn-lt"/>
                        </a:rPr>
                        <a:t>Sitesi</a:t>
                      </a:r>
                      <a:r>
                        <a:rPr sz="1400" spc="-10" dirty="0">
                          <a:latin typeface="+mn-lt"/>
                        </a:rPr>
                        <a:t> </a:t>
                      </a:r>
                      <a:r>
                        <a:rPr sz="1400" spc="50" dirty="0">
                          <a:latin typeface="+mn-lt"/>
                        </a:rPr>
                        <a:t> </a:t>
                      </a:r>
                      <a:r>
                        <a:rPr sz="1400" spc="-5" dirty="0">
                          <a:latin typeface="+mn-lt"/>
                        </a:rPr>
                        <a:t>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39</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0393451"/>
                  </a:ext>
                </a:extLst>
              </a:tr>
              <a:tr h="263012">
                <a:tc>
                  <a:txBody>
                    <a:bodyPr/>
                    <a:lstStyle/>
                    <a:p>
                      <a:pPr marL="9525">
                        <a:lnSpc>
                          <a:spcPts val="1885"/>
                        </a:lnSpc>
                      </a:pPr>
                      <a:r>
                        <a:rPr sz="1400" spc="-10" dirty="0">
                          <a:latin typeface="+mn-lt"/>
                        </a:rPr>
                        <a:t>Çocuk Evleri </a:t>
                      </a:r>
                      <a:r>
                        <a:rPr sz="1400" spc="-45" dirty="0">
                          <a:latin typeface="+mn-lt"/>
                        </a:rPr>
                        <a:t>Koor. </a:t>
                      </a:r>
                      <a:r>
                        <a:rPr sz="1400" spc="-15" dirty="0">
                          <a:latin typeface="+mn-lt"/>
                        </a:rPr>
                        <a:t>Merkezi</a:t>
                      </a:r>
                      <a:r>
                        <a:rPr sz="1400" spc="114" dirty="0">
                          <a:latin typeface="+mn-lt"/>
                        </a:rPr>
                        <a:t> </a:t>
                      </a:r>
                      <a:r>
                        <a:rPr sz="1400" spc="-5" dirty="0">
                          <a:latin typeface="+mn-lt"/>
                        </a:rPr>
                        <a:t>Müdürlüğü</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14</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97687148"/>
                  </a:ext>
                </a:extLst>
              </a:tr>
              <a:tr h="263012">
                <a:tc>
                  <a:txBody>
                    <a:bodyPr/>
                    <a:lstStyle/>
                    <a:p>
                      <a:pPr marL="9525">
                        <a:lnSpc>
                          <a:spcPts val="1885"/>
                        </a:lnSpc>
                      </a:pPr>
                      <a:r>
                        <a:rPr sz="1400" spc="-10" dirty="0">
                          <a:latin typeface="+mn-lt"/>
                        </a:rPr>
                        <a:t>Kadın</a:t>
                      </a:r>
                      <a:r>
                        <a:rPr sz="1400" spc="-20" dirty="0">
                          <a:latin typeface="+mn-lt"/>
                        </a:rPr>
                        <a:t> Konukevi</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108</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263012">
                <a:tc>
                  <a:txBody>
                    <a:bodyPr/>
                    <a:lstStyle/>
                    <a:p>
                      <a:pPr marL="9525">
                        <a:lnSpc>
                          <a:spcPts val="1889"/>
                        </a:lnSpc>
                      </a:pP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263012">
                <a:tc>
                  <a:txBody>
                    <a:bodyPr/>
                    <a:lstStyle/>
                    <a:p>
                      <a:pPr marL="9525">
                        <a:lnSpc>
                          <a:spcPts val="1885"/>
                        </a:lnSpc>
                      </a:pPr>
                      <a:r>
                        <a:rPr sz="1400" spc="-25" dirty="0">
                          <a:latin typeface="+mn-lt"/>
                        </a:rPr>
                        <a:t>Yaşlı </a:t>
                      </a: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246578">
                <a:tc>
                  <a:txBody>
                    <a:bodyPr/>
                    <a:lstStyle/>
                    <a:p>
                      <a:pPr marL="9525">
                        <a:lnSpc>
                          <a:spcPts val="1889"/>
                        </a:lnSpc>
                      </a:pPr>
                      <a:r>
                        <a:rPr sz="1400" spc="-15" dirty="0">
                          <a:latin typeface="+mn-lt"/>
                        </a:rPr>
                        <a:t>Özel </a:t>
                      </a:r>
                      <a:r>
                        <a:rPr sz="1400" spc="-5" dirty="0">
                          <a:latin typeface="+mn-lt"/>
                        </a:rPr>
                        <a:t>Bakım</a:t>
                      </a:r>
                      <a:r>
                        <a:rPr sz="1400" spc="25" dirty="0">
                          <a:latin typeface="+mn-lt"/>
                        </a:rPr>
                        <a:t> </a:t>
                      </a:r>
                      <a:r>
                        <a:rPr sz="1400" spc="-15" dirty="0">
                          <a:latin typeface="+mn-lt"/>
                        </a:rPr>
                        <a:t>Merkezleri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53</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r h="263012">
                <a:tc>
                  <a:txBody>
                    <a:bodyPr/>
                    <a:lstStyle/>
                    <a:p>
                      <a:pPr marL="9525">
                        <a:lnSpc>
                          <a:spcPts val="1889"/>
                        </a:lnSpc>
                      </a:pPr>
                      <a:r>
                        <a:rPr sz="1400" spc="-10" dirty="0">
                          <a:latin typeface="+mn-lt"/>
                        </a:rPr>
                        <a:t>Şiddet Önleme ve </a:t>
                      </a:r>
                      <a:r>
                        <a:rPr sz="1400" spc="-5" dirty="0">
                          <a:latin typeface="+mn-lt"/>
                        </a:rPr>
                        <a:t>İzleme</a:t>
                      </a:r>
                      <a:r>
                        <a:rPr sz="1400" spc="4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mn-cs"/>
                        </a:rPr>
                        <a:t>406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89502967"/>
                  </a:ext>
                </a:extLst>
              </a:tr>
              <a:tr h="263012">
                <a:tc>
                  <a:txBody>
                    <a:bodyPr/>
                    <a:lstStyle/>
                    <a:p>
                      <a:pPr marL="9525">
                        <a:lnSpc>
                          <a:spcPts val="1889"/>
                        </a:lnSpc>
                      </a:pPr>
                      <a:r>
                        <a:rPr lang="tr-TR" sz="1400" kern="1200" dirty="0" smtClean="0">
                          <a:solidFill>
                            <a:schemeClr val="tx1"/>
                          </a:solidFill>
                          <a:effectLst/>
                          <a:latin typeface="+mn-lt"/>
                          <a:ea typeface="+mn-ea"/>
                          <a:cs typeface="+mn-cs"/>
                        </a:rPr>
                        <a:t>Gündüzlü Bakım, Rehabilitasyon ve Aile Danışmanlık Merkezi </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smtClean="0">
                          <a:latin typeface="+mn-lt"/>
                          <a:cs typeface="Calibri"/>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26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576573333"/>
                  </a:ext>
                </a:extLst>
              </a:tr>
              <a:tr h="263012">
                <a:tc>
                  <a:txBody>
                    <a:bodyPr/>
                    <a:lstStyle/>
                    <a:p>
                      <a:pPr marL="9525">
                        <a:lnSpc>
                          <a:spcPts val="1889"/>
                        </a:lnSpc>
                      </a:pPr>
                      <a:r>
                        <a:rPr lang="tr-TR" sz="1400" dirty="0" smtClean="0">
                          <a:latin typeface="+mn-lt"/>
                          <a:cs typeface="Calibri"/>
                        </a:rPr>
                        <a:t>Çocuk İlk Kabul Birimi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smtClean="0">
                          <a:latin typeface="+mn-lt"/>
                          <a:cs typeface="Calibri"/>
                        </a:rPr>
                        <a:t>2</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16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77933010"/>
                  </a:ext>
                </a:extLst>
              </a:tr>
              <a:tr h="263012">
                <a:tc>
                  <a:txBody>
                    <a:bodyPr/>
                    <a:lstStyle/>
                    <a:p>
                      <a:pPr marL="9525" algn="ctr">
                        <a:lnSpc>
                          <a:spcPts val="1889"/>
                        </a:lnSpc>
                      </a:pPr>
                      <a:r>
                        <a:rPr sz="1400" b="1" spc="-30" dirty="0">
                          <a:latin typeface="+mn-lt"/>
                        </a:rPr>
                        <a:t>Toplam</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1270" lvl="0" indent="0" algn="ctr" defTabSz="914400" rtl="0" eaLnBrk="1" fontAlgn="auto" latinLnBrk="0" hangingPunct="1">
                        <a:lnSpc>
                          <a:spcPts val="1889"/>
                        </a:lnSpc>
                        <a:spcBef>
                          <a:spcPts val="0"/>
                        </a:spcBef>
                        <a:spcAft>
                          <a:spcPts val="0"/>
                        </a:spcAft>
                        <a:buClrTx/>
                        <a:buSzTx/>
                        <a:buFontTx/>
                        <a:buNone/>
                        <a:tabLst/>
                        <a:defRPr/>
                      </a:pPr>
                      <a:r>
                        <a:rPr lang="tr-TR" sz="1400" b="1" spc="-5" dirty="0" smtClean="0">
                          <a:latin typeface="+mn-lt"/>
                          <a:cs typeface="+mn-cs"/>
                        </a:rPr>
                        <a:t>9</a:t>
                      </a:r>
                      <a:endParaRPr lang="tr-T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9"/>
                        </a:lnSpc>
                      </a:pPr>
                      <a:r>
                        <a:rPr lang="tr-TR" sz="1400" b="1" spc="-5" dirty="0" smtClean="0">
                          <a:latin typeface="+mn-lt"/>
                          <a:cs typeface="+mn-cs"/>
                        </a:rPr>
                        <a:t>742</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08672523"/>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1564972347"/>
              </p:ext>
            </p:extLst>
          </p:nvPr>
        </p:nvGraphicFramePr>
        <p:xfrm>
          <a:off x="618564" y="4022496"/>
          <a:ext cx="10847099" cy="2196118"/>
        </p:xfrm>
        <a:graphic>
          <a:graphicData uri="http://schemas.openxmlformats.org/drawingml/2006/table">
            <a:tbl>
              <a:tblPr>
                <a:tableStyleId>{BC89EF96-8CEA-46FF-86C4-4CE0E7609802}</a:tableStyleId>
              </a:tblPr>
              <a:tblGrid>
                <a:gridCol w="1905721">
                  <a:extLst>
                    <a:ext uri="{9D8B030D-6E8A-4147-A177-3AD203B41FA5}">
                      <a16:colId xmlns:a16="http://schemas.microsoft.com/office/drawing/2014/main" val="173034693"/>
                    </a:ext>
                  </a:extLst>
                </a:gridCol>
                <a:gridCol w="1187476">
                  <a:extLst>
                    <a:ext uri="{9D8B030D-6E8A-4147-A177-3AD203B41FA5}">
                      <a16:colId xmlns:a16="http://schemas.microsoft.com/office/drawing/2014/main" val="1407577280"/>
                    </a:ext>
                  </a:extLst>
                </a:gridCol>
                <a:gridCol w="1553051">
                  <a:extLst>
                    <a:ext uri="{9D8B030D-6E8A-4147-A177-3AD203B41FA5}">
                      <a16:colId xmlns:a16="http://schemas.microsoft.com/office/drawing/2014/main" val="276188975"/>
                    </a:ext>
                  </a:extLst>
                </a:gridCol>
                <a:gridCol w="1558729">
                  <a:extLst>
                    <a:ext uri="{9D8B030D-6E8A-4147-A177-3AD203B41FA5}">
                      <a16:colId xmlns:a16="http://schemas.microsoft.com/office/drawing/2014/main" val="717179114"/>
                    </a:ext>
                  </a:extLst>
                </a:gridCol>
                <a:gridCol w="1547374">
                  <a:extLst>
                    <a:ext uri="{9D8B030D-6E8A-4147-A177-3AD203B41FA5}">
                      <a16:colId xmlns:a16="http://schemas.microsoft.com/office/drawing/2014/main" val="597316629"/>
                    </a:ext>
                  </a:extLst>
                </a:gridCol>
                <a:gridCol w="1547374">
                  <a:extLst>
                    <a:ext uri="{9D8B030D-6E8A-4147-A177-3AD203B41FA5}">
                      <a16:colId xmlns:a16="http://schemas.microsoft.com/office/drawing/2014/main" val="2617379427"/>
                    </a:ext>
                  </a:extLst>
                </a:gridCol>
                <a:gridCol w="1547374">
                  <a:extLst>
                    <a:ext uri="{9D8B030D-6E8A-4147-A177-3AD203B41FA5}">
                      <a16:colId xmlns:a16="http://schemas.microsoft.com/office/drawing/2014/main" val="404878944"/>
                    </a:ext>
                  </a:extLst>
                </a:gridCol>
              </a:tblGrid>
              <a:tr h="666989">
                <a:tc>
                  <a:txBody>
                    <a:bodyPr/>
                    <a:lstStyle/>
                    <a:p>
                      <a:pPr marL="635" algn="ctr">
                        <a:lnSpc>
                          <a:spcPct val="100000"/>
                        </a:lnSpc>
                        <a:spcBef>
                          <a:spcPts val="190"/>
                        </a:spcBef>
                      </a:pPr>
                      <a:r>
                        <a:rPr lang="tr-TR" sz="1400" b="1" spc="-5" dirty="0" smtClean="0">
                          <a:latin typeface="+mn-lt"/>
                        </a:rPr>
                        <a:t>Sosyal</a:t>
                      </a:r>
                      <a:r>
                        <a:rPr lang="tr-TR" sz="1400" b="1" spc="-5" baseline="0" dirty="0" smtClean="0">
                          <a:latin typeface="+mn-lt"/>
                        </a:rPr>
                        <a:t> Yardımlar               (2022-2024)</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Aile Sayısı</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sz="1400" b="1" spc="-15" dirty="0">
                          <a:latin typeface="+mn-lt"/>
                        </a:rPr>
                        <a:t>Destek </a:t>
                      </a:r>
                      <a:r>
                        <a:rPr sz="1400" b="1" spc="-5" dirty="0">
                          <a:latin typeface="+mn-lt"/>
                        </a:rPr>
                        <a:t>Miktarı</a:t>
                      </a:r>
                      <a:r>
                        <a:rPr sz="1400" b="1" spc="-10" dirty="0">
                          <a:latin typeface="+mn-lt"/>
                        </a:rPr>
                        <a:t> (₺)</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extLst>
                  <a:ext uri="{0D108BD9-81ED-4DB2-BD59-A6C34878D82A}">
                    <a16:rowId xmlns:a16="http://schemas.microsoft.com/office/drawing/2014/main" val="1325388096"/>
                  </a:ext>
                </a:extLst>
              </a:tr>
              <a:tr h="431694">
                <a:tc>
                  <a:txBody>
                    <a:bodyPr/>
                    <a:lstStyle/>
                    <a:p>
                      <a:pPr marL="9525">
                        <a:lnSpc>
                          <a:spcPct val="100000"/>
                        </a:lnSpc>
                        <a:spcBef>
                          <a:spcPts val="25"/>
                        </a:spcBef>
                      </a:pPr>
                      <a:r>
                        <a:rPr sz="1400" spc="-10" dirty="0">
                          <a:latin typeface="+mn-lt"/>
                        </a:rPr>
                        <a:t>Engelli </a:t>
                      </a:r>
                      <a:r>
                        <a:rPr sz="1400" spc="-20" dirty="0">
                          <a:latin typeface="+mn-lt"/>
                        </a:rPr>
                        <a:t>Evde </a:t>
                      </a:r>
                      <a:r>
                        <a:rPr sz="1400" spc="-5" dirty="0">
                          <a:latin typeface="+mn-lt"/>
                        </a:rPr>
                        <a:t>Bakım</a:t>
                      </a:r>
                      <a:r>
                        <a:rPr sz="1400" spc="20" dirty="0">
                          <a:latin typeface="+mn-lt"/>
                        </a:rPr>
                        <a:t> </a:t>
                      </a:r>
                      <a:r>
                        <a:rPr sz="1400" spc="-10" dirty="0">
                          <a:latin typeface="+mn-lt"/>
                        </a:rPr>
                        <a:t>Hizmetleri</a:t>
                      </a:r>
                      <a:endParaRPr sz="1400" dirty="0">
                        <a:latin typeface="+mn-lt"/>
                        <a:cs typeface="Calibri"/>
                      </a:endParaRPr>
                    </a:p>
                  </a:txBody>
                  <a:tcPr marL="0" marR="0" marT="3175" marB="0">
                    <a:solidFill>
                      <a:schemeClr val="accent6">
                        <a:lumMod val="20000"/>
                        <a:lumOff val="80000"/>
                      </a:schemeClr>
                    </a:solidFill>
                  </a:tcPr>
                </a:tc>
                <a:tc>
                  <a:txBody>
                    <a:bodyPr/>
                    <a:lstStyle/>
                    <a:p>
                      <a:pPr marR="1270" algn="ctr">
                        <a:lnSpc>
                          <a:spcPct val="100000"/>
                        </a:lnSpc>
                        <a:spcBef>
                          <a:spcPts val="25"/>
                        </a:spcBef>
                      </a:pPr>
                      <a:r>
                        <a:rPr lang="tr-TR" sz="1400" dirty="0" smtClean="0">
                          <a:latin typeface="+mn-lt"/>
                          <a:cs typeface="Calibri"/>
                        </a:rPr>
                        <a:t>3.244</a:t>
                      </a:r>
                      <a:endParaRPr sz="1400" dirty="0">
                        <a:latin typeface="+mn-lt"/>
                        <a:cs typeface="Calibri"/>
                      </a:endParaRP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200" b="0" dirty="0" smtClean="0">
                          <a:solidFill>
                            <a:schemeClr val="tx1"/>
                          </a:solidFill>
                          <a:latin typeface="Times New Roman" pitchFamily="18" charset="0"/>
                          <a:cs typeface="Times New Roman" pitchFamily="18" charset="0"/>
                        </a:rPr>
                        <a:t>45.498.649</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3.597</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198.812.030</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3.478</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effectLst/>
                          <a:latin typeface="Times New Roman" panose="02020603050405020304" pitchFamily="18" charset="0"/>
                          <a:cs typeface="Times New Roman" panose="02020603050405020304" pitchFamily="18" charset="0"/>
                        </a:rPr>
                        <a:t>242.857.142</a:t>
                      </a:r>
                      <a:endParaRPr lang="tr-TR" sz="1400" b="0" dirty="0" smtClean="0">
                        <a:solidFill>
                          <a:schemeClr val="tx1"/>
                        </a:solidFill>
                        <a:latin typeface="Times New Roman" pitchFamily="18" charset="0"/>
                        <a:cs typeface="Times New Roman" pitchFamily="18" charset="0"/>
                      </a:endParaRPr>
                    </a:p>
                  </a:txBody>
                  <a:tcPr marL="0" marR="0" marT="3175" marB="0"/>
                </a:tc>
                <a:extLst>
                  <a:ext uri="{0D108BD9-81ED-4DB2-BD59-A6C34878D82A}">
                    <a16:rowId xmlns:a16="http://schemas.microsoft.com/office/drawing/2014/main" val="4156171572"/>
                  </a:ext>
                </a:extLst>
              </a:tr>
              <a:tr h="391854">
                <a:tc>
                  <a:txBody>
                    <a:bodyPr/>
                    <a:lstStyle/>
                    <a:p>
                      <a:pPr marL="9525">
                        <a:lnSpc>
                          <a:spcPts val="1895"/>
                        </a:lnSpc>
                      </a:pPr>
                      <a:r>
                        <a:rPr sz="1400" spc="-15" dirty="0" err="1" smtClean="0">
                          <a:latin typeface="+mn-lt"/>
                        </a:rPr>
                        <a:t>Sosyal</a:t>
                      </a:r>
                      <a:r>
                        <a:rPr sz="1400" spc="-15" dirty="0" smtClean="0">
                          <a:latin typeface="+mn-lt"/>
                        </a:rPr>
                        <a:t> </a:t>
                      </a:r>
                      <a:r>
                        <a:rPr sz="1400" spc="-10" dirty="0">
                          <a:latin typeface="+mn-lt"/>
                        </a:rPr>
                        <a:t>ve </a:t>
                      </a:r>
                      <a:r>
                        <a:rPr sz="1400" spc="-15" dirty="0">
                          <a:latin typeface="+mn-lt"/>
                        </a:rPr>
                        <a:t>Ekonomik</a:t>
                      </a:r>
                      <a:r>
                        <a:rPr sz="1400" spc="40" dirty="0">
                          <a:latin typeface="+mn-lt"/>
                        </a:rPr>
                        <a:t> </a:t>
                      </a:r>
                      <a:r>
                        <a:rPr sz="1400" spc="-10" dirty="0">
                          <a:latin typeface="+mn-lt"/>
                        </a:rPr>
                        <a:t>Destek</a:t>
                      </a:r>
                      <a:endParaRPr sz="1400" dirty="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990</a:t>
                      </a:r>
                      <a:endParaRPr sz="1400" dirty="0">
                        <a:latin typeface="+mn-lt"/>
                        <a:cs typeface="Calibri"/>
                      </a:endParaRPr>
                    </a:p>
                  </a:txBody>
                  <a:tcPr marL="0" marR="0" marT="0" marB="0"/>
                </a:tc>
                <a:tc>
                  <a:txBody>
                    <a:bodyPr/>
                    <a:lstStyle/>
                    <a:p>
                      <a:pPr algn="ctr">
                        <a:lnSpc>
                          <a:spcPts val="1895"/>
                        </a:lnSpc>
                      </a:pPr>
                      <a:r>
                        <a:rPr lang="tr-TR" sz="1400" b="0" dirty="0" smtClean="0">
                          <a:latin typeface="+mn-lt"/>
                          <a:cs typeface="Calibri"/>
                        </a:rPr>
                        <a:t>9.832.605</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1.190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48.567.000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1.363</a:t>
                      </a:r>
                      <a:endParaRPr sz="1400" b="0" dirty="0">
                        <a:latin typeface="+mn-lt"/>
                        <a:cs typeface="Calibri"/>
                      </a:endParaRPr>
                    </a:p>
                  </a:txBody>
                  <a:tcPr marL="0" marR="0" marT="0" marB="0"/>
                </a:tc>
                <a:tc>
                  <a:txBody>
                    <a:bodyPr/>
                    <a:lstStyle/>
                    <a:p>
                      <a:pPr marL="0" marR="0" lvl="0" indent="0" algn="ctr" defTabSz="914400" rtl="0" eaLnBrk="1" fontAlgn="auto" latinLnBrk="0" hangingPunct="1">
                        <a:lnSpc>
                          <a:spcPts val="1895"/>
                        </a:lnSpc>
                        <a:spcBef>
                          <a:spcPts val="0"/>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79.968.404</a:t>
                      </a:r>
                      <a:endParaRPr lang="tr-TR" sz="1400" b="1" dirty="0" smtClean="0">
                        <a:solidFill>
                          <a:schemeClr val="tx1"/>
                        </a:solidFill>
                        <a:effectLst/>
                        <a:latin typeface="Bookman Old Style" panose="02050604050505020204" pitchFamily="18" charset="0"/>
                        <a:cs typeface="Calibri"/>
                      </a:endParaRPr>
                    </a:p>
                  </a:txBody>
                  <a:tcPr marL="0" marR="0" marT="0" marB="0"/>
                </a:tc>
                <a:extLst>
                  <a:ext uri="{0D108BD9-81ED-4DB2-BD59-A6C34878D82A}">
                    <a16:rowId xmlns:a16="http://schemas.microsoft.com/office/drawing/2014/main" val="1030844911"/>
                  </a:ext>
                </a:extLst>
              </a:tr>
              <a:tr h="307402">
                <a:tc>
                  <a:txBody>
                    <a:bodyPr/>
                    <a:lstStyle/>
                    <a:p>
                      <a:pPr marL="9525">
                        <a:lnSpc>
                          <a:spcPts val="1895"/>
                        </a:lnSpc>
                      </a:pPr>
                      <a:r>
                        <a:rPr sz="1400" spc="-10" dirty="0">
                          <a:latin typeface="+mn-lt"/>
                        </a:rPr>
                        <a:t>Doğum</a:t>
                      </a:r>
                      <a:r>
                        <a:rPr sz="1400" dirty="0">
                          <a:latin typeface="+mn-lt"/>
                        </a:rPr>
                        <a:t> </a:t>
                      </a:r>
                      <a:r>
                        <a:rPr sz="1400" spc="-25" dirty="0">
                          <a:latin typeface="+mn-lt"/>
                        </a:rPr>
                        <a:t>Yardımı</a:t>
                      </a:r>
                      <a:endParaRPr sz="140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1.903</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853.700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1.501</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668.700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2.976</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1.519.200</a:t>
                      </a:r>
                      <a:endParaRPr sz="1400" dirty="0">
                        <a:latin typeface="+mn-lt"/>
                        <a:cs typeface="Calibri"/>
                      </a:endParaRPr>
                    </a:p>
                  </a:txBody>
                  <a:tcPr marL="0" marR="0" marT="0" marB="0"/>
                </a:tc>
                <a:extLst>
                  <a:ext uri="{0D108BD9-81ED-4DB2-BD59-A6C34878D82A}">
                    <a16:rowId xmlns:a16="http://schemas.microsoft.com/office/drawing/2014/main" val="2138409242"/>
                  </a:ext>
                </a:extLst>
              </a:tr>
              <a:tr h="307433">
                <a:tc>
                  <a:txBody>
                    <a:bodyPr/>
                    <a:lstStyle/>
                    <a:p>
                      <a:pPr marL="9525" algn="ctr">
                        <a:lnSpc>
                          <a:spcPts val="1895"/>
                        </a:lnSpc>
                      </a:pPr>
                      <a:r>
                        <a:rPr sz="1400" b="1" spc="-30" dirty="0">
                          <a:latin typeface="+mn-lt"/>
                        </a:rPr>
                        <a:t>Toplam</a:t>
                      </a:r>
                      <a:endParaRPr sz="1400" b="1" dirty="0">
                        <a:latin typeface="+mn-lt"/>
                        <a:cs typeface="Calibri"/>
                      </a:endParaRPr>
                    </a:p>
                  </a:txBody>
                  <a:tcPr marL="0" marR="0" marT="0" marB="0">
                    <a:solidFill>
                      <a:schemeClr val="accent6">
                        <a:lumMod val="20000"/>
                        <a:lumOff val="80000"/>
                      </a:schemeClr>
                    </a:solidFill>
                  </a:tcPr>
                </a:tc>
                <a:tc>
                  <a:txBody>
                    <a:bodyPr/>
                    <a:lstStyle/>
                    <a:p>
                      <a:pPr algn="ctr">
                        <a:lnSpc>
                          <a:spcPts val="1895"/>
                        </a:lnSpc>
                      </a:pPr>
                      <a:r>
                        <a:rPr lang="tr-TR" sz="1400" b="1" dirty="0" smtClean="0">
                          <a:latin typeface="+mn-lt"/>
                          <a:cs typeface="Calibri"/>
                        </a:rPr>
                        <a:t>6.137</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56.184.954</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6.288</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248.047.730</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7.817</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324.344.746</a:t>
                      </a:r>
                      <a:endParaRPr sz="1400" b="1" dirty="0">
                        <a:latin typeface="+mn-lt"/>
                        <a:cs typeface="Calibri"/>
                      </a:endParaRPr>
                    </a:p>
                  </a:txBody>
                  <a:tcPr marL="0" marR="0" marT="0" marB="0"/>
                </a:tc>
                <a:extLst>
                  <a:ext uri="{0D108BD9-81ED-4DB2-BD59-A6C34878D82A}">
                    <a16:rowId xmlns:a16="http://schemas.microsoft.com/office/drawing/2014/main" val="2245755356"/>
                  </a:ext>
                </a:extLst>
              </a:tr>
            </a:tbl>
          </a:graphicData>
        </a:graphic>
      </p:graphicFrame>
    </p:spTree>
    <p:extLst>
      <p:ext uri="{BB962C8B-B14F-4D97-AF65-F5344CB8AC3E}">
        <p14:creationId xmlns:p14="http://schemas.microsoft.com/office/powerpoint/2010/main" val="638486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4993" y="961503"/>
            <a:ext cx="10802014" cy="278922"/>
          </a:xfrm>
          <a:prstGeom prst="rect">
            <a:avLst/>
          </a:prstGeom>
          <a:solidFill>
            <a:srgbClr val="333E50"/>
          </a:solidFill>
        </p:spPr>
        <p:txBody>
          <a:bodyPr vert="horz" wrap="square" lIns="0" tIns="32384" rIns="0" bIns="0" rtlCol="0" anchor="ctr">
            <a:spAutoFit/>
          </a:bodyPr>
          <a:lstStyle/>
          <a:p>
            <a:pPr marL="90805"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 </a:t>
            </a:r>
            <a:r>
              <a:rPr kumimoji="0" sz="1600" b="1" i="0" u="none" strike="noStrike" kern="1200" cap="none" spc="-10" normalizeH="0" baseline="0" noProof="0" dirty="0">
                <a:ln>
                  <a:noFill/>
                </a:ln>
                <a:solidFill>
                  <a:srgbClr val="FFFFFF"/>
                </a:solidFill>
                <a:effectLst/>
                <a:uLnTx/>
                <a:uFillTx/>
                <a:latin typeface="Calibri"/>
                <a:ea typeface="+mn-ea"/>
                <a:cs typeface="Calibri"/>
              </a:rPr>
              <a:t>İkamet </a:t>
            </a:r>
            <a:r>
              <a:rPr kumimoji="0" sz="1600" b="1" i="0" u="none" strike="noStrike" kern="1200" cap="none" spc="-15" normalizeH="0" baseline="0" noProof="0" dirty="0">
                <a:ln>
                  <a:noFill/>
                </a:ln>
                <a:solidFill>
                  <a:srgbClr val="FFFFFF"/>
                </a:solidFill>
                <a:effectLst/>
                <a:uLnTx/>
                <a:uFillTx/>
                <a:latin typeface="Calibri"/>
                <a:ea typeface="+mn-ea"/>
                <a:cs typeface="Calibri"/>
              </a:rPr>
              <a:t>Etmekte </a:t>
            </a:r>
            <a:r>
              <a:rPr kumimoji="0" sz="1600" b="1" i="0" u="none" strike="noStrike" kern="1200" cap="none" spc="-5" normalizeH="0" baseline="0" noProof="0" dirty="0">
                <a:ln>
                  <a:noFill/>
                </a:ln>
                <a:solidFill>
                  <a:srgbClr val="FFFFFF"/>
                </a:solidFill>
                <a:effectLst/>
                <a:uLnTx/>
                <a:uFillTx/>
                <a:latin typeface="Calibri"/>
                <a:ea typeface="+mn-ea"/>
                <a:cs typeface="Calibri"/>
              </a:rPr>
              <a:t>Olan </a:t>
            </a:r>
            <a:r>
              <a:rPr kumimoji="0" sz="1600" b="1" i="0" u="none" strike="noStrike" kern="1200" cap="none" spc="-20" normalizeH="0" baseline="0" noProof="0" dirty="0" err="1">
                <a:ln>
                  <a:noFill/>
                </a:ln>
                <a:solidFill>
                  <a:srgbClr val="FFFFFF"/>
                </a:solidFill>
                <a:effectLst/>
                <a:uLnTx/>
                <a:uFillTx/>
                <a:latin typeface="Calibri"/>
                <a:ea typeface="+mn-ea"/>
                <a:cs typeface="Calibri"/>
              </a:rPr>
              <a:t>Yabancı</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Kişi</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7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lang="tr-TR" sz="1600" b="1" spc="-10" dirty="0" smtClean="0">
                <a:solidFill>
                  <a:srgbClr val="FFFFFF"/>
                </a:solidFill>
                <a:latin typeface="Calibri"/>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Yabancı Uyruklu Bilgileri</a:t>
            </a: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20010"/>
          <a:stretch/>
        </p:blipFill>
        <p:spPr>
          <a:xfrm>
            <a:off x="6242180" y="1371600"/>
            <a:ext cx="5254827" cy="3621741"/>
          </a:xfrm>
          <a:prstGeom prst="rect">
            <a:avLst/>
          </a:prstGeom>
          <a:ln w="19050">
            <a:solidFill>
              <a:srgbClr val="BCD6ED"/>
            </a:solidFill>
          </a:ln>
        </p:spPr>
      </p:pic>
      <p:graphicFrame>
        <p:nvGraphicFramePr>
          <p:cNvPr id="12" name="Tablo 11"/>
          <p:cNvGraphicFramePr>
            <a:graphicFrameLocks noGrp="1"/>
          </p:cNvGraphicFramePr>
          <p:nvPr>
            <p:extLst>
              <p:ext uri="{D42A27DB-BD31-4B8C-83A1-F6EECF244321}">
                <p14:modId xmlns:p14="http://schemas.microsoft.com/office/powerpoint/2010/main" val="2449157490"/>
              </p:ext>
            </p:extLst>
          </p:nvPr>
        </p:nvGraphicFramePr>
        <p:xfrm>
          <a:off x="694993" y="1371600"/>
          <a:ext cx="5267268" cy="4805080"/>
        </p:xfrm>
        <a:graphic>
          <a:graphicData uri="http://schemas.openxmlformats.org/drawingml/2006/table">
            <a:tbl>
              <a:tblPr/>
              <a:tblGrid>
                <a:gridCol w="2633653">
                  <a:extLst>
                    <a:ext uri="{9D8B030D-6E8A-4147-A177-3AD203B41FA5}">
                      <a16:colId xmlns:a16="http://schemas.microsoft.com/office/drawing/2014/main" val="1599498167"/>
                    </a:ext>
                  </a:extLst>
                </a:gridCol>
                <a:gridCol w="2633615">
                  <a:extLst>
                    <a:ext uri="{9D8B030D-6E8A-4147-A177-3AD203B41FA5}">
                      <a16:colId xmlns:a16="http://schemas.microsoft.com/office/drawing/2014/main" val="3610371859"/>
                    </a:ext>
                  </a:extLst>
                </a:gridCol>
              </a:tblGrid>
              <a:tr h="480508">
                <a:tc>
                  <a:txBody>
                    <a:bodyPr/>
                    <a:lstStyle/>
                    <a:p>
                      <a:pPr marL="9525" algn="ctr">
                        <a:lnSpc>
                          <a:spcPct val="100000"/>
                        </a:lnSpc>
                        <a:spcBef>
                          <a:spcPts val="145"/>
                        </a:spcBef>
                      </a:pPr>
                      <a:r>
                        <a:rPr sz="1400" b="1" spc="-15" dirty="0">
                          <a:latin typeface="+mn-lt"/>
                        </a:rPr>
                        <a:t>Ülkesi</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5"/>
                        </a:spcBef>
                      </a:pPr>
                      <a:r>
                        <a:rPr sz="1400" b="1" spc="-5" dirty="0">
                          <a:latin typeface="+mn-lt"/>
                        </a:rPr>
                        <a:t>Sayısı</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97687148"/>
                  </a:ext>
                </a:extLst>
              </a:tr>
              <a:tr h="480508">
                <a:tc>
                  <a:txBody>
                    <a:bodyPr/>
                    <a:lstStyle/>
                    <a:p>
                      <a:pPr marL="9525">
                        <a:lnSpc>
                          <a:spcPct val="100000"/>
                        </a:lnSpc>
                        <a:spcBef>
                          <a:spcPts val="40"/>
                        </a:spcBef>
                      </a:pPr>
                      <a:r>
                        <a:rPr sz="1400" spc="-10" dirty="0">
                          <a:latin typeface="+mn-lt"/>
                        </a:rPr>
                        <a:t>Suriye</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spc="-5" dirty="0" smtClean="0">
                          <a:latin typeface="+mn-lt"/>
                        </a:rPr>
                        <a:t>1.262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37709773"/>
                  </a:ext>
                </a:extLst>
              </a:tr>
              <a:tr h="480508">
                <a:tc>
                  <a:txBody>
                    <a:bodyPr/>
                    <a:lstStyle/>
                    <a:p>
                      <a:pPr marL="9525">
                        <a:lnSpc>
                          <a:spcPct val="100000"/>
                        </a:lnSpc>
                        <a:spcBef>
                          <a:spcPts val="40"/>
                        </a:spcBef>
                      </a:pPr>
                      <a:r>
                        <a:rPr lang="tr-TR" sz="1400" dirty="0" smtClean="0">
                          <a:latin typeface="+mn-lt"/>
                          <a:cs typeface="Calibri"/>
                        </a:rPr>
                        <a:t>Afganistan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spc="-10" dirty="0" smtClean="0">
                          <a:latin typeface="+mn-lt"/>
                          <a:cs typeface="+mn-cs"/>
                        </a:rPr>
                        <a:t>12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626697069"/>
                  </a:ext>
                </a:extLst>
              </a:tr>
              <a:tr h="480508">
                <a:tc>
                  <a:txBody>
                    <a:bodyPr/>
                    <a:lstStyle/>
                    <a:p>
                      <a:pPr marL="9525">
                        <a:lnSpc>
                          <a:spcPct val="100000"/>
                        </a:lnSpc>
                        <a:spcBef>
                          <a:spcPts val="40"/>
                        </a:spcBef>
                      </a:pPr>
                      <a:r>
                        <a:rPr lang="tr-TR" sz="1400" dirty="0" smtClean="0">
                          <a:latin typeface="+mn-lt"/>
                          <a:cs typeface="Calibri"/>
                        </a:rPr>
                        <a:t>Mısır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47</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3368810"/>
                  </a:ext>
                </a:extLst>
              </a:tr>
              <a:tr h="480508">
                <a:tc>
                  <a:txBody>
                    <a:bodyPr/>
                    <a:lstStyle/>
                    <a:p>
                      <a:pPr marL="9525">
                        <a:lnSpc>
                          <a:spcPct val="100000"/>
                        </a:lnSpc>
                        <a:spcBef>
                          <a:spcPts val="40"/>
                        </a:spcBef>
                      </a:pPr>
                      <a:r>
                        <a:rPr lang="tr-TR" sz="1400" dirty="0" smtClean="0">
                          <a:latin typeface="+mn-lt"/>
                          <a:cs typeface="Calibri"/>
                        </a:rPr>
                        <a:t>Türkmenistan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spc="-5" dirty="0" smtClean="0">
                          <a:latin typeface="+mn-lt"/>
                          <a:cs typeface="+mn-cs"/>
                        </a:rPr>
                        <a:t>13</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480508">
                <a:tc>
                  <a:txBody>
                    <a:bodyPr/>
                    <a:lstStyle/>
                    <a:p>
                      <a:pPr marL="9525">
                        <a:lnSpc>
                          <a:spcPct val="100000"/>
                        </a:lnSpc>
                        <a:spcBef>
                          <a:spcPts val="40"/>
                        </a:spcBef>
                      </a:pPr>
                      <a:r>
                        <a:rPr lang="tr-TR" sz="1400" dirty="0" smtClean="0">
                          <a:latin typeface="+mn-lt"/>
                          <a:cs typeface="Calibri"/>
                        </a:rPr>
                        <a:t>İran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15</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480508">
                <a:tc>
                  <a:txBody>
                    <a:bodyPr/>
                    <a:lstStyle/>
                    <a:p>
                      <a:pPr marL="9525">
                        <a:lnSpc>
                          <a:spcPct val="100000"/>
                        </a:lnSpc>
                        <a:spcBef>
                          <a:spcPts val="40"/>
                        </a:spcBef>
                      </a:pPr>
                      <a:r>
                        <a:rPr lang="tr-TR" sz="1400" dirty="0" smtClean="0">
                          <a:latin typeface="+mn-lt"/>
                          <a:cs typeface="Calibri"/>
                        </a:rPr>
                        <a:t>Irak</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18</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480508">
                <a:tc>
                  <a:txBody>
                    <a:bodyPr/>
                    <a:lstStyle/>
                    <a:p>
                      <a:pPr marL="9525">
                        <a:lnSpc>
                          <a:spcPct val="100000"/>
                        </a:lnSpc>
                        <a:spcBef>
                          <a:spcPts val="40"/>
                        </a:spcBef>
                      </a:pPr>
                      <a:r>
                        <a:rPr lang="tr-TR" sz="1400" dirty="0" smtClean="0">
                          <a:latin typeface="+mn-lt"/>
                          <a:cs typeface="Calibri"/>
                        </a:rPr>
                        <a:t>Sudan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22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62345738"/>
                  </a:ext>
                </a:extLst>
              </a:tr>
              <a:tr h="480508">
                <a:tc>
                  <a:txBody>
                    <a:bodyPr/>
                    <a:lstStyle/>
                    <a:p>
                      <a:pPr marL="9525">
                        <a:lnSpc>
                          <a:spcPct val="100000"/>
                        </a:lnSpc>
                        <a:spcBef>
                          <a:spcPts val="40"/>
                        </a:spcBef>
                      </a:pPr>
                      <a:r>
                        <a:rPr lang="tr-TR" sz="1400" dirty="0" smtClean="0">
                          <a:latin typeface="+mn-lt"/>
                          <a:cs typeface="Calibri"/>
                        </a:rPr>
                        <a:t>Diğer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164</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19161942"/>
                  </a:ext>
                </a:extLst>
              </a:tr>
              <a:tr h="480508">
                <a:tc>
                  <a:txBody>
                    <a:bodyPr/>
                    <a:lstStyle/>
                    <a:p>
                      <a:pPr marL="9525" algn="ctr">
                        <a:lnSpc>
                          <a:spcPct val="100000"/>
                        </a:lnSpc>
                        <a:spcBef>
                          <a:spcPts val="370"/>
                        </a:spcBef>
                      </a:pPr>
                      <a:r>
                        <a:rPr sz="1400" b="1" spc="-30" dirty="0">
                          <a:latin typeface="+mn-lt"/>
                        </a:rPr>
                        <a:t>Toplam</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370"/>
                        </a:spcBef>
                      </a:pPr>
                      <a:r>
                        <a:rPr lang="tr-TR" sz="1400" b="1" dirty="0" smtClean="0">
                          <a:latin typeface="+mn-lt"/>
                          <a:cs typeface="Calibri"/>
                        </a:rPr>
                        <a:t>1.553</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bl>
          </a:graphicData>
        </a:graphic>
      </p:graphicFrame>
      <p:sp>
        <p:nvSpPr>
          <p:cNvPr id="7" name="object 8"/>
          <p:cNvSpPr txBox="1"/>
          <p:nvPr/>
        </p:nvSpPr>
        <p:spPr>
          <a:xfrm>
            <a:off x="6242179" y="5061631"/>
            <a:ext cx="5254827" cy="111504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23825" rIns="0" bIns="0" rtlCol="0" anchor="ctr">
            <a:spAutoFit/>
          </a:bodyPr>
          <a:lstStyle/>
          <a:p>
            <a:pPr lvl="0" algn="ctr">
              <a:spcBef>
                <a:spcPts val="975"/>
              </a:spcBef>
              <a:defRPr/>
            </a:pPr>
            <a:r>
              <a:rPr lang="tr-TR" b="1" spc="-30" dirty="0">
                <a:solidFill>
                  <a:srgbClr val="FFFFFF"/>
                </a:solidFill>
                <a:cs typeface="Calibri"/>
              </a:rPr>
              <a:t>İlimizdeki 173 Suriye Uyruklu Yabancıya  01.01.2024-31.12.2024 Tarihlerinde Toplam:</a:t>
            </a:r>
          </a:p>
          <a:p>
            <a:pPr lvl="0" algn="ctr">
              <a:spcBef>
                <a:spcPts val="975"/>
              </a:spcBef>
              <a:defRPr/>
            </a:pPr>
            <a:r>
              <a:rPr lang="tr-TR" sz="2000" b="1" dirty="0">
                <a:solidFill>
                  <a:prstClr val="white"/>
                </a:solidFill>
                <a:cs typeface="Calibri"/>
              </a:rPr>
              <a:t>3.794.95 ₺ </a:t>
            </a:r>
            <a:r>
              <a:rPr lang="tr-TR" sz="2000" dirty="0">
                <a:solidFill>
                  <a:prstClr val="white"/>
                </a:solidFill>
                <a:cs typeface="Calibri"/>
              </a:rPr>
              <a:t>Yardım Yapılmıştır.</a:t>
            </a:r>
          </a:p>
        </p:txBody>
      </p:sp>
    </p:spTree>
    <p:extLst>
      <p:ext uri="{BB962C8B-B14F-4D97-AF65-F5344CB8AC3E}">
        <p14:creationId xmlns:p14="http://schemas.microsoft.com/office/powerpoint/2010/main" val="3262358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29" name="Metin kutusu 2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Sosyal Hizmetler (Şehit ve Gazilerimiz)</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27"/>
          <p:cNvSpPr txBox="1"/>
          <p:nvPr/>
        </p:nvSpPr>
        <p:spPr>
          <a:xfrm>
            <a:off x="685800" y="975936"/>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Şehitlerimiz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27"/>
          <p:cNvSpPr txBox="1"/>
          <p:nvPr/>
        </p:nvSpPr>
        <p:spPr>
          <a:xfrm>
            <a:off x="685800" y="3398321"/>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Gazilerimiz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38"/>
          <p:cNvSpPr txBox="1"/>
          <p:nvPr/>
        </p:nvSpPr>
        <p:spPr>
          <a:xfrm>
            <a:off x="685799" y="5635655"/>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İlimizde Aile ve Sosyal Hizmetler İl Müdürlüğü Tarafından Şehit ve Gazi Yakınlarından Toplam </a:t>
            </a:r>
            <a:r>
              <a:rPr lang="tr-TR" sz="1600" b="1" spc="-10" dirty="0" smtClean="0">
                <a:solidFill>
                  <a:prstClr val="white"/>
                </a:solidFill>
                <a:latin typeface="Calibri"/>
                <a:cs typeface="Calibri"/>
              </a:rPr>
              <a:t>419</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 Kişi Kamuda Göreve Başlatılmıştır.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4" name="Tablo 13"/>
          <p:cNvGraphicFramePr>
            <a:graphicFrameLocks noGrp="1"/>
          </p:cNvGraphicFramePr>
          <p:nvPr>
            <p:extLst>
              <p:ext uri="{D42A27DB-BD31-4B8C-83A1-F6EECF244321}">
                <p14:modId xmlns:p14="http://schemas.microsoft.com/office/powerpoint/2010/main" val="1098286277"/>
              </p:ext>
            </p:extLst>
          </p:nvPr>
        </p:nvGraphicFramePr>
        <p:xfrm>
          <a:off x="685795" y="1438934"/>
          <a:ext cx="10849136" cy="1463662"/>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1831">
                <a:tc>
                  <a:txBody>
                    <a:bodyPr/>
                    <a:lstStyle/>
                    <a:p>
                      <a:pPr marR="1905" algn="ctr">
                        <a:lnSpc>
                          <a:spcPts val="1885"/>
                        </a:lnSpc>
                      </a:pPr>
                      <a:r>
                        <a:rPr lang="tr-TR" sz="1400" b="1" dirty="0" smtClean="0">
                          <a:latin typeface="+mn-lt"/>
                        </a:rPr>
                        <a:t>Asker</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smtClean="0">
                          <a:latin typeface="+mn-lt"/>
                        </a:rPr>
                        <a:t>Polis</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Güvenlik Korucusu</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Diğer Kamu Görevlisi</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Muhtar</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Sivil Şehit</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3990" marR="168910" indent="24765" algn="ctr">
                        <a:lnSpc>
                          <a:spcPts val="1350"/>
                        </a:lnSpc>
                        <a:spcBef>
                          <a:spcPts val="415"/>
                        </a:spcBef>
                      </a:pPr>
                      <a:r>
                        <a:rPr lang="tr-TR" sz="1400" b="1" dirty="0" smtClean="0">
                          <a:latin typeface="+mn-lt"/>
                        </a:rPr>
                        <a:t>Sivil Kahraman</a:t>
                      </a:r>
                      <a:endParaRPr sz="1400" b="1" dirty="0">
                        <a:latin typeface="+mn-lt"/>
                        <a:cs typeface="Times New Roman" panose="02020603050405020304" pitchFamily="18" charset="0"/>
                      </a:endParaRPr>
                    </a:p>
                  </a:txBody>
                  <a:tcPr marL="0" marR="0" marT="527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400" b="1" dirty="0" smtClean="0">
                          <a:latin typeface="+mn-lt"/>
                        </a:rPr>
                        <a:t>Toplam</a:t>
                      </a:r>
                      <a:endParaRPr sz="1400" b="1" dirty="0">
                        <a:latin typeface="+mn-lt"/>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1831">
                <a:tc>
                  <a:txBody>
                    <a:bodyPr/>
                    <a:lstStyle/>
                    <a:p>
                      <a:pPr marL="92710" algn="ctr">
                        <a:lnSpc>
                          <a:spcPct val="100000"/>
                        </a:lnSpc>
                        <a:spcBef>
                          <a:spcPts val="180"/>
                        </a:spcBef>
                      </a:pPr>
                      <a:r>
                        <a:rPr lang="tr-TR" sz="1400" b="0" spc="0" dirty="0" smtClean="0">
                          <a:latin typeface="+mn-lt"/>
                          <a:cs typeface="Times New Roman" panose="02020603050405020304" pitchFamily="18" charset="0"/>
                        </a:rPr>
                        <a:t>76</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b="0" spc="0" dirty="0" smtClean="0">
                          <a:latin typeface="+mn-lt"/>
                          <a:cs typeface="+mn-cs"/>
                        </a:rPr>
                        <a:t>4</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b="0" spc="0" dirty="0" smtClean="0">
                          <a:latin typeface="+mn-lt"/>
                          <a:cs typeface="+mn-cs"/>
                        </a:rPr>
                        <a:t>95</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b="0" spc="0" dirty="0" smtClean="0">
                          <a:latin typeface="+mn-lt"/>
                          <a:cs typeface="+mn-cs"/>
                        </a:rPr>
                        <a:t>28</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b="0" spc="0" dirty="0" smtClean="0">
                          <a:latin typeface="+mn-lt"/>
                          <a:cs typeface="+mn-cs"/>
                        </a:rPr>
                        <a:t>5</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b="0" spc="0" dirty="0" smtClean="0">
                          <a:latin typeface="+mn-lt"/>
                          <a:cs typeface="+mn-cs"/>
                        </a:rPr>
                        <a:t>266</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810" algn="ctr">
                        <a:lnSpc>
                          <a:spcPct val="100000"/>
                        </a:lnSpc>
                        <a:spcBef>
                          <a:spcPts val="180"/>
                        </a:spcBef>
                      </a:pPr>
                      <a:r>
                        <a:rPr lang="tr-TR" sz="1400" spc="0" dirty="0" smtClean="0">
                          <a:latin typeface="+mn-lt"/>
                        </a:rPr>
                        <a:t>2</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400" b="0" spc="0" dirty="0" smtClean="0">
                          <a:solidFill>
                            <a:schemeClr val="tx1"/>
                          </a:solidFill>
                          <a:latin typeface="+mn-lt"/>
                          <a:cs typeface="+mn-cs"/>
                        </a:rPr>
                        <a:t>476</a:t>
                      </a:r>
                      <a:endParaRPr sz="1400" b="1" spc="0" dirty="0">
                        <a:solidFill>
                          <a:srgbClr val="C00000"/>
                        </a:solidFill>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860400820"/>
              </p:ext>
            </p:extLst>
          </p:nvPr>
        </p:nvGraphicFramePr>
        <p:xfrm>
          <a:off x="685795" y="3891787"/>
          <a:ext cx="10849136" cy="1465848"/>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2924">
                <a:tc>
                  <a:txBody>
                    <a:bodyPr/>
                    <a:lstStyle/>
                    <a:p>
                      <a:pPr marR="1905" algn="ctr">
                        <a:lnSpc>
                          <a:spcPts val="1885"/>
                        </a:lnSpc>
                      </a:pPr>
                      <a:r>
                        <a:rPr lang="tr-TR" sz="1500" b="1" dirty="0" smtClean="0"/>
                        <a:t>Asker</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500" b="1" dirty="0" smtClean="0"/>
                        <a:t>Polis</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Güvenlik Korucusu</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Diğer Kamu Görevlisi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Sivil Gazi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Demokrasi</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Kıbrıs Kore</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500" b="1" dirty="0" smtClean="0"/>
                        <a:t>Toplam</a:t>
                      </a:r>
                      <a:endParaRPr sz="1500" b="1" dirty="0">
                        <a:latin typeface="Times New Roman" panose="02020603050405020304" pitchFamily="18" charset="0"/>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2924">
                <a:tc>
                  <a:txBody>
                    <a:bodyPr/>
                    <a:lstStyle/>
                    <a:p>
                      <a:pPr marL="92710" algn="ctr">
                        <a:lnSpc>
                          <a:spcPct val="100000"/>
                        </a:lnSpc>
                        <a:spcBef>
                          <a:spcPts val="180"/>
                        </a:spcBef>
                      </a:pPr>
                      <a:r>
                        <a:rPr lang="tr-TR" sz="1500" dirty="0" smtClean="0"/>
                        <a:t>37</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500" b="0" dirty="0" smtClean="0">
                          <a:latin typeface="+mn-lt"/>
                          <a:cs typeface="+mn-cs"/>
                        </a:rPr>
                        <a:t>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500" dirty="0" smtClean="0"/>
                        <a:t>35</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31</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dirty="0" smtClean="0"/>
                        <a:t>12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b="0" dirty="0" smtClean="0">
                          <a:latin typeface="+mn-lt"/>
                          <a:cs typeface="+mn-cs"/>
                        </a:rPr>
                        <a:t>84</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500" b="0" dirty="0" smtClean="0">
                          <a:solidFill>
                            <a:schemeClr val="tx1"/>
                          </a:solidFill>
                          <a:latin typeface="+mn-lt"/>
                          <a:cs typeface="+mn-cs"/>
                        </a:rPr>
                        <a:t>204</a:t>
                      </a:r>
                      <a:endParaRPr sz="1500" b="1" dirty="0">
                        <a:solidFill>
                          <a:srgbClr val="C00000"/>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spTree>
    <p:extLst>
      <p:ext uri="{BB962C8B-B14F-4D97-AF65-F5344CB8AC3E}">
        <p14:creationId xmlns:p14="http://schemas.microsoft.com/office/powerpoint/2010/main" val="2836807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685800"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Dernekler</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Dernekler, Meslek Kuruluşları ve Yerel Medya</a:t>
            </a:r>
          </a:p>
        </p:txBody>
      </p:sp>
      <p:sp>
        <p:nvSpPr>
          <p:cNvPr id="31" name="object 27"/>
          <p:cNvSpPr txBox="1"/>
          <p:nvPr/>
        </p:nvSpPr>
        <p:spPr>
          <a:xfrm>
            <a:off x="685799" y="3358784"/>
            <a:ext cx="10849132"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Meslek Kuruluşları</a:t>
            </a:r>
            <a:endParaRPr sz="1600" dirty="0">
              <a:latin typeface="Calibri"/>
              <a:cs typeface="Calibri"/>
            </a:endParaRPr>
          </a:p>
        </p:txBody>
      </p:sp>
      <p:sp>
        <p:nvSpPr>
          <p:cNvPr id="32" name="object 38"/>
          <p:cNvSpPr txBox="1"/>
          <p:nvPr/>
        </p:nvSpPr>
        <p:spPr>
          <a:xfrm>
            <a:off x="685799" y="5857597"/>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İlde </a:t>
            </a:r>
            <a:r>
              <a:rPr lang="tr-TR" sz="1600" spc="-10" dirty="0" smtClean="0">
                <a:solidFill>
                  <a:schemeClr val="bg1"/>
                </a:solidFill>
                <a:latin typeface="Calibri"/>
                <a:cs typeface="Calibri"/>
              </a:rPr>
              <a:t>3 Yerel </a:t>
            </a:r>
            <a:r>
              <a:rPr lang="tr-TR" sz="1600" spc="-10" dirty="0">
                <a:solidFill>
                  <a:schemeClr val="bg1"/>
                </a:solidFill>
                <a:latin typeface="Calibri"/>
                <a:cs typeface="Calibri"/>
              </a:rPr>
              <a:t>Radyo </a:t>
            </a:r>
            <a:r>
              <a:rPr lang="tr-TR" sz="1600" spc="-10" dirty="0" smtClean="0">
                <a:solidFill>
                  <a:schemeClr val="bg1"/>
                </a:solidFill>
                <a:latin typeface="Calibri"/>
                <a:cs typeface="Calibri"/>
              </a:rPr>
              <a:t>Bulunmaktadır.</a:t>
            </a:r>
            <a:endParaRPr sz="1600" dirty="0">
              <a:solidFill>
                <a:schemeClr val="bg1"/>
              </a:solidFill>
              <a:latin typeface="Calibri"/>
              <a:cs typeface="Calibri"/>
            </a:endParaRPr>
          </a:p>
        </p:txBody>
      </p:sp>
      <p:sp>
        <p:nvSpPr>
          <p:cNvPr id="10" name="object 27"/>
          <p:cNvSpPr txBox="1"/>
          <p:nvPr/>
        </p:nvSpPr>
        <p:spPr>
          <a:xfrm>
            <a:off x="6589952"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Yerel Medya</a:t>
            </a:r>
            <a:endParaRPr sz="1600" dirty="0">
              <a:latin typeface="Calibri"/>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3607247666"/>
              </p:ext>
            </p:extLst>
          </p:nvPr>
        </p:nvGraphicFramePr>
        <p:xfrm>
          <a:off x="685799" y="1396099"/>
          <a:ext cx="4944980" cy="1587732"/>
        </p:xfrm>
        <a:graphic>
          <a:graphicData uri="http://schemas.openxmlformats.org/drawingml/2006/table">
            <a:tbl>
              <a:tblPr/>
              <a:tblGrid>
                <a:gridCol w="2480913">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6">
                <a:tc>
                  <a:txBody>
                    <a:bodyPr/>
                    <a:lstStyle/>
                    <a:p>
                      <a:pPr marL="9525" algn="ctr">
                        <a:lnSpc>
                          <a:spcPct val="100000"/>
                        </a:lnSpc>
                        <a:spcBef>
                          <a:spcPts val="265"/>
                        </a:spcBef>
                      </a:pPr>
                      <a:r>
                        <a:rPr lang="tr-TR" sz="1400" b="1" dirty="0">
                          <a:latin typeface="Calibri"/>
                          <a:cs typeface="Calibri"/>
                        </a:rPr>
                        <a:t>Dernek Sayısı</a:t>
                      </a:r>
                      <a:endParaRPr sz="1400" b="1"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ct val="100000"/>
                        </a:lnSpc>
                        <a:spcBef>
                          <a:spcPts val="114"/>
                        </a:spcBef>
                      </a:pPr>
                      <a:r>
                        <a:rPr lang="tr-TR" sz="1400" b="1" dirty="0">
                          <a:latin typeface="Calibri"/>
                          <a:cs typeface="Calibri"/>
                        </a:rPr>
                        <a:t>Üye Sayısı</a:t>
                      </a:r>
                      <a:endParaRPr sz="1400" b="1" dirty="0">
                        <a:latin typeface="Calibri"/>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6">
                <a:tc>
                  <a:txBody>
                    <a:bodyPr/>
                    <a:lstStyle/>
                    <a:p>
                      <a:pPr marL="9525" algn="ctr">
                        <a:lnSpc>
                          <a:spcPct val="100000"/>
                        </a:lnSpc>
                        <a:spcBef>
                          <a:spcPts val="265"/>
                        </a:spcBef>
                      </a:pPr>
                      <a:r>
                        <a:rPr lang="tr-TR" sz="1400" dirty="0" smtClean="0">
                          <a:latin typeface="Calibri"/>
                          <a:cs typeface="Calibri"/>
                        </a:rPr>
                        <a:t>283</a:t>
                      </a:r>
                      <a:endParaRPr sz="1400"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ctr">
                        <a:lnSpc>
                          <a:spcPct val="100000"/>
                        </a:lnSpc>
                        <a:spcBef>
                          <a:spcPts val="114"/>
                        </a:spcBef>
                      </a:pPr>
                      <a:r>
                        <a:rPr lang="tr-TR" sz="1400" dirty="0" smtClean="0">
                          <a:latin typeface="Calibri"/>
                          <a:cs typeface="Calibri"/>
                        </a:rPr>
                        <a:t>14.129</a:t>
                      </a:r>
                      <a:endParaRPr sz="1400" dirty="0">
                        <a:latin typeface="Calibri"/>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3185056701"/>
              </p:ext>
            </p:extLst>
          </p:nvPr>
        </p:nvGraphicFramePr>
        <p:xfrm>
          <a:off x="6589952" y="1396101"/>
          <a:ext cx="4944978" cy="1587730"/>
        </p:xfrm>
        <a:graphic>
          <a:graphicData uri="http://schemas.openxmlformats.org/drawingml/2006/table">
            <a:tbl>
              <a:tblPr/>
              <a:tblGrid>
                <a:gridCol w="2480911">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5">
                <a:tc>
                  <a:txBody>
                    <a:bodyPr/>
                    <a:lstStyle/>
                    <a:p>
                      <a:pPr marR="1905" algn="ctr">
                        <a:lnSpc>
                          <a:spcPts val="1885"/>
                        </a:lnSpc>
                      </a:pPr>
                      <a:r>
                        <a:rPr lang="tr-TR" sz="1400" b="1" dirty="0">
                          <a:latin typeface="+mn-lt"/>
                        </a:rPr>
                        <a:t>İl Merkezinde Faaliyet Gösteren Gazete (Günlük)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İlçelerde Faaliyet Gösteren Gazete (Haftalık)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5">
                <a:tc>
                  <a:txBody>
                    <a:bodyPr/>
                    <a:lstStyle/>
                    <a:p>
                      <a:pPr marL="92710" algn="ctr">
                        <a:lnSpc>
                          <a:spcPct val="100000"/>
                        </a:lnSpc>
                        <a:spcBef>
                          <a:spcPts val="180"/>
                        </a:spcBef>
                      </a:pPr>
                      <a:r>
                        <a:rPr lang="tr-TR" sz="1400" b="0" dirty="0" smtClean="0">
                          <a:latin typeface="+mn-lt"/>
                          <a:cs typeface="+mn-cs"/>
                        </a:rPr>
                        <a:t>1</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b="0" dirty="0" smtClean="0">
                          <a:latin typeface="+mn-lt"/>
                          <a:cs typeface="+mn-cs"/>
                        </a:rPr>
                        <a:t>2</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603035463"/>
              </p:ext>
            </p:extLst>
          </p:nvPr>
        </p:nvGraphicFramePr>
        <p:xfrm>
          <a:off x="685799" y="3837859"/>
          <a:ext cx="10849131" cy="1638916"/>
        </p:xfrm>
        <a:graphic>
          <a:graphicData uri="http://schemas.openxmlformats.org/drawingml/2006/table">
            <a:tbl>
              <a:tblPr/>
              <a:tblGrid>
                <a:gridCol w="2076652">
                  <a:extLst>
                    <a:ext uri="{9D8B030D-6E8A-4147-A177-3AD203B41FA5}">
                      <a16:colId xmlns:a16="http://schemas.microsoft.com/office/drawing/2014/main" val="3168930842"/>
                    </a:ext>
                  </a:extLst>
                </a:gridCol>
                <a:gridCol w="3357169">
                  <a:extLst>
                    <a:ext uri="{9D8B030D-6E8A-4147-A177-3AD203B41FA5}">
                      <a16:colId xmlns:a16="http://schemas.microsoft.com/office/drawing/2014/main" val="1620524514"/>
                    </a:ext>
                  </a:extLst>
                </a:gridCol>
                <a:gridCol w="2707655">
                  <a:extLst>
                    <a:ext uri="{9D8B030D-6E8A-4147-A177-3AD203B41FA5}">
                      <a16:colId xmlns:a16="http://schemas.microsoft.com/office/drawing/2014/main" val="201088323"/>
                    </a:ext>
                  </a:extLst>
                </a:gridCol>
                <a:gridCol w="2707655">
                  <a:extLst>
                    <a:ext uri="{9D8B030D-6E8A-4147-A177-3AD203B41FA5}">
                      <a16:colId xmlns:a16="http://schemas.microsoft.com/office/drawing/2014/main" val="2723813676"/>
                    </a:ext>
                  </a:extLst>
                </a:gridCol>
              </a:tblGrid>
              <a:tr h="819458">
                <a:tc>
                  <a:txBody>
                    <a:bodyPr/>
                    <a:lstStyle/>
                    <a:p>
                      <a:pPr marR="1905" algn="ctr">
                        <a:lnSpc>
                          <a:spcPts val="1885"/>
                        </a:lnSpc>
                      </a:pPr>
                      <a:r>
                        <a:rPr lang="tr-TR" sz="1400" b="1" dirty="0">
                          <a:latin typeface="+mn-lt"/>
                        </a:rPr>
                        <a:t>Esnaf Odaları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Esnaf Odaları Toplam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Ziraat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Ticaret ve Sanayi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819458">
                <a:tc>
                  <a:txBody>
                    <a:bodyPr/>
                    <a:lstStyle/>
                    <a:p>
                      <a:pPr marL="92710" algn="ctr">
                        <a:lnSpc>
                          <a:spcPct val="100000"/>
                        </a:lnSpc>
                        <a:spcBef>
                          <a:spcPts val="180"/>
                        </a:spcBef>
                      </a:pPr>
                      <a:r>
                        <a:rPr lang="tr-TR" sz="1400" b="0" dirty="0">
                          <a:latin typeface="+mn-lt"/>
                          <a:cs typeface="Times New Roman" panose="02020603050405020304" pitchFamily="18" charset="0"/>
                        </a:rPr>
                        <a:t>7</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dirty="0" smtClean="0">
                          <a:latin typeface="+mn-lt"/>
                        </a:rPr>
                        <a:t>19.384</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dirty="0" smtClean="0">
                          <a:latin typeface="+mn-lt"/>
                        </a:rPr>
                        <a:t>12.500</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dirty="0" smtClean="0">
                          <a:latin typeface="+mn-lt"/>
                        </a:rPr>
                        <a:t>3.749</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spTree>
    <p:extLst>
      <p:ext uri="{BB962C8B-B14F-4D97-AF65-F5344CB8AC3E}">
        <p14:creationId xmlns:p14="http://schemas.microsoft.com/office/powerpoint/2010/main" val="94820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81E1E"/>
            </a:gs>
            <a:gs pos="50000">
              <a:srgbClr val="9C2728"/>
            </a:gs>
            <a:gs pos="100000">
              <a:srgbClr val="90201E"/>
            </a:gs>
          </a:gsLst>
          <a:path path="circle">
            <a:fillToRect t="100000" r="100000"/>
          </a:path>
        </a:gradFill>
        <a:effectLst/>
      </p:bgPr>
    </p:bg>
    <p:spTree>
      <p:nvGrpSpPr>
        <p:cNvPr id="1" name=""/>
        <p:cNvGrpSpPr/>
        <p:nvPr/>
      </p:nvGrpSpPr>
      <p:grpSpPr>
        <a:xfrm>
          <a:off x="0" y="0"/>
          <a:ext cx="0" cy="0"/>
          <a:chOff x="0" y="0"/>
          <a:chExt cx="0" cy="0"/>
        </a:xfrm>
      </p:grpSpPr>
      <p:sp>
        <p:nvSpPr>
          <p:cNvPr id="3" name="object 4"/>
          <p:cNvSpPr/>
          <p:nvPr/>
        </p:nvSpPr>
        <p:spPr>
          <a:xfrm>
            <a:off x="685028" y="1114983"/>
            <a:ext cx="4977193" cy="1062041"/>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algn="ctr"/>
            <a:r>
              <a:rPr lang="tr-TR" sz="2200" b="1" dirty="0">
                <a:solidFill>
                  <a:schemeClr val="bg1"/>
                </a:solidFill>
                <a:effectLst>
                  <a:outerShdw blurRad="38100" dist="38100" dir="2700000" algn="tl">
                    <a:srgbClr val="000000">
                      <a:alpha val="43137"/>
                    </a:srgbClr>
                  </a:outerShdw>
                </a:effectLst>
              </a:rPr>
              <a:t>Bingöl İli:</a:t>
            </a:r>
          </a:p>
          <a:p>
            <a:pPr algn="ctr"/>
            <a:r>
              <a:rPr lang="tr-TR" sz="2200" b="1" dirty="0">
                <a:solidFill>
                  <a:schemeClr val="bg1"/>
                </a:solidFill>
                <a:effectLst>
                  <a:outerShdw blurRad="38100" dist="38100" dir="2700000" algn="tl">
                    <a:srgbClr val="000000">
                      <a:alpha val="43137"/>
                    </a:srgbClr>
                  </a:outerShdw>
                </a:effectLst>
              </a:rPr>
              <a:t>7 İlçe, 11 Belediye ve 325 Köy ve Bağlı </a:t>
            </a:r>
          </a:p>
          <a:p>
            <a:pPr algn="ctr"/>
            <a:r>
              <a:rPr lang="tr-TR" sz="2200" b="1" dirty="0">
                <a:solidFill>
                  <a:schemeClr val="bg1"/>
                </a:solidFill>
                <a:effectLst>
                  <a:outerShdw blurRad="38100" dist="38100" dir="2700000" algn="tl">
                    <a:srgbClr val="000000">
                      <a:alpha val="43137"/>
                    </a:srgbClr>
                  </a:outerShdw>
                </a:effectLst>
              </a:rPr>
              <a:t>818 Mezradan Oluşmaktadır.</a:t>
            </a:r>
            <a:endParaRPr sz="2200" b="1" dirty="0">
              <a:solidFill>
                <a:schemeClr val="bg1"/>
              </a:solidFill>
              <a:effectLst>
                <a:outerShdw blurRad="38100" dist="38100" dir="2700000" algn="tl">
                  <a:srgbClr val="000000">
                    <a:alpha val="43137"/>
                  </a:srgbClr>
                </a:outerShdw>
              </a:effectLst>
            </a:endParaRPr>
          </a:p>
        </p:txBody>
      </p:sp>
      <p:sp>
        <p:nvSpPr>
          <p:cNvPr id="4" name="object 17"/>
          <p:cNvSpPr/>
          <p:nvPr/>
        </p:nvSpPr>
        <p:spPr>
          <a:xfrm flipV="1">
            <a:off x="677205" y="2250056"/>
            <a:ext cx="5000256" cy="67686"/>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sp>
        <p:nvSpPr>
          <p:cNvPr id="5" name="object 24"/>
          <p:cNvSpPr/>
          <p:nvPr/>
        </p:nvSpPr>
        <p:spPr>
          <a:xfrm>
            <a:off x="677205" y="1003730"/>
            <a:ext cx="5000256" cy="111253"/>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graphicFrame>
        <p:nvGraphicFramePr>
          <p:cNvPr id="18" name="Tablo 17"/>
          <p:cNvGraphicFramePr>
            <a:graphicFrameLocks noGrp="1"/>
          </p:cNvGraphicFramePr>
          <p:nvPr>
            <p:extLst>
              <p:ext uri="{D42A27DB-BD31-4B8C-83A1-F6EECF244321}">
                <p14:modId xmlns:p14="http://schemas.microsoft.com/office/powerpoint/2010/main" val="3881029121"/>
              </p:ext>
            </p:extLst>
          </p:nvPr>
        </p:nvGraphicFramePr>
        <p:xfrm>
          <a:off x="677205" y="2481059"/>
          <a:ext cx="5000256" cy="1036320"/>
        </p:xfrm>
        <a:graphic>
          <a:graphicData uri="http://schemas.openxmlformats.org/drawingml/2006/table">
            <a:tbl>
              <a:tblPr>
                <a:tableStyleId>{8EC20E35-A176-4012-BC5E-935CFFF8708E}</a:tableStyleId>
              </a:tblPr>
              <a:tblGrid>
                <a:gridCol w="1976115">
                  <a:extLst>
                    <a:ext uri="{9D8B030D-6E8A-4147-A177-3AD203B41FA5}">
                      <a16:colId xmlns:a16="http://schemas.microsoft.com/office/drawing/2014/main" val="2507796757"/>
                    </a:ext>
                  </a:extLst>
                </a:gridCol>
                <a:gridCol w="3024141">
                  <a:extLst>
                    <a:ext uri="{9D8B030D-6E8A-4147-A177-3AD203B41FA5}">
                      <a16:colId xmlns:a16="http://schemas.microsoft.com/office/drawing/2014/main" val="2822791013"/>
                    </a:ext>
                  </a:extLst>
                </a:gridCol>
              </a:tblGrid>
              <a:tr h="447330">
                <a:tc>
                  <a:txBody>
                    <a:bodyPr/>
                    <a:lstStyle/>
                    <a:p>
                      <a:r>
                        <a:rPr lang="tr-TR" sz="2800" dirty="0"/>
                        <a:t>Yüzölçümü</a:t>
                      </a:r>
                      <a:endParaRPr lang="tr-TR" sz="2800" b="1" dirty="0"/>
                    </a:p>
                  </a:txBody>
                  <a:tcPr anchor="ctr">
                    <a:noFill/>
                  </a:tcPr>
                </a:tc>
                <a:tc>
                  <a:txBody>
                    <a:bodyPr/>
                    <a:lstStyle/>
                    <a:p>
                      <a:r>
                        <a:rPr lang="tr-TR" sz="2800" dirty="0"/>
                        <a:t>8.253 km²</a:t>
                      </a:r>
                      <a:endParaRPr lang="tr-TR" sz="2800" b="1" dirty="0"/>
                    </a:p>
                  </a:txBody>
                  <a:tcPr anchor="ctr">
                    <a:noFill/>
                  </a:tcPr>
                </a:tc>
                <a:extLst>
                  <a:ext uri="{0D108BD9-81ED-4DB2-BD59-A6C34878D82A}">
                    <a16:rowId xmlns:a16="http://schemas.microsoft.com/office/drawing/2014/main" val="3527204364"/>
                  </a:ext>
                </a:extLst>
              </a:tr>
              <a:tr h="447330">
                <a:tc>
                  <a:txBody>
                    <a:bodyPr/>
                    <a:lstStyle/>
                    <a:p>
                      <a:r>
                        <a:rPr lang="tr-TR" sz="2800" dirty="0"/>
                        <a:t>Rakım</a:t>
                      </a:r>
                      <a:endParaRPr lang="tr-TR" sz="2800" b="1" dirty="0"/>
                    </a:p>
                  </a:txBody>
                  <a:tcPr anchor="ctr">
                    <a:noFill/>
                  </a:tcPr>
                </a:tc>
                <a:tc>
                  <a:txBody>
                    <a:bodyPr/>
                    <a:lstStyle/>
                    <a:p>
                      <a:r>
                        <a:rPr lang="tr-TR" sz="2800" dirty="0"/>
                        <a:t>1.151 m</a:t>
                      </a:r>
                      <a:endParaRPr lang="tr-TR" sz="2800" b="1" dirty="0"/>
                    </a:p>
                  </a:txBody>
                  <a:tcPr anchor="ctr">
                    <a:noFill/>
                  </a:tcPr>
                </a:tc>
                <a:extLst>
                  <a:ext uri="{0D108BD9-81ED-4DB2-BD59-A6C34878D82A}">
                    <a16:rowId xmlns:a16="http://schemas.microsoft.com/office/drawing/2014/main" val="4269484779"/>
                  </a:ext>
                </a:extLst>
              </a:tr>
            </a:tbl>
          </a:graphicData>
        </a:graphic>
      </p:graphicFrame>
      <p:grpSp>
        <p:nvGrpSpPr>
          <p:cNvPr id="2" name="Grup 1"/>
          <p:cNvGrpSpPr/>
          <p:nvPr/>
        </p:nvGrpSpPr>
        <p:grpSpPr>
          <a:xfrm>
            <a:off x="6230679" y="1003730"/>
            <a:ext cx="5290576" cy="5131255"/>
            <a:chOff x="6336695" y="998068"/>
            <a:chExt cx="5184560" cy="5248144"/>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695" y="1007880"/>
              <a:ext cx="5184560" cy="5238332"/>
            </a:xfrm>
            <a:prstGeom prst="rect">
              <a:avLst/>
            </a:prstGeom>
            <a:ln w="19050">
              <a:solidFill>
                <a:srgbClr val="BCD6ED"/>
              </a:solidFill>
              <a:prstDash val="sysDash"/>
            </a:ln>
          </p:spPr>
        </p:pic>
        <p:sp>
          <p:nvSpPr>
            <p:cNvPr id="7" name="Oval 6"/>
            <p:cNvSpPr/>
            <p:nvPr/>
          </p:nvSpPr>
          <p:spPr>
            <a:xfrm>
              <a:off x="6851432" y="4235991"/>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27" name="Oval 26"/>
            <p:cNvSpPr/>
            <p:nvPr/>
          </p:nvSpPr>
          <p:spPr>
            <a:xfrm>
              <a:off x="9130976" y="3627047"/>
              <a:ext cx="76161" cy="78350"/>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cxnSp>
          <p:nvCxnSpPr>
            <p:cNvPr id="9" name="Düz Ok Bağlayıcısı 8"/>
            <p:cNvCxnSpPr>
              <a:stCxn id="55" idx="2"/>
              <a:endCxn id="27" idx="3"/>
            </p:cNvCxnSpPr>
            <p:nvPr/>
          </p:nvCxnSpPr>
          <p:spPr>
            <a:xfrm flipV="1">
              <a:off x="6927593" y="3693923"/>
              <a:ext cx="2214536" cy="57506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414100" y="3170075"/>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cxnSp>
          <p:nvCxnSpPr>
            <p:cNvPr id="31" name="Düz Ok Bağlayıcısı 30"/>
            <p:cNvCxnSpPr>
              <a:stCxn id="29" idx="6"/>
              <a:endCxn id="27" idx="2"/>
            </p:cNvCxnSpPr>
            <p:nvPr/>
          </p:nvCxnSpPr>
          <p:spPr>
            <a:xfrm>
              <a:off x="7490261" y="3209251"/>
              <a:ext cx="1640715" cy="4569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a:stCxn id="50" idx="5"/>
              <a:endCxn id="27" idx="0"/>
            </p:cNvCxnSpPr>
            <p:nvPr/>
          </p:nvCxnSpPr>
          <p:spPr>
            <a:xfrm>
              <a:off x="7380662" y="1647411"/>
              <a:ext cx="1788395" cy="1979634"/>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a:stCxn id="47" idx="3"/>
              <a:endCxn id="27" idx="6"/>
            </p:cNvCxnSpPr>
            <p:nvPr/>
          </p:nvCxnSpPr>
          <p:spPr>
            <a:xfrm flipH="1">
              <a:off x="9207137" y="1271519"/>
              <a:ext cx="1436090" cy="239470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a:stCxn id="45" idx="2"/>
              <a:endCxn id="27" idx="5"/>
            </p:cNvCxnSpPr>
            <p:nvPr/>
          </p:nvCxnSpPr>
          <p:spPr>
            <a:xfrm flipH="1" flipV="1">
              <a:off x="9195984" y="3693923"/>
              <a:ext cx="1832128" cy="4292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a:stCxn id="43" idx="0"/>
              <a:endCxn id="27" idx="4"/>
            </p:cNvCxnSpPr>
            <p:nvPr/>
          </p:nvCxnSpPr>
          <p:spPr>
            <a:xfrm flipV="1">
              <a:off x="8752666" y="3705397"/>
              <a:ext cx="416390" cy="218963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rot="282423">
              <a:off x="8711360" y="589489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5" name="Oval 44"/>
            <p:cNvSpPr/>
            <p:nvPr/>
          </p:nvSpPr>
          <p:spPr>
            <a:xfrm>
              <a:off x="11028111" y="408401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7" name="Oval 46"/>
            <p:cNvSpPr/>
            <p:nvPr/>
          </p:nvSpPr>
          <p:spPr>
            <a:xfrm rot="20504708">
              <a:off x="10622283" y="1197359"/>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9" name="Metin kutusu 48"/>
            <p:cNvSpPr txBox="1"/>
            <p:nvPr/>
          </p:nvSpPr>
          <p:spPr>
            <a:xfrm>
              <a:off x="6960817" y="137075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ERZİNCAN</a:t>
              </a:r>
            </a:p>
          </p:txBody>
        </p:sp>
        <p:sp>
          <p:nvSpPr>
            <p:cNvPr id="50" name="Oval 49"/>
            <p:cNvSpPr/>
            <p:nvPr/>
          </p:nvSpPr>
          <p:spPr>
            <a:xfrm rot="198595">
              <a:off x="7317254" y="1578982"/>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52" name="Metin kutusu 51"/>
            <p:cNvSpPr txBox="1"/>
            <p:nvPr/>
          </p:nvSpPr>
          <p:spPr>
            <a:xfrm>
              <a:off x="10259084" y="99806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ERZURUM</a:t>
              </a:r>
            </a:p>
          </p:txBody>
        </p:sp>
        <p:sp>
          <p:nvSpPr>
            <p:cNvPr id="53" name="Metin kutusu 52"/>
            <p:cNvSpPr txBox="1"/>
            <p:nvPr/>
          </p:nvSpPr>
          <p:spPr>
            <a:xfrm>
              <a:off x="10860740" y="3863714"/>
              <a:ext cx="47343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MUŞ</a:t>
              </a:r>
            </a:p>
          </p:txBody>
        </p:sp>
        <p:sp>
          <p:nvSpPr>
            <p:cNvPr id="54" name="Metin kutusu 53"/>
            <p:cNvSpPr txBox="1"/>
            <p:nvPr/>
          </p:nvSpPr>
          <p:spPr>
            <a:xfrm>
              <a:off x="8287056" y="5929788"/>
              <a:ext cx="103404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DİYARBAKIR</a:t>
              </a:r>
            </a:p>
          </p:txBody>
        </p:sp>
        <p:sp>
          <p:nvSpPr>
            <p:cNvPr id="55" name="Metin kutusu 54"/>
            <p:cNvSpPr txBox="1"/>
            <p:nvPr/>
          </p:nvSpPr>
          <p:spPr>
            <a:xfrm>
              <a:off x="6604504" y="4027323"/>
              <a:ext cx="646178"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ELAZIĞ</a:t>
              </a:r>
            </a:p>
          </p:txBody>
        </p:sp>
        <p:sp>
          <p:nvSpPr>
            <p:cNvPr id="56" name="Metin kutusu 55"/>
            <p:cNvSpPr txBox="1"/>
            <p:nvPr/>
          </p:nvSpPr>
          <p:spPr>
            <a:xfrm>
              <a:off x="7106164" y="2967589"/>
              <a:ext cx="85282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TUNCELİ</a:t>
              </a:r>
            </a:p>
          </p:txBody>
        </p:sp>
        <p:sp>
          <p:nvSpPr>
            <p:cNvPr id="8" name="Dikdörtgen 7"/>
            <p:cNvSpPr/>
            <p:nvPr/>
          </p:nvSpPr>
          <p:spPr>
            <a:xfrm>
              <a:off x="8871008" y="3320739"/>
              <a:ext cx="542241" cy="189311"/>
            </a:xfrm>
            <a:prstGeom prst="rect">
              <a:avLst/>
            </a:prstGeom>
            <a:solidFill>
              <a:schemeClr val="accent2">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700" b="1" dirty="0"/>
                <a:t>BİNGÖL</a:t>
              </a:r>
            </a:p>
          </p:txBody>
        </p:sp>
        <p:sp>
          <p:nvSpPr>
            <p:cNvPr id="32" name="Dikdörtgen 31"/>
            <p:cNvSpPr/>
            <p:nvPr/>
          </p:nvSpPr>
          <p:spPr>
            <a:xfrm>
              <a:off x="9180209" y="4111658"/>
              <a:ext cx="40722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GENÇ</a:t>
              </a:r>
              <a:endParaRPr lang="tr-TR" sz="700" b="1" dirty="0"/>
            </a:p>
          </p:txBody>
        </p:sp>
        <p:sp>
          <p:nvSpPr>
            <p:cNvPr id="34" name="Dikdörtgen 33"/>
            <p:cNvSpPr/>
            <p:nvPr/>
          </p:nvSpPr>
          <p:spPr>
            <a:xfrm>
              <a:off x="9862472" y="2684699"/>
              <a:ext cx="553006"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KARLIOVA</a:t>
              </a:r>
              <a:endParaRPr lang="tr-TR" sz="700" b="1" dirty="0"/>
            </a:p>
          </p:txBody>
        </p:sp>
        <p:sp>
          <p:nvSpPr>
            <p:cNvPr id="36" name="Dikdörtgen 35"/>
            <p:cNvSpPr/>
            <p:nvPr/>
          </p:nvSpPr>
          <p:spPr>
            <a:xfrm>
              <a:off x="9915751" y="3322213"/>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SOLHAN</a:t>
              </a:r>
              <a:endParaRPr lang="tr-TR" sz="700" b="1" dirty="0"/>
            </a:p>
          </p:txBody>
        </p:sp>
        <p:sp>
          <p:nvSpPr>
            <p:cNvPr id="38" name="Dikdörtgen 37"/>
            <p:cNvSpPr/>
            <p:nvPr/>
          </p:nvSpPr>
          <p:spPr>
            <a:xfrm>
              <a:off x="9084474" y="2708334"/>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ADAKLI</a:t>
              </a:r>
              <a:endParaRPr lang="tr-TR" sz="700" b="1" dirty="0"/>
            </a:p>
          </p:txBody>
        </p:sp>
        <p:sp>
          <p:nvSpPr>
            <p:cNvPr id="39" name="Dikdörtgen 38"/>
            <p:cNvSpPr/>
            <p:nvPr/>
          </p:nvSpPr>
          <p:spPr>
            <a:xfrm>
              <a:off x="8915816" y="2088169"/>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YEDİSU</a:t>
              </a:r>
              <a:endParaRPr lang="tr-TR" sz="700" b="1" dirty="0"/>
            </a:p>
          </p:txBody>
        </p:sp>
        <p:sp>
          <p:nvSpPr>
            <p:cNvPr id="41" name="Dikdörtgen 40"/>
            <p:cNvSpPr/>
            <p:nvPr/>
          </p:nvSpPr>
          <p:spPr>
            <a:xfrm>
              <a:off x="8636825" y="2495428"/>
              <a:ext cx="376491"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KİĞI</a:t>
              </a:r>
              <a:endParaRPr lang="tr-TR" sz="700" b="1" dirty="0"/>
            </a:p>
          </p:txBody>
        </p:sp>
        <p:sp>
          <p:nvSpPr>
            <p:cNvPr id="42" name="Dikdörtgen 41"/>
            <p:cNvSpPr/>
            <p:nvPr/>
          </p:nvSpPr>
          <p:spPr>
            <a:xfrm>
              <a:off x="8032945" y="2684699"/>
              <a:ext cx="641972"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YAYLADERE</a:t>
              </a:r>
              <a:endParaRPr lang="tr-TR" sz="700" b="1" dirty="0"/>
            </a:p>
          </p:txBody>
        </p:sp>
        <p:sp>
          <p:nvSpPr>
            <p:cNvPr id="10" name="Metin kutusu 9"/>
            <p:cNvSpPr txBox="1"/>
            <p:nvPr/>
          </p:nvSpPr>
          <p:spPr>
            <a:xfrm rot="20725679">
              <a:off x="7561952" y="3804123"/>
              <a:ext cx="689900" cy="253916"/>
            </a:xfrm>
            <a:prstGeom prst="rect">
              <a:avLst/>
            </a:prstGeom>
            <a:noFill/>
            <a:ln w="19050">
              <a:noFill/>
            </a:ln>
          </p:spPr>
          <p:txBody>
            <a:bodyPr wrap="square" rtlCol="0">
              <a:spAutoFit/>
            </a:bodyPr>
            <a:lstStyle/>
            <a:p>
              <a:r>
                <a:rPr lang="tr-TR" sz="1050" b="1" dirty="0">
                  <a:solidFill>
                    <a:srgbClr val="C00000"/>
                  </a:solidFill>
                </a:rPr>
                <a:t>141 KM</a:t>
              </a:r>
            </a:p>
          </p:txBody>
        </p:sp>
        <p:sp>
          <p:nvSpPr>
            <p:cNvPr id="44" name="Metin kutusu 43"/>
            <p:cNvSpPr txBox="1"/>
            <p:nvPr/>
          </p:nvSpPr>
          <p:spPr>
            <a:xfrm rot="16811905">
              <a:off x="8435755" y="5130639"/>
              <a:ext cx="709729" cy="253916"/>
            </a:xfrm>
            <a:prstGeom prst="rect">
              <a:avLst/>
            </a:prstGeom>
            <a:noFill/>
            <a:ln w="19050">
              <a:noFill/>
            </a:ln>
          </p:spPr>
          <p:txBody>
            <a:bodyPr wrap="square" rtlCol="0">
              <a:spAutoFit/>
            </a:bodyPr>
            <a:lstStyle/>
            <a:p>
              <a:r>
                <a:rPr lang="tr-TR" sz="1050" b="1" dirty="0">
                  <a:solidFill>
                    <a:srgbClr val="C00000"/>
                  </a:solidFill>
                </a:rPr>
                <a:t>142 KM</a:t>
              </a:r>
            </a:p>
          </p:txBody>
        </p:sp>
        <p:sp>
          <p:nvSpPr>
            <p:cNvPr id="46" name="Metin kutusu 45"/>
            <p:cNvSpPr txBox="1"/>
            <p:nvPr/>
          </p:nvSpPr>
          <p:spPr>
            <a:xfrm rot="774718">
              <a:off x="9784982" y="3713039"/>
              <a:ext cx="689900" cy="253916"/>
            </a:xfrm>
            <a:prstGeom prst="rect">
              <a:avLst/>
            </a:prstGeom>
            <a:noFill/>
            <a:ln w="19050">
              <a:noFill/>
            </a:ln>
          </p:spPr>
          <p:txBody>
            <a:bodyPr wrap="square" rtlCol="0">
              <a:spAutoFit/>
            </a:bodyPr>
            <a:lstStyle/>
            <a:p>
              <a:r>
                <a:rPr lang="tr-TR" sz="1050" b="1" dirty="0">
                  <a:solidFill>
                    <a:srgbClr val="C00000"/>
                  </a:solidFill>
                </a:rPr>
                <a:t>114 KM</a:t>
              </a:r>
            </a:p>
          </p:txBody>
        </p:sp>
        <p:sp>
          <p:nvSpPr>
            <p:cNvPr id="48" name="Metin kutusu 47"/>
            <p:cNvSpPr txBox="1"/>
            <p:nvPr/>
          </p:nvSpPr>
          <p:spPr>
            <a:xfrm rot="17992558">
              <a:off x="9844302" y="1728825"/>
              <a:ext cx="709729" cy="253916"/>
            </a:xfrm>
            <a:prstGeom prst="rect">
              <a:avLst/>
            </a:prstGeom>
            <a:noFill/>
            <a:ln w="19050">
              <a:noFill/>
            </a:ln>
          </p:spPr>
          <p:txBody>
            <a:bodyPr wrap="square" rtlCol="0">
              <a:spAutoFit/>
            </a:bodyPr>
            <a:lstStyle/>
            <a:p>
              <a:r>
                <a:rPr lang="tr-TR" sz="1050" b="1" dirty="0">
                  <a:solidFill>
                    <a:srgbClr val="C00000"/>
                  </a:solidFill>
                </a:rPr>
                <a:t>179 KM</a:t>
              </a:r>
            </a:p>
          </p:txBody>
        </p:sp>
        <p:sp>
          <p:nvSpPr>
            <p:cNvPr id="51" name="Metin kutusu 50"/>
            <p:cNvSpPr txBox="1"/>
            <p:nvPr/>
          </p:nvSpPr>
          <p:spPr>
            <a:xfrm rot="2862058">
              <a:off x="7633310" y="2068048"/>
              <a:ext cx="709729" cy="253916"/>
            </a:xfrm>
            <a:prstGeom prst="rect">
              <a:avLst/>
            </a:prstGeom>
            <a:noFill/>
            <a:ln w="19050">
              <a:noFill/>
            </a:ln>
          </p:spPr>
          <p:txBody>
            <a:bodyPr wrap="square" rtlCol="0">
              <a:spAutoFit/>
            </a:bodyPr>
            <a:lstStyle/>
            <a:p>
              <a:r>
                <a:rPr lang="tr-TR" sz="1050" b="1" dirty="0">
                  <a:solidFill>
                    <a:srgbClr val="C00000"/>
                  </a:solidFill>
                </a:rPr>
                <a:t>234 KM</a:t>
              </a:r>
            </a:p>
          </p:txBody>
        </p:sp>
        <p:sp>
          <p:nvSpPr>
            <p:cNvPr id="57" name="Metin kutusu 56"/>
            <p:cNvSpPr txBox="1"/>
            <p:nvPr/>
          </p:nvSpPr>
          <p:spPr>
            <a:xfrm rot="914385">
              <a:off x="7766400" y="3162605"/>
              <a:ext cx="689900" cy="253916"/>
            </a:xfrm>
            <a:prstGeom prst="rect">
              <a:avLst/>
            </a:prstGeom>
            <a:noFill/>
            <a:ln w="19050">
              <a:noFill/>
            </a:ln>
          </p:spPr>
          <p:txBody>
            <a:bodyPr wrap="square" rtlCol="0">
              <a:spAutoFit/>
            </a:bodyPr>
            <a:lstStyle/>
            <a:p>
              <a:r>
                <a:rPr lang="tr-TR" sz="1050" b="1" dirty="0">
                  <a:solidFill>
                    <a:srgbClr val="C00000"/>
                  </a:solidFill>
                </a:rPr>
                <a:t>130 KM</a:t>
              </a:r>
            </a:p>
          </p:txBody>
        </p:sp>
      </p:gr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03" y="3658098"/>
            <a:ext cx="5007006" cy="2476887"/>
          </a:xfrm>
          <a:prstGeom prst="rect">
            <a:avLst/>
          </a:prstGeom>
          <a:ln w="19050">
            <a:solidFill>
              <a:srgbClr val="BCD6ED"/>
            </a:solidFill>
            <a:prstDash val="sysDash"/>
          </a:ln>
        </p:spPr>
      </p:pic>
      <p:sp>
        <p:nvSpPr>
          <p:cNvPr id="58" name="Metin kutusu 5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İdari Yapı</a:t>
            </a:r>
          </a:p>
        </p:txBody>
      </p:sp>
      <p:sp>
        <p:nvSpPr>
          <p:cNvPr id="11" name="Altbilgi Yer Tutucusu 10"/>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683200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CİMER ve Açık Kapı Başvuruları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4525519"/>
            <a:ext cx="1501542" cy="1366403"/>
          </a:xfrm>
          <a:prstGeom prst="rect">
            <a:avLst/>
          </a:prstGeom>
        </p:spPr>
      </p:pic>
      <p:sp>
        <p:nvSpPr>
          <p:cNvPr id="12" name="object 27">
            <a:extLst>
              <a:ext uri="{FF2B5EF4-FFF2-40B4-BE49-F238E27FC236}">
                <a16:creationId xmlns:a16="http://schemas.microsoft.com/office/drawing/2014/main" id="{281BA156-B62D-4158-875F-568D25972DE0}"/>
              </a:ext>
            </a:extLst>
          </p:cNvPr>
          <p:cNvSpPr txBox="1"/>
          <p:nvPr/>
        </p:nvSpPr>
        <p:spPr>
          <a:xfrm>
            <a:off x="685801" y="975936"/>
            <a:ext cx="663827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CİMER Başvuru Türü ve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Sayıları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38">
            <a:extLst>
              <a:ext uri="{FF2B5EF4-FFF2-40B4-BE49-F238E27FC236}">
                <a16:creationId xmlns:a16="http://schemas.microsoft.com/office/drawing/2014/main" id="{7BC41593-8FA1-4B88-93AE-D1EEE8240867}"/>
              </a:ext>
            </a:extLst>
          </p:cNvPr>
          <p:cNvSpPr txBox="1"/>
          <p:nvPr/>
        </p:nvSpPr>
        <p:spPr>
          <a:xfrm>
            <a:off x="7439486" y="975935"/>
            <a:ext cx="4098089"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a:ln>
                  <a:noFill/>
                </a:ln>
                <a:solidFill>
                  <a:prstClr val="white"/>
                </a:solidFill>
                <a:effectLst/>
                <a:uLnTx/>
                <a:uFillTx/>
                <a:latin typeface="Calibri"/>
                <a:ea typeface="+mn-ea"/>
                <a:cs typeface="Calibri"/>
              </a:rPr>
              <a:t>TOPLAM: </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37.010 </a:t>
            </a:r>
            <a:r>
              <a:rPr kumimoji="0" lang="tr-TR" sz="1600" b="0" i="0" u="none" strike="noStrike" kern="1200" cap="none" spc="-10" normalizeH="0" baseline="0" noProof="0" dirty="0">
                <a:ln>
                  <a:noFill/>
                </a:ln>
                <a:solidFill>
                  <a:prstClr val="white"/>
                </a:solidFill>
                <a:effectLst/>
                <a:uLnTx/>
                <a:uFillTx/>
                <a:latin typeface="Calibri"/>
                <a:ea typeface="+mn-ea"/>
                <a:cs typeface="Calibri"/>
              </a:rPr>
              <a:t>CİMER Başvurusu</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5" name="Grafik 14">
            <a:extLst>
              <a:ext uri="{FF2B5EF4-FFF2-40B4-BE49-F238E27FC236}">
                <a16:creationId xmlns:a16="http://schemas.microsoft.com/office/drawing/2014/main" id="{24D5732E-412E-410F-8480-2B6FF56FCA2B}"/>
              </a:ext>
            </a:extLst>
          </p:cNvPr>
          <p:cNvGraphicFramePr>
            <a:graphicFrameLocks/>
          </p:cNvGraphicFramePr>
          <p:nvPr>
            <p:extLst>
              <p:ext uri="{D42A27DB-BD31-4B8C-83A1-F6EECF244321}">
                <p14:modId xmlns:p14="http://schemas.microsoft.com/office/powerpoint/2010/main" val="2825121786"/>
              </p:ext>
            </p:extLst>
          </p:nvPr>
        </p:nvGraphicFramePr>
        <p:xfrm>
          <a:off x="2454441" y="1313414"/>
          <a:ext cx="9080488" cy="235762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Resim 17">
            <a:extLst>
              <a:ext uri="{FF2B5EF4-FFF2-40B4-BE49-F238E27FC236}">
                <a16:creationId xmlns:a16="http://schemas.microsoft.com/office/drawing/2014/main" id="{9ABB7178-CECC-4149-A4A3-2FC56B002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1777551"/>
            <a:ext cx="1429353" cy="1429353"/>
          </a:xfrm>
          <a:prstGeom prst="rect">
            <a:avLst/>
          </a:prstGeom>
        </p:spPr>
      </p:pic>
      <p:sp>
        <p:nvSpPr>
          <p:cNvPr id="16" name="object 27"/>
          <p:cNvSpPr txBox="1"/>
          <p:nvPr/>
        </p:nvSpPr>
        <p:spPr>
          <a:xfrm>
            <a:off x="685801" y="3710373"/>
            <a:ext cx="6638278"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Açık Kapı Başvuru Türü ve Sayıları </a:t>
            </a:r>
            <a:r>
              <a:rPr lang="tr-TR" sz="1600" b="1" spc="-5" dirty="0" smtClean="0">
                <a:solidFill>
                  <a:srgbClr val="FFFFFF"/>
                </a:solidFill>
                <a:latin typeface="Calibri"/>
                <a:cs typeface="Calibri"/>
              </a:rPr>
              <a:t>(2024</a:t>
            </a:r>
            <a:r>
              <a:rPr lang="tr-TR" sz="1600" b="1" spc="-5" dirty="0">
                <a:solidFill>
                  <a:srgbClr val="FFFFFF"/>
                </a:solidFill>
                <a:latin typeface="Calibri"/>
                <a:cs typeface="Calibri"/>
              </a:rPr>
              <a:t>)</a:t>
            </a:r>
            <a:endParaRPr sz="1600" dirty="0">
              <a:latin typeface="Calibri"/>
              <a:cs typeface="Calibri"/>
            </a:endParaRPr>
          </a:p>
        </p:txBody>
      </p:sp>
      <p:sp>
        <p:nvSpPr>
          <p:cNvPr id="14" name="object 38"/>
          <p:cNvSpPr txBox="1"/>
          <p:nvPr/>
        </p:nvSpPr>
        <p:spPr>
          <a:xfrm>
            <a:off x="7439487" y="3710372"/>
            <a:ext cx="4095444"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TOPLAM: 26.619 Açık Kapı Başvurusu</a:t>
            </a:r>
            <a:endParaRPr sz="1600" dirty="0">
              <a:solidFill>
                <a:schemeClr val="bg1"/>
              </a:solidFill>
              <a:latin typeface="Calibri"/>
              <a:cs typeface="Calibri"/>
            </a:endParaRPr>
          </a:p>
        </p:txBody>
      </p:sp>
      <p:graphicFrame>
        <p:nvGraphicFramePr>
          <p:cNvPr id="17" name="Grafik 16"/>
          <p:cNvGraphicFramePr>
            <a:graphicFrameLocks/>
          </p:cNvGraphicFramePr>
          <p:nvPr>
            <p:extLst>
              <p:ext uri="{D42A27DB-BD31-4B8C-83A1-F6EECF244321}">
                <p14:modId xmlns:p14="http://schemas.microsoft.com/office/powerpoint/2010/main" val="569732835"/>
              </p:ext>
            </p:extLst>
          </p:nvPr>
        </p:nvGraphicFramePr>
        <p:xfrm>
          <a:off x="2454441" y="4029907"/>
          <a:ext cx="9080488" cy="23576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6788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112 Acil Çağrı Merkezi</a:t>
            </a:r>
          </a:p>
        </p:txBody>
      </p:sp>
      <p:grpSp>
        <p:nvGrpSpPr>
          <p:cNvPr id="10" name="Grup 9"/>
          <p:cNvGrpSpPr/>
          <p:nvPr/>
        </p:nvGrpSpPr>
        <p:grpSpPr>
          <a:xfrm>
            <a:off x="556590" y="986772"/>
            <a:ext cx="6175903" cy="2146387"/>
            <a:chOff x="924206" y="773931"/>
            <a:chExt cx="6175903" cy="2146387"/>
          </a:xfrm>
        </p:grpSpPr>
        <p:grpSp>
          <p:nvGrpSpPr>
            <p:cNvPr id="13" name="Grup 12"/>
            <p:cNvGrpSpPr/>
            <p:nvPr/>
          </p:nvGrpSpPr>
          <p:grpSpPr>
            <a:xfrm>
              <a:off x="924206" y="773931"/>
              <a:ext cx="6175903" cy="2146387"/>
              <a:chOff x="5308555" y="1439160"/>
              <a:chExt cx="6175903" cy="3193769"/>
            </a:xfrm>
          </p:grpSpPr>
          <p:grpSp>
            <p:nvGrpSpPr>
              <p:cNvPr id="17" name="Grup 16"/>
              <p:cNvGrpSpPr/>
              <p:nvPr/>
            </p:nvGrpSpPr>
            <p:grpSpPr>
              <a:xfrm>
                <a:off x="5315072" y="2138962"/>
                <a:ext cx="6169385" cy="2493967"/>
                <a:chOff x="-513701" y="1496165"/>
                <a:chExt cx="5157863" cy="1780336"/>
              </a:xfrm>
            </p:grpSpPr>
            <p:grpSp>
              <p:nvGrpSpPr>
                <p:cNvPr id="19" name="Grup 18"/>
                <p:cNvGrpSpPr/>
                <p:nvPr/>
              </p:nvGrpSpPr>
              <p:grpSpPr>
                <a:xfrm>
                  <a:off x="-513701" y="1496166"/>
                  <a:ext cx="3465455" cy="1780335"/>
                  <a:chOff x="7048248" y="1781313"/>
                  <a:chExt cx="3465455" cy="1488055"/>
                </a:xfrm>
                <a:effectLst>
                  <a:outerShdw blurRad="50800" dist="38100" dir="5400000" algn="t" rotWithShape="0">
                    <a:prstClr val="black">
                      <a:alpha val="40000"/>
                    </a:prstClr>
                  </a:outerShdw>
                </a:effectLst>
              </p:grpSpPr>
              <p:sp>
                <p:nvSpPr>
                  <p:cNvPr id="23" name="Yuvarlatılmış Dikdörtgen 4"/>
                  <p:cNvSpPr txBox="1"/>
                  <p:nvPr/>
                </p:nvSpPr>
                <p:spPr>
                  <a:xfrm>
                    <a:off x="7048248" y="1781313"/>
                    <a:ext cx="3465454"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TOPLAM GELEN ÇAĞRI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4" name="Yuvarlatılmış Dikdörtgen 4"/>
                  <p:cNvSpPr txBox="1"/>
                  <p:nvPr/>
                </p:nvSpPr>
                <p:spPr>
                  <a:xfrm>
                    <a:off x="7048248" y="2541238"/>
                    <a:ext cx="3465455" cy="343678"/>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VAKAYA DÖNÜŞEN ÇAĞRI ORANI (%)</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5" name="Yuvarlatılmış Dikdörtgen 4"/>
                  <p:cNvSpPr txBox="1"/>
                  <p:nvPr/>
                </p:nvSpPr>
                <p:spPr>
                  <a:xfrm>
                    <a:off x="7051110" y="2925691"/>
                    <a:ext cx="3462593"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ASILSIZ ÇAĞRI ORANI (%)</a:t>
                    </a:r>
                  </a:p>
                </p:txBody>
              </p:sp>
            </p:grpSp>
            <p:sp>
              <p:nvSpPr>
                <p:cNvPr id="20" name="Yuvarlatılmış Dikdörtgen 4"/>
                <p:cNvSpPr txBox="1"/>
                <p:nvPr/>
              </p:nvSpPr>
              <p:spPr>
                <a:xfrm>
                  <a:off x="3014405" y="1496165"/>
                  <a:ext cx="1629757" cy="41118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291.512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1" name="Yuvarlatılmış Dikdörtgen 4"/>
                <p:cNvSpPr txBox="1"/>
                <p:nvPr/>
              </p:nvSpPr>
              <p:spPr>
                <a:xfrm>
                  <a:off x="3014404" y="2409729"/>
                  <a:ext cx="1629758" cy="41232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28</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2" name="Yuvarlatılmış Dikdörtgen 4"/>
                <p:cNvSpPr txBox="1"/>
                <p:nvPr/>
              </p:nvSpPr>
              <p:spPr>
                <a:xfrm>
                  <a:off x="3014405" y="2865317"/>
                  <a:ext cx="1629757" cy="41118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72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sp>
            <p:nvSpPr>
              <p:cNvPr id="18" name="Yuvarlatılmış Dikdörtgen 4"/>
              <p:cNvSpPr txBox="1"/>
              <p:nvPr/>
            </p:nvSpPr>
            <p:spPr>
              <a:xfrm>
                <a:off x="5308555" y="1439160"/>
                <a:ext cx="6175903" cy="638990"/>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İSTATİSTİĞİ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(2024)</a:t>
                </a:r>
                <a:endParaRPr kumimoji="0" lang="tr-TR" sz="1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grpSp>
        <p:sp>
          <p:nvSpPr>
            <p:cNvPr id="14" name="Yuvarlatılmış Dikdörtgen 4"/>
            <p:cNvSpPr txBox="1"/>
            <p:nvPr/>
          </p:nvSpPr>
          <p:spPr>
            <a:xfrm>
              <a:off x="930723" y="1672210"/>
              <a:ext cx="4145074"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16" name="Yuvarlatılmış Dikdörtgen 4"/>
            <p:cNvSpPr txBox="1"/>
            <p:nvPr/>
          </p:nvSpPr>
          <p:spPr>
            <a:xfrm>
              <a:off x="5150734" y="1685863"/>
              <a:ext cx="1949374" cy="37770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80.661</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nvGrpSpPr>
          <p:cNvPr id="26" name="Grup 25"/>
          <p:cNvGrpSpPr/>
          <p:nvPr/>
        </p:nvGrpSpPr>
        <p:grpSpPr>
          <a:xfrm>
            <a:off x="6869551" y="4457276"/>
            <a:ext cx="4758069" cy="1928394"/>
            <a:chOff x="6756321" y="2745581"/>
            <a:chExt cx="4758069" cy="1928394"/>
          </a:xfrm>
        </p:grpSpPr>
        <p:sp>
          <p:nvSpPr>
            <p:cNvPr id="27" name="Serbest Form 26"/>
            <p:cNvSpPr/>
            <p:nvPr/>
          </p:nvSpPr>
          <p:spPr>
            <a:xfrm>
              <a:off x="6756321"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Karşılayıcı Ortalama </a:t>
              </a: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Görüşme </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32,83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8" name="Serbest Form 27"/>
            <p:cNvSpPr/>
            <p:nvPr/>
          </p:nvSpPr>
          <p:spPr>
            <a:xfrm>
              <a:off x="6756321"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Yönlendirici Ortalama Görüşme 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62,92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9" name="Serbest Form 28"/>
            <p:cNvSpPr/>
            <p:nvPr/>
          </p:nvSpPr>
          <p:spPr>
            <a:xfrm>
              <a:off x="9226855"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Karşılayıcı Ortalama Reaksiyon 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2,07</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0" name="Serbest Form 29"/>
            <p:cNvSpPr/>
            <p:nvPr/>
          </p:nvSpPr>
          <p:spPr>
            <a:xfrm>
              <a:off x="9226855"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Yönlendirici Ortalama Reaksiyon</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t>3,22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nvGrpSpPr>
          <p:cNvPr id="31" name="Grup 30"/>
          <p:cNvGrpSpPr/>
          <p:nvPr/>
        </p:nvGrpSpPr>
        <p:grpSpPr>
          <a:xfrm>
            <a:off x="556591" y="3312258"/>
            <a:ext cx="6175903" cy="3073412"/>
            <a:chOff x="532859" y="3451406"/>
            <a:chExt cx="6179486" cy="3073412"/>
          </a:xfrm>
        </p:grpSpPr>
        <p:sp>
          <p:nvSpPr>
            <p:cNvPr id="32" name="Yuvarlatılmış Dikdörtgen 4"/>
            <p:cNvSpPr txBox="1"/>
            <p:nvPr/>
          </p:nvSpPr>
          <p:spPr>
            <a:xfrm>
              <a:off x="542822" y="3451406"/>
              <a:ext cx="6169523" cy="519907"/>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SAYILARININ KURUMLARA GÖRE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DAĞILIMI (2024</a:t>
              </a: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a:t>
              </a:r>
            </a:p>
          </p:txBody>
        </p:sp>
        <p:grpSp>
          <p:nvGrpSpPr>
            <p:cNvPr id="33" name="Grup 32"/>
            <p:cNvGrpSpPr/>
            <p:nvPr/>
          </p:nvGrpSpPr>
          <p:grpSpPr>
            <a:xfrm>
              <a:off x="532859" y="4069714"/>
              <a:ext cx="6179484" cy="2455104"/>
              <a:chOff x="286866" y="4273270"/>
              <a:chExt cx="3936460" cy="2837345"/>
            </a:xfrm>
          </p:grpSpPr>
          <p:grpSp>
            <p:nvGrpSpPr>
              <p:cNvPr id="34" name="Grup 33"/>
              <p:cNvGrpSpPr/>
              <p:nvPr/>
            </p:nvGrpSpPr>
            <p:grpSpPr>
              <a:xfrm>
                <a:off x="286866" y="4273270"/>
                <a:ext cx="3936460" cy="2097437"/>
                <a:chOff x="237161" y="4493336"/>
                <a:chExt cx="5951418" cy="2570802"/>
              </a:xfrm>
            </p:grpSpPr>
            <p:sp>
              <p:nvSpPr>
                <p:cNvPr id="39" name="Yuvarlatılmış Dikdörtgen 4"/>
                <p:cNvSpPr txBox="1"/>
                <p:nvPr/>
              </p:nvSpPr>
              <p:spPr>
                <a:xfrm>
                  <a:off x="237161" y="4493336"/>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BİRİM</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0" name="Yuvarlatılmış Dikdörtgen 4"/>
                <p:cNvSpPr txBox="1"/>
                <p:nvPr/>
              </p:nvSpPr>
              <p:spPr>
                <a:xfrm>
                  <a:off x="246755" y="5349283"/>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EMNİYET</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1" name="Yuvarlatılmış Dikdörtgen 4"/>
                <p:cNvSpPr txBox="1"/>
                <p:nvPr/>
              </p:nvSpPr>
              <p:spPr>
                <a:xfrm>
                  <a:off x="246756" y="5782314"/>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JANDARMA</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2" name="Yuvarlatılmış Dikdörtgen 4"/>
                <p:cNvSpPr txBox="1"/>
                <p:nvPr/>
              </p:nvSpPr>
              <p:spPr>
                <a:xfrm>
                  <a:off x="237161" y="4921308"/>
                  <a:ext cx="2834030" cy="38710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SAĞLIK</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3" name="Yuvarlatılmış Dikdörtgen 4"/>
                <p:cNvSpPr txBox="1"/>
                <p:nvPr/>
              </p:nvSpPr>
              <p:spPr>
                <a:xfrm>
                  <a:off x="3115635" y="4493336"/>
                  <a:ext cx="3072944"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4" name="Yuvarlatılmış Dikdörtgen 4"/>
                <p:cNvSpPr txBox="1"/>
                <p:nvPr/>
              </p:nvSpPr>
              <p:spPr>
                <a:xfrm>
                  <a:off x="3125229" y="534928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37.623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5" name="Yuvarlatılmış Dikdörtgen 4"/>
                <p:cNvSpPr txBox="1"/>
                <p:nvPr/>
              </p:nvSpPr>
              <p:spPr>
                <a:xfrm>
                  <a:off x="3125230" y="5782314"/>
                  <a:ext cx="3063349"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5.545</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6" name="Yuvarlatılmış Dikdörtgen 4"/>
                <p:cNvSpPr txBox="1"/>
                <p:nvPr/>
              </p:nvSpPr>
              <p:spPr>
                <a:xfrm>
                  <a:off x="3125228" y="4921308"/>
                  <a:ext cx="3063351"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32.452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7" name="Yuvarlatılmış Dikdörtgen 4"/>
                <p:cNvSpPr txBox="1"/>
                <p:nvPr/>
              </p:nvSpPr>
              <p:spPr>
                <a:xfrm>
                  <a:off x="246755" y="6249059"/>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İTFAİYE</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8" name="Yuvarlatılmış Dikdörtgen 4"/>
                <p:cNvSpPr txBox="1"/>
                <p:nvPr/>
              </p:nvSpPr>
              <p:spPr>
                <a:xfrm>
                  <a:off x="246755" y="6677032"/>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ORMAN</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9" name="Yuvarlatılmış Dikdörtgen 4"/>
                <p:cNvSpPr txBox="1"/>
                <p:nvPr/>
              </p:nvSpPr>
              <p:spPr>
                <a:xfrm>
                  <a:off x="3125229" y="6249058"/>
                  <a:ext cx="3063350"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3.628</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50" name="Yuvarlatılmış Dikdörtgen 4"/>
                <p:cNvSpPr txBox="1"/>
                <p:nvPr/>
              </p:nvSpPr>
              <p:spPr>
                <a:xfrm>
                  <a:off x="3125229" y="667703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650</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sp>
            <p:nvSpPr>
              <p:cNvPr id="35" name="Yuvarlatılmış Dikdörtgen 4"/>
              <p:cNvSpPr txBox="1"/>
              <p:nvPr/>
            </p:nvSpPr>
            <p:spPr>
              <a:xfrm>
                <a:off x="286866" y="6445619"/>
                <a:ext cx="1874519" cy="31582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AFAD</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6" name="Yuvarlatılmış Dikdörtgen 4"/>
              <p:cNvSpPr txBox="1"/>
              <p:nvPr/>
            </p:nvSpPr>
            <p:spPr>
              <a:xfrm>
                <a:off x="286866" y="6794789"/>
                <a:ext cx="1874519" cy="315826"/>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TOPLAM</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7" name="Yuvarlatılmış Dikdörtgen 4"/>
              <p:cNvSpPr txBox="1"/>
              <p:nvPr/>
            </p:nvSpPr>
            <p:spPr>
              <a:xfrm>
                <a:off x="2190781" y="6445619"/>
                <a:ext cx="2032544" cy="315825"/>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763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8" name="Yuvarlatılmış Dikdörtgen 4"/>
              <p:cNvSpPr txBox="1"/>
              <p:nvPr/>
            </p:nvSpPr>
            <p:spPr>
              <a:xfrm>
                <a:off x="2190782" y="6794789"/>
                <a:ext cx="2032544" cy="31582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80.661</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pic>
        <p:nvPicPr>
          <p:cNvPr id="4" name="Resim 3"/>
          <p:cNvPicPr>
            <a:picLocks noChangeAspect="1"/>
          </p:cNvPicPr>
          <p:nvPr/>
        </p:nvPicPr>
        <p:blipFill>
          <a:blip r:embed="rId3"/>
          <a:stretch>
            <a:fillRect/>
          </a:stretch>
        </p:blipFill>
        <p:spPr>
          <a:xfrm>
            <a:off x="6869551" y="986772"/>
            <a:ext cx="4758069" cy="3217072"/>
          </a:xfrm>
          <a:prstGeom prst="rect">
            <a:avLst/>
          </a:prstGeom>
        </p:spPr>
      </p:pic>
    </p:spTree>
    <p:extLst>
      <p:ext uri="{BB962C8B-B14F-4D97-AF65-F5344CB8AC3E}">
        <p14:creationId xmlns:p14="http://schemas.microsoft.com/office/powerpoint/2010/main" val="2829872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4"/>
          <p:cNvSpPr txBox="1"/>
          <p:nvPr/>
        </p:nvSpPr>
        <p:spPr>
          <a:xfrm>
            <a:off x="685799" y="958735"/>
            <a:ext cx="1091058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Bazı </a:t>
            </a:r>
            <a:r>
              <a:rPr kumimoji="0" sz="1600" b="1" i="0" u="none" strike="noStrike" kern="1200" cap="none" spc="-15" normalizeH="0" baseline="0" noProof="0" dirty="0">
                <a:ln>
                  <a:noFill/>
                </a:ln>
                <a:solidFill>
                  <a:srgbClr val="FFFFFF"/>
                </a:solidFill>
                <a:effectLst/>
                <a:uLnTx/>
                <a:uFillTx/>
                <a:latin typeface="Calibri"/>
                <a:ea typeface="+mn-ea"/>
                <a:cs typeface="Calibri"/>
              </a:rPr>
              <a:t>Göstergelere </a:t>
            </a:r>
            <a:r>
              <a:rPr kumimoji="0" sz="1600" b="1" i="0" u="none" strike="noStrike" kern="1200" cap="none" spc="-10" normalizeH="0" baseline="0" noProof="0" dirty="0" err="1">
                <a:ln>
                  <a:noFill/>
                </a:ln>
                <a:solidFill>
                  <a:srgbClr val="FFFFFF"/>
                </a:solidFill>
                <a:effectLst/>
                <a:uLnTx/>
                <a:uFillTx/>
                <a:latin typeface="Calibri"/>
                <a:ea typeface="+mn-ea"/>
                <a:cs typeface="Calibri"/>
              </a:rPr>
              <a:t>Göre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0" normalizeH="0" baseline="0" noProof="0" dirty="0">
                <a:ln>
                  <a:noFill/>
                </a:ln>
                <a:solidFill>
                  <a:srgbClr val="FFFFFF"/>
                </a:solidFill>
                <a:effectLst/>
                <a:uLnTx/>
                <a:uFillTx/>
                <a:latin typeface="Calibri"/>
                <a:ea typeface="+mn-ea"/>
                <a:cs typeface="Calibri"/>
              </a:rPr>
              <a:t>Bingöl’ün</a:t>
            </a:r>
            <a:r>
              <a:rPr kumimoji="0" sz="1600" b="1" i="0" u="none" strike="noStrike" kern="1200" cap="none" spc="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Ülkemizdeki</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40" normalizeH="0" baseline="0" noProof="0" dirty="0">
                <a:ln>
                  <a:noFill/>
                </a:ln>
                <a:solidFill>
                  <a:srgbClr val="FFFFFF"/>
                </a:solidFill>
                <a:effectLst/>
                <a:uLnTx/>
                <a:uFillTx/>
                <a:latin typeface="Calibri"/>
                <a:ea typeface="+mn-ea"/>
                <a:cs typeface="Calibri"/>
              </a:rPr>
              <a:t>Yeri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8" name="Tablo 7"/>
          <p:cNvGraphicFramePr>
            <a:graphicFrameLocks noGrp="1"/>
          </p:cNvGraphicFramePr>
          <p:nvPr>
            <p:extLst>
              <p:ext uri="{D42A27DB-BD31-4B8C-83A1-F6EECF244321}">
                <p14:modId xmlns:p14="http://schemas.microsoft.com/office/powerpoint/2010/main" val="2264575521"/>
              </p:ext>
            </p:extLst>
          </p:nvPr>
        </p:nvGraphicFramePr>
        <p:xfrm>
          <a:off x="685800" y="1422399"/>
          <a:ext cx="5484091" cy="4893178"/>
        </p:xfrm>
        <a:graphic>
          <a:graphicData uri="http://schemas.openxmlformats.org/drawingml/2006/table">
            <a:tbl>
              <a:tblPr/>
              <a:tblGrid>
                <a:gridCol w="4835962">
                  <a:extLst>
                    <a:ext uri="{9D8B030D-6E8A-4147-A177-3AD203B41FA5}">
                      <a16:colId xmlns:a16="http://schemas.microsoft.com/office/drawing/2014/main" val="201088323"/>
                    </a:ext>
                  </a:extLst>
                </a:gridCol>
                <a:gridCol w="648129">
                  <a:extLst>
                    <a:ext uri="{9D8B030D-6E8A-4147-A177-3AD203B41FA5}">
                      <a16:colId xmlns:a16="http://schemas.microsoft.com/office/drawing/2014/main" val="2723813676"/>
                    </a:ext>
                  </a:extLst>
                </a:gridCol>
              </a:tblGrid>
              <a:tr h="457866">
                <a:tc>
                  <a:txBody>
                    <a:bodyPr/>
                    <a:lstStyle/>
                    <a:p>
                      <a:pPr marL="68580" algn="ctr">
                        <a:lnSpc>
                          <a:spcPct val="100000"/>
                        </a:lnSpc>
                        <a:spcBef>
                          <a:spcPts val="560"/>
                        </a:spcBef>
                      </a:pPr>
                      <a:r>
                        <a:rPr sz="1600" b="1" spc="-15" dirty="0"/>
                        <a:t>Gösterge</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1594" algn="ctr">
                        <a:lnSpc>
                          <a:spcPct val="100000"/>
                        </a:lnSpc>
                        <a:spcBef>
                          <a:spcPts val="560"/>
                        </a:spcBef>
                      </a:pPr>
                      <a:r>
                        <a:rPr sz="1600" b="1" dirty="0"/>
                        <a:t>Sı</a:t>
                      </a:r>
                      <a:r>
                        <a:rPr sz="1600" b="1" spc="-35" dirty="0"/>
                        <a:t>r</a:t>
                      </a:r>
                      <a:r>
                        <a:rPr sz="1600" b="1" dirty="0"/>
                        <a:t>ası</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0504289"/>
                  </a:ext>
                </a:extLst>
              </a:tr>
              <a:tr h="457866">
                <a:tc>
                  <a:txBody>
                    <a:bodyPr/>
                    <a:lstStyle/>
                    <a:p>
                      <a:pPr marL="68580">
                        <a:lnSpc>
                          <a:spcPct val="100000"/>
                        </a:lnSpc>
                        <a:spcBef>
                          <a:spcPts val="509"/>
                        </a:spcBef>
                      </a:pPr>
                      <a:r>
                        <a:rPr sz="1600" spc="-20" dirty="0"/>
                        <a:t>Sosyo </a:t>
                      </a:r>
                      <a:r>
                        <a:rPr sz="1600" spc="-5" dirty="0"/>
                        <a:t>– </a:t>
                      </a:r>
                      <a:r>
                        <a:rPr sz="1600" spc="-15" dirty="0"/>
                        <a:t>Ekonomik </a:t>
                      </a:r>
                      <a:r>
                        <a:rPr sz="1600" spc="-5" dirty="0"/>
                        <a:t>Gelişmişlik </a:t>
                      </a:r>
                      <a:r>
                        <a:rPr sz="1600" spc="-10" dirty="0"/>
                        <a:t>Sıralaması (SEGE,</a:t>
                      </a:r>
                      <a:r>
                        <a:rPr sz="1600" spc="95" dirty="0"/>
                        <a:t> </a:t>
                      </a:r>
                      <a:r>
                        <a:rPr sz="1600" spc="-10" dirty="0"/>
                        <a:t>20</a:t>
                      </a:r>
                      <a:r>
                        <a:rPr lang="tr-TR" sz="1600" spc="-10" dirty="0"/>
                        <a:t>17</a:t>
                      </a:r>
                      <a:r>
                        <a:rPr sz="1600" spc="-10" dirty="0"/>
                        <a:t>)</a:t>
                      </a:r>
                      <a:endParaRPr sz="1600"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E2F0D9"/>
                    </a:solidFill>
                  </a:tcPr>
                </a:tc>
                <a:tc>
                  <a:txBody>
                    <a:bodyPr/>
                    <a:lstStyle/>
                    <a:p>
                      <a:pPr marR="60960" algn="ctr">
                        <a:lnSpc>
                          <a:spcPct val="100000"/>
                        </a:lnSpc>
                        <a:spcBef>
                          <a:spcPts val="509"/>
                        </a:spcBef>
                      </a:pPr>
                      <a:r>
                        <a:rPr lang="tr-TR" sz="1600" b="1" spc="-5" dirty="0">
                          <a:solidFill>
                            <a:schemeClr val="tx1"/>
                          </a:solidFill>
                        </a:rPr>
                        <a:t>71</a:t>
                      </a:r>
                      <a:endParaRPr sz="1600" b="1"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00577406"/>
                  </a:ext>
                </a:extLst>
              </a:tr>
              <a:tr h="457866">
                <a:tc>
                  <a:txBody>
                    <a:bodyPr/>
                    <a:lstStyle/>
                    <a:p>
                      <a:pPr marL="68580">
                        <a:lnSpc>
                          <a:spcPct val="100000"/>
                        </a:lnSpc>
                        <a:spcBef>
                          <a:spcPts val="509"/>
                        </a:spcBef>
                      </a:pPr>
                      <a:r>
                        <a:rPr sz="1600" dirty="0"/>
                        <a:t>İller Arası Rekabetçilik </a:t>
                      </a:r>
                      <a:r>
                        <a:rPr sz="1600" dirty="0" err="1"/>
                        <a:t>Endeksi</a:t>
                      </a:r>
                      <a:r>
                        <a:rPr sz="1600" dirty="0"/>
                        <a:t> </a:t>
                      </a:r>
                      <a:r>
                        <a:rPr sz="1600" dirty="0" smtClean="0"/>
                        <a:t>(URAK</a:t>
                      </a:r>
                      <a:r>
                        <a:rPr lang="tr-TR" sz="1600" dirty="0" smtClean="0"/>
                        <a:t>, 2018-2019</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68</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622352">
                <a:tc>
                  <a:txBody>
                    <a:bodyPr/>
                    <a:lstStyle/>
                    <a:p>
                      <a:pPr marL="68580">
                        <a:lnSpc>
                          <a:spcPct val="100000"/>
                        </a:lnSpc>
                        <a:spcBef>
                          <a:spcPts val="509"/>
                        </a:spcBef>
                      </a:pPr>
                      <a:r>
                        <a:rPr sz="1600" dirty="0"/>
                        <a:t>İhracat Büyüklüğüne Göre İller </a:t>
                      </a:r>
                      <a:r>
                        <a:rPr sz="1600" dirty="0" err="1"/>
                        <a:t>Arası</a:t>
                      </a:r>
                      <a:r>
                        <a:rPr sz="1600" dirty="0"/>
                        <a:t> </a:t>
                      </a:r>
                      <a:r>
                        <a:rPr sz="1600" dirty="0" err="1" smtClean="0"/>
                        <a:t>Sıralama</a:t>
                      </a:r>
                      <a:r>
                        <a:rPr lang="tr-TR" sz="1600" dirty="0" smtClean="0"/>
                        <a:t>               </a:t>
                      </a:r>
                      <a:r>
                        <a:rPr sz="1600" dirty="0" smtClean="0"/>
                        <a:t> </a:t>
                      </a:r>
                      <a:r>
                        <a:rPr lang="tr-TR" sz="1600" dirty="0" smtClean="0"/>
                        <a:t>    </a:t>
                      </a:r>
                      <a:r>
                        <a:rPr sz="1600" dirty="0" smtClean="0"/>
                        <a:t>(</a:t>
                      </a:r>
                      <a:r>
                        <a:rPr sz="1600" dirty="0"/>
                        <a:t>T</a:t>
                      </a:r>
                      <a:r>
                        <a:rPr lang="tr-TR" sz="1600" dirty="0"/>
                        <a:t>İM</a:t>
                      </a:r>
                      <a:r>
                        <a:rPr sz="1600" dirty="0"/>
                        <a:t>, </a:t>
                      </a:r>
                      <a:r>
                        <a:rPr lang="tr-TR" sz="1600" dirty="0" smtClean="0"/>
                        <a:t>2023</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smtClean="0"/>
                        <a:t>77</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622352">
                <a:tc>
                  <a:txBody>
                    <a:bodyPr/>
                    <a:lstStyle/>
                    <a:p>
                      <a:pPr marL="118745">
                        <a:spcBef>
                          <a:spcPts val="510"/>
                        </a:spcBef>
                        <a:spcAft>
                          <a:spcPts val="0"/>
                        </a:spcAft>
                      </a:pPr>
                      <a:r>
                        <a:rPr lang="tr-TR" sz="1600" kern="1200" dirty="0" smtClean="0">
                          <a:solidFill>
                            <a:srgbClr val="000000"/>
                          </a:solidFill>
                          <a:effectLst/>
                          <a:latin typeface="Calibri" panose="020F0502020204030204" pitchFamily="34" charset="0"/>
                          <a:ea typeface="+mn-ea"/>
                          <a:cs typeface="+mn-cs"/>
                        </a:rPr>
                        <a:t>İş Yapmak ve Yaşamak İçin En İyi Kentler                       (FORBES, 2024)</a:t>
                      </a:r>
                      <a:endParaRPr lang="tr-TR" sz="1200" dirty="0">
                        <a:effectLst/>
                        <a:latin typeface="Times New Roman" panose="02020603050405020304" pitchFamily="18" charset="0"/>
                        <a:ea typeface="Times New Roman" panose="02020603050405020304" pitchFamily="18" charset="0"/>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r h="457866">
                <a:tc>
                  <a:txBody>
                    <a:bodyPr/>
                    <a:lstStyle/>
                    <a:p>
                      <a:pPr marL="68580">
                        <a:lnSpc>
                          <a:spcPct val="100000"/>
                        </a:lnSpc>
                        <a:spcBef>
                          <a:spcPts val="509"/>
                        </a:spcBef>
                      </a:pPr>
                      <a:r>
                        <a:rPr sz="1600" dirty="0"/>
                        <a:t>201</a:t>
                      </a:r>
                      <a:r>
                        <a:rPr lang="tr-TR" sz="1600" dirty="0"/>
                        <a:t>7</a:t>
                      </a:r>
                      <a:r>
                        <a:rPr sz="1600" dirty="0"/>
                        <a:t> Yılı Erişilebilirlik </a:t>
                      </a:r>
                      <a:r>
                        <a:rPr sz="1600" dirty="0" err="1"/>
                        <a:t>Endeksi</a:t>
                      </a:r>
                      <a:r>
                        <a:rPr sz="1600" dirty="0"/>
                        <a:t> (FORBES, </a:t>
                      </a:r>
                      <a:r>
                        <a:rPr lang="tr-TR" sz="1600" dirty="0" smtClean="0"/>
                        <a:t>2024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4265007"/>
                  </a:ext>
                </a:extLst>
              </a:tr>
              <a:tr h="457866">
                <a:tc>
                  <a:txBody>
                    <a:bodyPr/>
                    <a:lstStyle/>
                    <a:p>
                      <a:pPr marL="68580">
                        <a:lnSpc>
                          <a:spcPct val="100000"/>
                        </a:lnSpc>
                        <a:spcBef>
                          <a:spcPts val="509"/>
                        </a:spcBef>
                      </a:pPr>
                      <a:r>
                        <a:rPr sz="1600" dirty="0"/>
                        <a:t>Beşeri Sermaye ve </a:t>
                      </a:r>
                      <a:r>
                        <a:rPr sz="1600" dirty="0" err="1"/>
                        <a:t>Yaşanabilirlik</a:t>
                      </a:r>
                      <a:r>
                        <a:rPr sz="1600" dirty="0"/>
                        <a:t> (FORBES, </a:t>
                      </a:r>
                      <a:r>
                        <a:rPr sz="1600" dirty="0" smtClean="0"/>
                        <a:t>20</a:t>
                      </a:r>
                      <a:r>
                        <a:rPr lang="tr-TR" sz="1600" dirty="0" smtClean="0"/>
                        <a:t>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79177195"/>
                  </a:ext>
                </a:extLst>
              </a:tr>
              <a:tr h="443412">
                <a:tc>
                  <a:txBody>
                    <a:bodyPr/>
                    <a:lstStyle/>
                    <a:p>
                      <a:pPr marL="68580">
                        <a:lnSpc>
                          <a:spcPct val="100000"/>
                        </a:lnSpc>
                        <a:spcBef>
                          <a:spcPts val="500"/>
                        </a:spcBef>
                      </a:pPr>
                      <a:r>
                        <a:rPr lang="tr-TR" sz="1600" dirty="0"/>
                        <a:t>İllerde Yaşam Endeksi (TÜİK, 2015)</a:t>
                      </a:r>
                      <a:endParaRPr sz="1600" dirty="0"/>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0"/>
                        </a:spcBef>
                      </a:pPr>
                      <a:r>
                        <a:rPr lang="tr-TR" sz="1600" b="1" dirty="0">
                          <a:solidFill>
                            <a:schemeClr val="tx1"/>
                          </a:solidFill>
                        </a:rPr>
                        <a:t>63</a:t>
                      </a:r>
                      <a:endParaRPr sz="1600" b="1" dirty="0">
                        <a:solidFill>
                          <a:schemeClr val="tx1"/>
                        </a:solidFill>
                      </a:endParaRPr>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3768474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Mevduata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b="1" spc="-5" dirty="0" smtClean="0">
                          <a:solidFill>
                            <a:schemeClr val="tx1"/>
                          </a:solidFill>
                          <a:latin typeface="+mn-lt"/>
                          <a:cs typeface="+mn-cs"/>
                        </a:rPr>
                        <a:t>68</a:t>
                      </a:r>
                      <a:endParaRPr sz="1600" b="1" dirty="0">
                        <a:solidFill>
                          <a:schemeClr val="tx1"/>
                        </a:solidFill>
                        <a:latin typeface="Calibri"/>
                        <a:cs typeface="Calibri"/>
                      </a:endParaRP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8199023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Krediye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b="1" spc="-10" dirty="0" smtClean="0">
                          <a:solidFill>
                            <a:schemeClr val="tx1"/>
                          </a:solidFill>
                          <a:latin typeface="+mn-lt"/>
                          <a:cs typeface="+mn-cs"/>
                        </a:rPr>
                        <a:t>74</a:t>
                      </a:r>
                      <a:endParaRPr sz="1600" b="1" dirty="0">
                        <a:solidFill>
                          <a:schemeClr val="tx1"/>
                        </a:solidFill>
                        <a:latin typeface="Calibri"/>
                        <a:cs typeface="Calibri"/>
                      </a:endParaRP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48131674"/>
                  </a:ext>
                </a:extLst>
              </a:tr>
            </a:tbl>
          </a:graphicData>
        </a:graphic>
      </p:graphicFrame>
      <p:pic>
        <p:nvPicPr>
          <p:cNvPr id="4" name="Resim 3"/>
          <p:cNvPicPr>
            <a:picLocks noChangeAspect="1"/>
          </p:cNvPicPr>
          <p:nvPr/>
        </p:nvPicPr>
        <p:blipFill>
          <a:blip r:embed="rId3"/>
          <a:stretch>
            <a:fillRect/>
          </a:stretch>
        </p:blipFill>
        <p:spPr>
          <a:xfrm>
            <a:off x="6275294" y="1386539"/>
            <a:ext cx="5339565" cy="4967302"/>
          </a:xfrm>
          <a:prstGeom prst="rect">
            <a:avLst/>
          </a:prstGeom>
        </p:spPr>
      </p:pic>
    </p:spTree>
    <p:extLst>
      <p:ext uri="{BB962C8B-B14F-4D97-AF65-F5344CB8AC3E}">
        <p14:creationId xmlns:p14="http://schemas.microsoft.com/office/powerpoint/2010/main" val="310001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p:cNvSpPr txBox="1"/>
          <p:nvPr/>
        </p:nvSpPr>
        <p:spPr>
          <a:xfrm>
            <a:off x="664535" y="2572619"/>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 </a:t>
            </a:r>
            <a:r>
              <a:rPr kumimoji="0" sz="1600" b="1" i="0" u="none" strike="noStrike" kern="1200" cap="none" spc="-5" normalizeH="0" baseline="0" noProof="0" dirty="0">
                <a:ln>
                  <a:noFill/>
                </a:ln>
                <a:solidFill>
                  <a:prstClr val="white"/>
                </a:solidFill>
                <a:effectLst/>
                <a:uLnTx/>
                <a:uFillTx/>
                <a:latin typeface="Calibri"/>
                <a:ea typeface="+mn-ea"/>
                <a:cs typeface="Calibri"/>
              </a:rPr>
              <a:t>Bazında </a:t>
            </a:r>
            <a:r>
              <a:rPr kumimoji="0" sz="1600" b="1" i="0" u="none" strike="noStrike" kern="1200" cap="none" spc="-15" normalizeH="0" baseline="0" noProof="0" dirty="0">
                <a:ln>
                  <a:noFill/>
                </a:ln>
                <a:solidFill>
                  <a:prstClr val="white"/>
                </a:solidFill>
                <a:effectLst/>
                <a:uLnTx/>
                <a:uFillTx/>
                <a:latin typeface="Calibri"/>
                <a:ea typeface="+mn-ea"/>
                <a:cs typeface="Calibri"/>
              </a:rPr>
              <a:t>GSYİH </a:t>
            </a:r>
            <a:r>
              <a:rPr kumimoji="0" sz="1600" b="1" i="0" u="none" strike="noStrike" kern="1200" cap="none" spc="-10" normalizeH="0" baseline="0" noProof="0" dirty="0">
                <a:ln>
                  <a:noFill/>
                </a:ln>
                <a:solidFill>
                  <a:prstClr val="white"/>
                </a:solidFill>
                <a:effectLst/>
                <a:uLnTx/>
                <a:uFillTx/>
                <a:latin typeface="Calibri"/>
                <a:ea typeface="+mn-ea"/>
                <a:cs typeface="Calibri"/>
              </a:rPr>
              <a:t>(20</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23</a:t>
            </a:r>
            <a:r>
              <a:rPr kumimoji="0" sz="1600" b="1" i="0" u="none" strike="noStrike" kern="1200" cap="none" spc="90" normalizeH="0" baseline="0" noProof="0" dirty="0" smtClean="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T</a:t>
            </a:r>
            <a:r>
              <a:rPr kumimoji="0" lang="tr-TR" sz="1600" b="1" i="0" u="none" strike="noStrike" kern="1200" cap="none" spc="-10" normalizeH="0" baseline="0" noProof="0" dirty="0">
                <a:ln>
                  <a:noFill/>
                </a:ln>
                <a:solidFill>
                  <a:prstClr val="white"/>
                </a:solidFill>
                <a:effectLst/>
                <a:uLnTx/>
                <a:uFillTx/>
                <a:latin typeface="Calibri"/>
                <a:ea typeface="+mn-ea"/>
                <a:cs typeface="Calibri"/>
              </a:rPr>
              <a:t>Ü</a:t>
            </a:r>
            <a:r>
              <a:rPr kumimoji="0" sz="1600" b="1" i="0" u="none" strike="noStrike" kern="1200" cap="none" spc="-10" normalizeH="0" baseline="0" noProof="0" dirty="0">
                <a:ln>
                  <a:noFill/>
                </a:ln>
                <a:solidFill>
                  <a:prstClr val="white"/>
                </a:solidFill>
                <a:effectLst/>
                <a:uLnTx/>
                <a:uFillTx/>
                <a:latin typeface="Calibri"/>
                <a:ea typeface="+mn-ea"/>
                <a:cs typeface="Calibri"/>
              </a:rPr>
              <a:t>İK)</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8" name="object 9"/>
          <p:cNvSpPr txBox="1"/>
          <p:nvPr/>
        </p:nvSpPr>
        <p:spPr>
          <a:xfrm>
            <a:off x="664535" y="5537473"/>
            <a:ext cx="10862375" cy="625170"/>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2384" rIns="0" bIns="0" rtlCol="0">
            <a:spAutoFit/>
          </a:bodyPr>
          <a:lstStyle/>
          <a:p>
            <a:pPr marL="4211955" marR="2952115" lvl="0" indent="-1254760" algn="ctr">
              <a:spcBef>
                <a:spcPts val="254"/>
              </a:spcBef>
              <a:defRPr/>
            </a:pPr>
            <a:r>
              <a:rPr lang="tr-TR" b="1" dirty="0">
                <a:solidFill>
                  <a:srgbClr val="FFFFFF"/>
                </a:solidFill>
                <a:cs typeface="Calibri"/>
              </a:rPr>
              <a:t>Bingöl 2023 Yılı</a:t>
            </a:r>
            <a:r>
              <a:rPr lang="tr-TR" b="1" spc="-15" dirty="0">
                <a:solidFill>
                  <a:srgbClr val="FFFFFF"/>
                </a:solidFill>
                <a:cs typeface="Calibri"/>
              </a:rPr>
              <a:t> </a:t>
            </a:r>
            <a:r>
              <a:rPr lang="tr-TR" b="1" spc="-10" dirty="0">
                <a:solidFill>
                  <a:srgbClr val="FFFFFF"/>
                </a:solidFill>
                <a:cs typeface="Calibri"/>
              </a:rPr>
              <a:t>Gayrisafi </a:t>
            </a:r>
            <a:r>
              <a:rPr lang="tr-TR" b="1" spc="-20" dirty="0">
                <a:solidFill>
                  <a:srgbClr val="FFFFFF"/>
                </a:solidFill>
                <a:cs typeface="Calibri"/>
              </a:rPr>
              <a:t>Yurtiçi </a:t>
            </a:r>
            <a:r>
              <a:rPr lang="tr-TR" b="1" dirty="0">
                <a:solidFill>
                  <a:srgbClr val="FFFFFF"/>
                </a:solidFill>
                <a:cs typeface="Calibri"/>
              </a:rPr>
              <a:t>Hasıla </a:t>
            </a:r>
            <a:r>
              <a:rPr lang="tr-TR" b="1" spc="-5" dirty="0">
                <a:solidFill>
                  <a:srgbClr val="FFFFFF"/>
                </a:solidFill>
                <a:cs typeface="Calibri"/>
              </a:rPr>
              <a:t>(GSYİH)</a:t>
            </a:r>
          </a:p>
          <a:p>
            <a:pPr marL="4211955" marR="2952115" lvl="0" indent="-1254760" algn="ctr">
              <a:spcBef>
                <a:spcPts val="254"/>
              </a:spcBef>
              <a:defRPr/>
            </a:pPr>
            <a:r>
              <a:rPr lang="tr-TR" b="1" spc="-5" dirty="0">
                <a:solidFill>
                  <a:srgbClr val="FFFFFF"/>
                </a:solidFill>
                <a:cs typeface="Calibri"/>
              </a:rPr>
              <a:t>verilerine göre </a:t>
            </a:r>
            <a:r>
              <a:rPr lang="tr-TR" b="1" dirty="0"/>
              <a:t> </a:t>
            </a:r>
            <a:r>
              <a:rPr lang="tr-TR" b="1" spc="-5" dirty="0">
                <a:solidFill>
                  <a:srgbClr val="FFFFFF"/>
                </a:solidFill>
                <a:cs typeface="Calibri"/>
              </a:rPr>
              <a:t>41.142.674.333 TL ile</a:t>
            </a:r>
            <a:r>
              <a:rPr lang="tr-TR" b="1" dirty="0">
                <a:solidFill>
                  <a:srgbClr val="FFFFFF"/>
                </a:solidFill>
                <a:cs typeface="Calibri"/>
              </a:rPr>
              <a:t> 73.</a:t>
            </a:r>
            <a:r>
              <a:rPr lang="tr-TR" b="1" spc="-50" dirty="0">
                <a:solidFill>
                  <a:srgbClr val="FFFFFF"/>
                </a:solidFill>
                <a:cs typeface="Calibri"/>
              </a:rPr>
              <a:t> </a:t>
            </a:r>
            <a:r>
              <a:rPr lang="tr-TR" b="1" spc="-20" dirty="0">
                <a:solidFill>
                  <a:srgbClr val="FFFFFF"/>
                </a:solidFill>
                <a:cs typeface="Calibri"/>
              </a:rPr>
              <a:t>Sıradadır.</a:t>
            </a:r>
            <a:endParaRPr lang="tr-TR" dirty="0">
              <a:solidFill>
                <a:prstClr val="black"/>
              </a:solidFill>
              <a:cs typeface="Calibri"/>
            </a:endParaRPr>
          </a:p>
        </p:txBody>
      </p:sp>
      <p:sp>
        <p:nvSpPr>
          <p:cNvPr id="9" name="object 10"/>
          <p:cNvSpPr txBox="1"/>
          <p:nvPr/>
        </p:nvSpPr>
        <p:spPr>
          <a:xfrm>
            <a:off x="664536" y="1527155"/>
            <a:ext cx="5067985" cy="585417"/>
          </a:xfrm>
          <a:prstGeom prst="rect">
            <a:avLst/>
          </a:prstGeom>
          <a:ln w="19050">
            <a:solidFill>
              <a:srgbClr val="BCD6ED"/>
            </a:solidFill>
          </a:ln>
        </p:spPr>
        <p:txBody>
          <a:bodyPr vert="horz" wrap="square" lIns="0" tIns="31115" rIns="0" bIns="0" rtlCol="0">
            <a:spAutoFit/>
          </a:bodyPr>
          <a:lstStyle/>
          <a:p>
            <a:pPr marL="91440" marR="86360" lvl="0" indent="0" algn="l" defTabSz="914400" rtl="0" eaLnBrk="1" fontAlgn="auto" latinLnBrk="0" hangingPunct="1">
              <a:lnSpc>
                <a:spcPct val="100000"/>
              </a:lnSpc>
              <a:spcBef>
                <a:spcPts val="245"/>
              </a:spcBef>
              <a:spcAft>
                <a:spcPts val="0"/>
              </a:spcAft>
              <a:buClrTx/>
              <a:buSzTx/>
              <a:buFontTx/>
              <a:buNone/>
              <a:tabLst/>
              <a:defRPr/>
            </a:pPr>
            <a:r>
              <a:rPr kumimoji="0" lang="tr-TR" sz="1800" b="0" i="0" u="none" strike="noStrike" kern="1200" cap="none" spc="-10" normalizeH="0" baseline="0" noProof="0" dirty="0">
                <a:ln>
                  <a:noFill/>
                </a:ln>
                <a:solidFill>
                  <a:prstClr val="black"/>
                </a:solidFill>
                <a:effectLst/>
                <a:uLnTx/>
                <a:uFillTx/>
                <a:latin typeface="Calibri"/>
                <a:ea typeface="+mn-ea"/>
                <a:cs typeface="Calibri"/>
              </a:rPr>
              <a:t>Hayvancılık, Gıda, Mobilya, Tekstil, İnşaat, Hizmet sektörleridir.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195450" y="974903"/>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Hizmet </a:t>
            </a:r>
            <a:r>
              <a:rPr kumimoji="0" sz="1600" b="1" i="0" u="none" strike="noStrike" kern="1200" cap="none" spc="-10" normalizeH="0" baseline="0" noProof="0" dirty="0">
                <a:ln>
                  <a:noFill/>
                </a:ln>
                <a:solidFill>
                  <a:prstClr val="white"/>
                </a:solidFill>
                <a:effectLst/>
                <a:uLnTx/>
                <a:uFillTx/>
                <a:latin typeface="Calibri"/>
                <a:ea typeface="+mn-ea"/>
                <a:cs typeface="Calibri"/>
              </a:rPr>
              <a:t>ve </a:t>
            </a:r>
            <a:r>
              <a:rPr kumimoji="0" sz="1600" b="1" i="0" u="none" strike="noStrike" kern="1200" cap="none" spc="-30" normalizeH="0" baseline="0" noProof="0" dirty="0">
                <a:ln>
                  <a:noFill/>
                </a:ln>
                <a:solidFill>
                  <a:prstClr val="white"/>
                </a:solidFill>
                <a:effectLst/>
                <a:uLnTx/>
                <a:uFillTx/>
                <a:latin typeface="Calibri"/>
                <a:ea typeface="+mn-ea"/>
                <a:cs typeface="Calibri"/>
              </a:rPr>
              <a:t>Tarım</a:t>
            </a:r>
            <a:r>
              <a:rPr kumimoji="0" sz="1600" b="1" i="0" u="none" strike="noStrike" kern="1200" cap="none" spc="5"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2"/>
          <p:cNvSpPr txBox="1"/>
          <p:nvPr/>
        </p:nvSpPr>
        <p:spPr>
          <a:xfrm>
            <a:off x="6195450" y="1522583"/>
            <a:ext cx="5331460" cy="863057"/>
          </a:xfrm>
          <a:prstGeom prst="rect">
            <a:avLst/>
          </a:prstGeom>
          <a:ln w="19050">
            <a:solidFill>
              <a:srgbClr val="BCD6ED"/>
            </a:solidFill>
          </a:ln>
        </p:spPr>
        <p:txBody>
          <a:bodyPr vert="horz" wrap="square" lIns="0" tIns="31750" rIns="0" bIns="0" rtlCol="0">
            <a:spAutoFit/>
          </a:bodyPr>
          <a:lstStyle/>
          <a:p>
            <a:pPr marL="91440" marR="81280" lvl="0" indent="0" algn="just" defTabSz="914400" rtl="0" eaLnBrk="1" fontAlgn="auto" latinLnBrk="0" hangingPunct="1">
              <a:lnSpc>
                <a:spcPct val="100000"/>
              </a:lnSpc>
              <a:spcBef>
                <a:spcPts val="25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Hizmet </a:t>
            </a:r>
            <a:r>
              <a:rPr kumimoji="0" sz="1800" b="0" i="0" u="none" strike="noStrike" kern="1200" cap="none" spc="-10"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a:ln>
                  <a:noFill/>
                </a:ln>
                <a:solidFill>
                  <a:prstClr val="black"/>
                </a:solidFill>
                <a:effectLst/>
                <a:uLnTx/>
                <a:uFillTx/>
                <a:latin typeface="Calibri"/>
                <a:ea typeface="+mn-ea"/>
                <a:cs typeface="Calibri"/>
              </a:rPr>
              <a:t>öne </a:t>
            </a:r>
            <a:r>
              <a:rPr kumimoji="0" sz="1800" b="0" i="0" u="none" strike="noStrike" kern="1200" cap="none" spc="-10" normalizeH="0" baseline="0" noProof="0" dirty="0">
                <a:ln>
                  <a:noFill/>
                </a:ln>
                <a:solidFill>
                  <a:prstClr val="black"/>
                </a:solidFill>
                <a:effectLst/>
                <a:uLnTx/>
                <a:uFillTx/>
                <a:latin typeface="Calibri"/>
                <a:ea typeface="+mn-ea"/>
                <a:cs typeface="Calibri"/>
              </a:rPr>
              <a:t>çıkan </a:t>
            </a:r>
            <a:r>
              <a:rPr kumimoji="0" sz="1800" b="0" i="0" u="none" strike="noStrike" kern="1200" cap="none" spc="0" normalizeH="0" baseline="0" noProof="0" dirty="0">
                <a:ln>
                  <a:noFill/>
                </a:ln>
                <a:solidFill>
                  <a:prstClr val="black"/>
                </a:solidFill>
                <a:effectLst/>
                <a:uLnTx/>
                <a:uFillTx/>
                <a:latin typeface="Calibri"/>
                <a:ea typeface="+mn-ea"/>
                <a:cs typeface="Calibri"/>
              </a:rPr>
              <a:t>alt </a:t>
            </a:r>
            <a:r>
              <a:rPr kumimoji="0" sz="1800" b="0" i="0" u="none" strike="noStrike" kern="1200" cap="none" spc="-25" normalizeH="0" baseline="0" noProof="0" dirty="0">
                <a:ln>
                  <a:noFill/>
                </a:ln>
                <a:solidFill>
                  <a:prstClr val="black"/>
                </a:solidFill>
                <a:effectLst/>
                <a:uLnTx/>
                <a:uFillTx/>
                <a:latin typeface="Calibri"/>
                <a:ea typeface="+mn-ea"/>
                <a:cs typeface="Calibri"/>
              </a:rPr>
              <a:t>sektörler, </a:t>
            </a:r>
            <a:r>
              <a:rPr kumimoji="0" sz="1800" b="0" i="0" u="none" strike="noStrike" kern="1200" cap="none" spc="-5" normalizeH="0" baseline="0" noProof="0" dirty="0">
                <a:ln>
                  <a:noFill/>
                </a:ln>
                <a:solidFill>
                  <a:prstClr val="black"/>
                </a:solidFill>
                <a:effectLst/>
                <a:uLnTx/>
                <a:uFillTx/>
                <a:latin typeface="Calibri"/>
                <a:ea typeface="+mn-ea"/>
                <a:cs typeface="Calibri"/>
              </a:rPr>
              <a:t>inşaat </a:t>
            </a:r>
            <a:r>
              <a:rPr kumimoji="0" sz="1800" b="0" i="0" u="none" strike="noStrike" kern="1200" cap="none" spc="-10" normalizeH="0" baseline="0" noProof="0" dirty="0">
                <a:ln>
                  <a:noFill/>
                </a:ln>
                <a:solidFill>
                  <a:prstClr val="black"/>
                </a:solidFill>
                <a:effectLst/>
                <a:uLnTx/>
                <a:uFillTx/>
                <a:latin typeface="Calibri"/>
                <a:ea typeface="+mn-ea"/>
                <a:cs typeface="Calibri"/>
              </a:rPr>
              <a:t>ve  ticaret; tarım </a:t>
            </a:r>
            <a:r>
              <a:rPr kumimoji="0" sz="1800" b="0" i="0" u="none" strike="noStrike" kern="1200" cap="none" spc="-5"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err="1">
                <a:ln>
                  <a:noFill/>
                </a:ln>
                <a:solidFill>
                  <a:prstClr val="black"/>
                </a:solidFill>
                <a:effectLst/>
                <a:uLnTx/>
                <a:uFillTx/>
                <a:latin typeface="Calibri"/>
                <a:ea typeface="+mn-ea"/>
                <a:cs typeface="Calibri"/>
              </a:rPr>
              <a:t>ise</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0" i="0" u="none" strike="noStrike" kern="1200" cap="none" spc="-10" normalizeH="0" baseline="0" noProof="0" dirty="0">
                <a:ln>
                  <a:noFill/>
                </a:ln>
                <a:solidFill>
                  <a:prstClr val="black"/>
                </a:solidFill>
                <a:effectLst/>
                <a:uLnTx/>
                <a:uFillTx/>
                <a:latin typeface="Calibri"/>
                <a:ea typeface="+mn-ea"/>
                <a:cs typeface="Calibri"/>
              </a:rPr>
              <a:t>süt hayvancılığı</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lang="tr-TR" sz="1800" b="0" i="0" u="none" strike="noStrike" kern="1200" cap="none" spc="-5" normalizeH="0" baseline="0" noProof="0" dirty="0">
                <a:ln>
                  <a:noFill/>
                </a:ln>
                <a:solidFill>
                  <a:prstClr val="black"/>
                </a:solidFill>
                <a:effectLst/>
                <a:uLnTx/>
                <a:uFillTx/>
                <a:latin typeface="Calibri"/>
                <a:ea typeface="+mn-ea"/>
                <a:cs typeface="Calibri"/>
              </a:rPr>
              <a:t> bitkisel üretim ve</a:t>
            </a:r>
            <a:r>
              <a:rPr kumimoji="0" sz="1800" b="0" i="0" u="none" strike="noStrike" kern="1200" cap="none" spc="-5" normalizeH="0" baseline="0" noProof="0" dirty="0">
                <a:ln>
                  <a:noFill/>
                </a:ln>
                <a:solidFill>
                  <a:prstClr val="black"/>
                </a:solidFill>
                <a:effectLst/>
                <a:uLnTx/>
                <a:uFillTx/>
                <a:latin typeface="Calibri"/>
                <a:ea typeface="+mn-ea"/>
                <a:cs typeface="Calibri"/>
              </a:rPr>
              <a:t> meyvecili</a:t>
            </a:r>
            <a:r>
              <a:rPr kumimoji="0" lang="tr-TR" sz="1800" b="0" i="0" u="none" strike="noStrike" kern="1200" cap="none" spc="-5" normalizeH="0" baseline="0" noProof="0" dirty="0" err="1">
                <a:ln>
                  <a:noFill/>
                </a:ln>
                <a:solidFill>
                  <a:prstClr val="black"/>
                </a:solidFill>
                <a:effectLst/>
                <a:uLnTx/>
                <a:uFillTx/>
                <a:latin typeface="Calibri"/>
                <a:ea typeface="+mn-ea"/>
                <a:cs typeface="Calibri"/>
              </a:rPr>
              <a:t>ktir</a:t>
            </a:r>
            <a:r>
              <a:rPr kumimoji="0" lang="tr-TR" sz="1800" b="0" i="0" u="none" strike="noStrike" kern="1200" cap="none" spc="-5"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4"/>
          <p:cNvSpPr txBox="1"/>
          <p:nvPr/>
        </p:nvSpPr>
        <p:spPr>
          <a:xfrm>
            <a:off x="6195450" y="2572619"/>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Bingöl İli Yıllara Göre Kişi Başına GSYH Verileri (₺)</a:t>
            </a:r>
          </a:p>
        </p:txBody>
      </p:sp>
      <p:sp>
        <p:nvSpPr>
          <p:cNvPr id="14" name="object 15"/>
          <p:cNvSpPr txBox="1"/>
          <p:nvPr/>
        </p:nvSpPr>
        <p:spPr>
          <a:xfrm>
            <a:off x="664535" y="974903"/>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İlin </a:t>
            </a:r>
            <a:r>
              <a:rPr kumimoji="0" sz="1600" b="1" i="0" u="none" strike="noStrike" kern="1200" cap="none" spc="-10" normalizeH="0" baseline="0" noProof="0" dirty="0">
                <a:ln>
                  <a:noFill/>
                </a:ln>
                <a:solidFill>
                  <a:prstClr val="white"/>
                </a:solidFill>
                <a:effectLst/>
                <a:uLnTx/>
                <a:uFillTx/>
                <a:latin typeface="Calibri"/>
                <a:ea typeface="+mn-ea"/>
                <a:cs typeface="Calibri"/>
              </a:rPr>
              <a:t>Ekonomisine </a:t>
            </a:r>
            <a:r>
              <a:rPr kumimoji="0" sz="1600" b="1" i="0" u="none" strike="noStrike" kern="1200" cap="none" spc="-50" normalizeH="0" baseline="0" noProof="0" dirty="0">
                <a:ln>
                  <a:noFill/>
                </a:ln>
                <a:solidFill>
                  <a:prstClr val="white"/>
                </a:solidFill>
                <a:effectLst/>
                <a:uLnTx/>
                <a:uFillTx/>
                <a:latin typeface="Calibri"/>
                <a:ea typeface="+mn-ea"/>
                <a:cs typeface="Calibri"/>
              </a:rPr>
              <a:t>Yön </a:t>
            </a:r>
            <a:r>
              <a:rPr kumimoji="0" sz="1600" b="1" i="0" u="none" strike="noStrike" kern="1200" cap="none" spc="-25" normalizeH="0" baseline="0" noProof="0" dirty="0">
                <a:ln>
                  <a:noFill/>
                </a:ln>
                <a:solidFill>
                  <a:prstClr val="white"/>
                </a:solidFill>
                <a:effectLst/>
                <a:uLnTx/>
                <a:uFillTx/>
                <a:latin typeface="Calibri"/>
                <a:ea typeface="+mn-ea"/>
                <a:cs typeface="Calibri"/>
              </a:rPr>
              <a:t>Veren</a:t>
            </a:r>
            <a:r>
              <a:rPr kumimoji="0" sz="1600" b="1" i="0" u="none" strike="noStrike" kern="1200" cap="none" spc="6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18" name="Tablo 17"/>
          <p:cNvGraphicFramePr>
            <a:graphicFrameLocks noGrp="1"/>
          </p:cNvGraphicFramePr>
          <p:nvPr>
            <p:extLst>
              <p:ext uri="{D42A27DB-BD31-4B8C-83A1-F6EECF244321}">
                <p14:modId xmlns:p14="http://schemas.microsoft.com/office/powerpoint/2010/main" val="388788090"/>
              </p:ext>
            </p:extLst>
          </p:nvPr>
        </p:nvGraphicFramePr>
        <p:xfrm>
          <a:off x="664535" y="2986385"/>
          <a:ext cx="5067986" cy="1324564"/>
        </p:xfrm>
        <a:graphic>
          <a:graphicData uri="http://schemas.openxmlformats.org/drawingml/2006/table">
            <a:tbl>
              <a:tblPr/>
              <a:tblGrid>
                <a:gridCol w="3842460">
                  <a:extLst>
                    <a:ext uri="{9D8B030D-6E8A-4147-A177-3AD203B41FA5}">
                      <a16:colId xmlns:a16="http://schemas.microsoft.com/office/drawing/2014/main" val="201088323"/>
                    </a:ext>
                  </a:extLst>
                </a:gridCol>
                <a:gridCol w="1225526">
                  <a:extLst>
                    <a:ext uri="{9D8B030D-6E8A-4147-A177-3AD203B41FA5}">
                      <a16:colId xmlns:a16="http://schemas.microsoft.com/office/drawing/2014/main" val="2723813676"/>
                    </a:ext>
                  </a:extLst>
                </a:gridCol>
              </a:tblGrid>
              <a:tr h="331141">
                <a:tc>
                  <a:txBody>
                    <a:bodyPr/>
                    <a:lstStyle/>
                    <a:p>
                      <a:pPr marL="9525" algn="ctr">
                        <a:lnSpc>
                          <a:spcPct val="100000"/>
                        </a:lnSpc>
                        <a:spcBef>
                          <a:spcPts val="385"/>
                        </a:spcBef>
                      </a:pPr>
                      <a:r>
                        <a:rPr sz="1400" b="1" spc="-10" dirty="0"/>
                        <a:t>Sektör</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50800" algn="ctr">
                        <a:lnSpc>
                          <a:spcPct val="100000"/>
                        </a:lnSpc>
                        <a:spcBef>
                          <a:spcPts val="385"/>
                        </a:spcBef>
                      </a:pPr>
                      <a:r>
                        <a:rPr sz="1400" b="1" spc="-15" dirty="0"/>
                        <a:t>GSYİH </a:t>
                      </a:r>
                      <a:r>
                        <a:rPr sz="1400" b="1" spc="-20" dirty="0"/>
                        <a:t>Payı</a:t>
                      </a:r>
                      <a:r>
                        <a:rPr sz="1400" b="1" dirty="0"/>
                        <a:t> </a:t>
                      </a:r>
                      <a:r>
                        <a:rPr sz="1400" b="1" spc="-5" dirty="0"/>
                        <a:t>%</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00577406"/>
                  </a:ext>
                </a:extLst>
              </a:tr>
              <a:tr h="331141">
                <a:tc>
                  <a:txBody>
                    <a:bodyPr/>
                    <a:lstStyle/>
                    <a:p>
                      <a:pPr marL="9525">
                        <a:lnSpc>
                          <a:spcPts val="1889"/>
                        </a:lnSpc>
                      </a:pPr>
                      <a:r>
                        <a:rPr sz="1400" spc="-5" dirty="0" err="1" smtClean="0"/>
                        <a:t>Hizmetler</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smtClean="0">
                          <a:solidFill>
                            <a:schemeClr val="tx1"/>
                          </a:solidFill>
                        </a:rPr>
                        <a:t>63,57</a:t>
                      </a:r>
                      <a:endParaRPr lang="tr-TR" sz="1400" b="1" dirty="0">
                        <a:solidFill>
                          <a:schemeClr val="tx1"/>
                        </a:solidFil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331141">
                <a:tc>
                  <a:txBody>
                    <a:bodyPr/>
                    <a:lstStyle/>
                    <a:p>
                      <a:pPr marL="9525">
                        <a:lnSpc>
                          <a:spcPts val="1889"/>
                        </a:lnSpc>
                      </a:pPr>
                      <a:r>
                        <a:rPr sz="1400" spc="-10" dirty="0" err="1" smtClean="0"/>
                        <a:t>Sanayi</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smtClean="0">
                          <a:solidFill>
                            <a:schemeClr val="tx1"/>
                          </a:solidFill>
                          <a:latin typeface="+mn-lt"/>
                          <a:cs typeface="+mn-cs"/>
                        </a:rPr>
                        <a:t>12,71</a:t>
                      </a:r>
                      <a:endParaRPr lang="tr-TR" sz="1400" b="1" dirty="0">
                        <a:solidFill>
                          <a:schemeClr val="tx1"/>
                        </a:solidFill>
                        <a:latin typeface="+mn-lt"/>
                        <a:cs typeface="+mn-cs"/>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331141">
                <a:tc>
                  <a:txBody>
                    <a:bodyPr/>
                    <a:lstStyle/>
                    <a:p>
                      <a:pPr marL="9525">
                        <a:lnSpc>
                          <a:spcPts val="1889"/>
                        </a:lnSpc>
                      </a:pPr>
                      <a:r>
                        <a:rPr sz="1400" spc="-30" dirty="0" err="1" smtClean="0"/>
                        <a:t>Tarım</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dirty="0" smtClean="0">
                          <a:solidFill>
                            <a:schemeClr val="tx1"/>
                          </a:solidFill>
                          <a:latin typeface="+mn-lt"/>
                          <a:cs typeface="+mn-cs"/>
                        </a:rPr>
                        <a:t>13,87</a:t>
                      </a:r>
                      <a:endParaRPr lang="tr-TR" sz="1400" b="1" dirty="0">
                        <a:solidFill>
                          <a:schemeClr val="tx1"/>
                        </a:solidFill>
                        <a:latin typeface="+mn-lt"/>
                        <a:cs typeface="+mn-cs"/>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3970334026"/>
              </p:ext>
            </p:extLst>
          </p:nvPr>
        </p:nvGraphicFramePr>
        <p:xfrm>
          <a:off x="664535" y="4365362"/>
          <a:ext cx="5067986" cy="1077383"/>
        </p:xfrm>
        <a:graphic>
          <a:graphicData uri="http://schemas.openxmlformats.org/drawingml/2006/table">
            <a:tbl>
              <a:tblPr/>
              <a:tblGrid>
                <a:gridCol w="3849712">
                  <a:extLst>
                    <a:ext uri="{9D8B030D-6E8A-4147-A177-3AD203B41FA5}">
                      <a16:colId xmlns:a16="http://schemas.microsoft.com/office/drawing/2014/main" val="201088323"/>
                    </a:ext>
                  </a:extLst>
                </a:gridCol>
                <a:gridCol w="1218274">
                  <a:extLst>
                    <a:ext uri="{9D8B030D-6E8A-4147-A177-3AD203B41FA5}">
                      <a16:colId xmlns:a16="http://schemas.microsoft.com/office/drawing/2014/main" val="2723813676"/>
                    </a:ext>
                  </a:extLst>
                </a:gridCol>
              </a:tblGrid>
              <a:tr h="277854">
                <a:tc>
                  <a:txBody>
                    <a:bodyPr/>
                    <a:lstStyle/>
                    <a:p>
                      <a:pPr marL="9525">
                        <a:lnSpc>
                          <a:spcPts val="1889"/>
                        </a:lnSpc>
                      </a:pPr>
                      <a:r>
                        <a:rPr sz="1400" spc="-5" dirty="0">
                          <a:latin typeface="+mn-lt"/>
                        </a:rPr>
                        <a:t>Kişi </a:t>
                      </a:r>
                      <a:r>
                        <a:rPr sz="1400" spc="-5" dirty="0" err="1">
                          <a:latin typeface="+mn-lt"/>
                        </a:rPr>
                        <a:t>Başına</a:t>
                      </a:r>
                      <a:r>
                        <a:rPr sz="1400" spc="-5" dirty="0">
                          <a:latin typeface="+mn-lt"/>
                        </a:rPr>
                        <a:t> </a:t>
                      </a:r>
                      <a:r>
                        <a:rPr sz="1400" spc="-5" dirty="0" smtClean="0">
                          <a:latin typeface="+mn-lt"/>
                        </a:rPr>
                        <a:t>GSYİH</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spc="-5" dirty="0" smtClean="0">
                          <a:solidFill>
                            <a:schemeClr val="tx1"/>
                          </a:solidFill>
                          <a:latin typeface="+mn-lt"/>
                        </a:rPr>
                        <a:t>6.165 </a:t>
                      </a:r>
                      <a:r>
                        <a:rPr lang="tr-TR" sz="1400" b="1" spc="-5" dirty="0">
                          <a:solidFill>
                            <a:schemeClr val="tx1"/>
                          </a:solidFill>
                          <a:latin typeface="+mn-lt"/>
                        </a:rPr>
                        <a:t>$</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549405">
                <a:tc>
                  <a:txBody>
                    <a:bodyPr/>
                    <a:lstStyle/>
                    <a:p>
                      <a:pPr marL="9525">
                        <a:lnSpc>
                          <a:spcPts val="1889"/>
                        </a:lnSpc>
                      </a:pPr>
                      <a:r>
                        <a:rPr lang="tr-TR" sz="1400" spc="-5" dirty="0">
                          <a:latin typeface="+mn-lt"/>
                        </a:rPr>
                        <a:t>Kişi</a:t>
                      </a:r>
                      <a:r>
                        <a:rPr lang="tr-TR" sz="1400" spc="-5" baseline="0" dirty="0">
                          <a:latin typeface="+mn-lt"/>
                        </a:rPr>
                        <a:t> Başına Düşen GSYİH Bazında İl Sırası </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89"/>
                        </a:lnSpc>
                      </a:pPr>
                      <a:r>
                        <a:rPr lang="tr-TR" sz="1400" b="1" spc="-5" dirty="0">
                          <a:solidFill>
                            <a:schemeClr val="tx1"/>
                          </a:solidFill>
                          <a:latin typeface="+mn-lt"/>
                        </a:rPr>
                        <a:t>73</a:t>
                      </a:r>
                      <a:r>
                        <a:rPr sz="1400" b="1" spc="-5" dirty="0">
                          <a:solidFill>
                            <a:schemeClr val="tx1"/>
                          </a:solidFill>
                          <a:latin typeface="+mn-lt"/>
                        </a:rPr>
                        <a:t>.</a:t>
                      </a:r>
                      <a:r>
                        <a:rPr sz="1400" b="1" spc="-90" dirty="0">
                          <a:solidFill>
                            <a:schemeClr val="tx1"/>
                          </a:solidFill>
                          <a:latin typeface="+mn-lt"/>
                        </a:rPr>
                        <a:t> </a:t>
                      </a:r>
                      <a:r>
                        <a:rPr sz="1400" b="1" spc="-15" dirty="0">
                          <a:solidFill>
                            <a:schemeClr val="tx1"/>
                          </a:solidFill>
                          <a:latin typeface="+mn-lt"/>
                        </a:rPr>
                        <a:t>sıra</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250124">
                <a:tc>
                  <a:txBody>
                    <a:bodyPr/>
                    <a:lstStyle/>
                    <a:p>
                      <a:pPr marL="9525">
                        <a:lnSpc>
                          <a:spcPct val="100000"/>
                        </a:lnSpc>
                        <a:spcBef>
                          <a:spcPts val="50"/>
                        </a:spcBef>
                      </a:pPr>
                      <a:r>
                        <a:rPr sz="1400" spc="-5" dirty="0">
                          <a:solidFill>
                            <a:schemeClr val="tx1"/>
                          </a:solidFill>
                          <a:latin typeface="+mn-lt"/>
                        </a:rPr>
                        <a:t>İşsizlik </a:t>
                      </a:r>
                      <a:r>
                        <a:rPr sz="1400" spc="-15" dirty="0" err="1">
                          <a:solidFill>
                            <a:schemeClr val="tx1"/>
                          </a:solidFill>
                          <a:latin typeface="+mn-lt"/>
                        </a:rPr>
                        <a:t>Oranı</a:t>
                      </a:r>
                      <a:r>
                        <a:rPr sz="1400" spc="-15" dirty="0">
                          <a:solidFill>
                            <a:schemeClr val="tx1"/>
                          </a:solidFill>
                          <a:latin typeface="+mn-lt"/>
                        </a:rPr>
                        <a:t> </a:t>
                      </a:r>
                      <a:r>
                        <a:rPr sz="1400" spc="-5" dirty="0" smtClean="0">
                          <a:solidFill>
                            <a:schemeClr val="tx1"/>
                          </a:solidFill>
                          <a:latin typeface="+mn-lt"/>
                        </a:rPr>
                        <a:t>%</a:t>
                      </a:r>
                      <a:endParaRPr sz="1400"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50"/>
                        </a:spcBef>
                      </a:pPr>
                      <a:r>
                        <a:rPr sz="1400" b="1" spc="-5" dirty="0">
                          <a:solidFill>
                            <a:schemeClr val="tx1"/>
                          </a:solidFill>
                          <a:latin typeface="+mn-lt"/>
                        </a:rPr>
                        <a:t>7</a:t>
                      </a:r>
                      <a:endParaRPr sz="1400" b="1"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15" name="Grafik 14"/>
          <p:cNvGraphicFramePr>
            <a:graphicFrameLocks/>
          </p:cNvGraphicFramePr>
          <p:nvPr>
            <p:extLst>
              <p:ext uri="{D42A27DB-BD31-4B8C-83A1-F6EECF244321}">
                <p14:modId xmlns:p14="http://schemas.microsoft.com/office/powerpoint/2010/main" val="2515872548"/>
              </p:ext>
            </p:extLst>
          </p:nvPr>
        </p:nvGraphicFramePr>
        <p:xfrm>
          <a:off x="6195450" y="2882882"/>
          <a:ext cx="5331460" cy="2559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397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21"/>
          <p:cNvSpPr txBox="1"/>
          <p:nvPr/>
        </p:nvSpPr>
        <p:spPr>
          <a:xfrm>
            <a:off x="701375" y="6091467"/>
            <a:ext cx="10867912" cy="30905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1750" rIns="0" bIns="0" rtlCol="0">
            <a:spAutoFit/>
          </a:bodyPr>
          <a:lstStyle/>
          <a:p>
            <a:pPr lvl="0" algn="ctr">
              <a:spcBef>
                <a:spcPts val="250"/>
              </a:spcBef>
              <a:defRPr/>
            </a:pPr>
            <a:r>
              <a:rPr lang="tr-TR" spc="-10" dirty="0">
                <a:solidFill>
                  <a:srgbClr val="FFFFFF"/>
                </a:solidFill>
                <a:cs typeface="Calibri"/>
              </a:rPr>
              <a:t>Bingöl </a:t>
            </a:r>
            <a:r>
              <a:rPr lang="tr-TR" dirty="0">
                <a:solidFill>
                  <a:srgbClr val="FFFFFF"/>
                </a:solidFill>
                <a:cs typeface="Calibri"/>
              </a:rPr>
              <a:t>2024 </a:t>
            </a:r>
            <a:r>
              <a:rPr lang="tr-TR" spc="-10" dirty="0">
                <a:solidFill>
                  <a:srgbClr val="FFFFFF"/>
                </a:solidFill>
                <a:cs typeface="Calibri"/>
              </a:rPr>
              <a:t>yılı  Ocak-Kasım dönemi itibariyle 5,251 </a:t>
            </a:r>
            <a:r>
              <a:rPr lang="tr-TR" dirty="0">
                <a:solidFill>
                  <a:srgbClr val="FFFFFF"/>
                </a:solidFill>
                <a:cs typeface="Calibri"/>
              </a:rPr>
              <a:t>Milyon Dolar </a:t>
            </a:r>
            <a:r>
              <a:rPr lang="tr-TR" spc="-15" dirty="0">
                <a:solidFill>
                  <a:srgbClr val="FFFFFF"/>
                </a:solidFill>
                <a:cs typeface="Calibri"/>
              </a:rPr>
              <a:t>ihracat </a:t>
            </a:r>
            <a:r>
              <a:rPr lang="tr-TR" spc="-5" dirty="0">
                <a:solidFill>
                  <a:srgbClr val="FFFFFF"/>
                </a:solidFill>
                <a:cs typeface="Calibri"/>
              </a:rPr>
              <a:t>ile Türkiye’</a:t>
            </a:r>
            <a:r>
              <a:rPr lang="tr-TR" spc="-15" dirty="0">
                <a:solidFill>
                  <a:srgbClr val="FFFFFF"/>
                </a:solidFill>
                <a:cs typeface="Calibri"/>
              </a:rPr>
              <a:t>de </a:t>
            </a:r>
            <a:r>
              <a:rPr lang="tr-TR" dirty="0">
                <a:solidFill>
                  <a:prstClr val="white"/>
                </a:solidFill>
                <a:cs typeface="Calibri"/>
              </a:rPr>
              <a:t>77</a:t>
            </a:r>
            <a:r>
              <a:rPr lang="tr-TR" dirty="0">
                <a:solidFill>
                  <a:srgbClr val="FFFF00"/>
                </a:solidFill>
                <a:cs typeface="Calibri"/>
              </a:rPr>
              <a:t>.</a:t>
            </a:r>
            <a:r>
              <a:rPr lang="tr-TR" dirty="0">
                <a:solidFill>
                  <a:srgbClr val="FFFFFF"/>
                </a:solidFill>
                <a:cs typeface="Calibri"/>
              </a:rPr>
              <a:t> </a:t>
            </a:r>
            <a:r>
              <a:rPr lang="tr-TR" spc="-10" dirty="0">
                <a:solidFill>
                  <a:srgbClr val="FFFFFF"/>
                </a:solidFill>
                <a:cs typeface="Calibri"/>
              </a:rPr>
              <a:t>sırada yer</a:t>
            </a:r>
            <a:r>
              <a:rPr lang="tr-TR" spc="215" dirty="0">
                <a:solidFill>
                  <a:srgbClr val="FFFFFF"/>
                </a:solidFill>
                <a:cs typeface="Calibri"/>
              </a:rPr>
              <a:t> </a:t>
            </a:r>
            <a:r>
              <a:rPr lang="tr-TR" spc="-5" dirty="0">
                <a:solidFill>
                  <a:srgbClr val="FFFFFF"/>
                </a:solidFill>
                <a:cs typeface="Calibri"/>
              </a:rPr>
              <a:t>almaktadır.</a:t>
            </a:r>
            <a:endParaRPr lang="tr-TR" dirty="0">
              <a:solidFill>
                <a:prstClr val="black"/>
              </a:solidFill>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0" name="object 8"/>
          <p:cNvSpPr txBox="1"/>
          <p:nvPr/>
        </p:nvSpPr>
        <p:spPr>
          <a:xfrm>
            <a:off x="699943" y="964399"/>
            <a:ext cx="4698875"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Yıllara Göre İhracat Rakamları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TÜİK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20</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-202</a:t>
            </a:r>
            <a:r>
              <a:rPr lang="tr-TR" sz="1600" b="1" spc="-15" dirty="0">
                <a:solidFill>
                  <a:srgbClr val="FFFFFF"/>
                </a:solidFill>
                <a:latin typeface="Calibri"/>
                <a:cs typeface="Calibri"/>
              </a:rPr>
              <a:t>4</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lang="sv-SE" sz="1600" b="1" i="0" u="none" strike="noStrike" kern="1200" cap="none" spc="-15" normalizeH="0" baseline="0" noProof="0" dirty="0">
              <a:ln>
                <a:noFill/>
              </a:ln>
              <a:solidFill>
                <a:srgbClr val="FFFFFF"/>
              </a:solidFill>
              <a:effectLst/>
              <a:uLnTx/>
              <a:uFillTx/>
              <a:latin typeface="Calibri"/>
              <a:ea typeface="+mn-ea"/>
              <a:cs typeface="Calibri"/>
            </a:endParaRPr>
          </a:p>
        </p:txBody>
      </p:sp>
      <p:sp>
        <p:nvSpPr>
          <p:cNvPr id="11" name="object 8"/>
          <p:cNvSpPr txBox="1"/>
          <p:nvPr/>
        </p:nvSpPr>
        <p:spPr>
          <a:xfrm>
            <a:off x="5589142" y="964399"/>
            <a:ext cx="5980146"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İhracatın Sektörel Dağılımı </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İlk 10 Sektör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TÜİK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202</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4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lang="sv-SE" sz="1600" b="1" i="0" u="none" strike="noStrike" kern="1200" cap="none" spc="-15" normalizeH="0" baseline="0" noProof="0" dirty="0">
              <a:ln>
                <a:noFill/>
              </a:ln>
              <a:solidFill>
                <a:srgbClr val="FFFFFF"/>
              </a:solidFill>
              <a:effectLst/>
              <a:uLnTx/>
              <a:uFillTx/>
              <a:latin typeface="Calibri"/>
              <a:ea typeface="+mn-ea"/>
              <a:cs typeface="Calibri"/>
            </a:endParaRPr>
          </a:p>
        </p:txBody>
      </p:sp>
      <p:graphicFrame>
        <p:nvGraphicFramePr>
          <p:cNvPr id="12" name="Grafik 11"/>
          <p:cNvGraphicFramePr>
            <a:graphicFrameLocks/>
          </p:cNvGraphicFramePr>
          <p:nvPr>
            <p:extLst>
              <p:ext uri="{D42A27DB-BD31-4B8C-83A1-F6EECF244321}">
                <p14:modId xmlns:p14="http://schemas.microsoft.com/office/powerpoint/2010/main" val="336948255"/>
              </p:ext>
            </p:extLst>
          </p:nvPr>
        </p:nvGraphicFramePr>
        <p:xfrm>
          <a:off x="699942" y="1661311"/>
          <a:ext cx="4698875" cy="4120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3861305052"/>
              </p:ext>
            </p:extLst>
          </p:nvPr>
        </p:nvGraphicFramePr>
        <p:xfrm>
          <a:off x="5589141" y="1332692"/>
          <a:ext cx="5980145" cy="4659545"/>
        </p:xfrm>
        <a:graphic>
          <a:graphicData uri="http://schemas.openxmlformats.org/drawingml/2006/table">
            <a:tbl>
              <a:tblPr/>
              <a:tblGrid>
                <a:gridCol w="4515893">
                  <a:extLst>
                    <a:ext uri="{9D8B030D-6E8A-4147-A177-3AD203B41FA5}">
                      <a16:colId xmlns:a16="http://schemas.microsoft.com/office/drawing/2014/main" val="3442132565"/>
                    </a:ext>
                  </a:extLst>
                </a:gridCol>
                <a:gridCol w="1464252">
                  <a:extLst>
                    <a:ext uri="{9D8B030D-6E8A-4147-A177-3AD203B41FA5}">
                      <a16:colId xmlns:a16="http://schemas.microsoft.com/office/drawing/2014/main" val="841566887"/>
                    </a:ext>
                  </a:extLst>
                </a:gridCol>
              </a:tblGrid>
              <a:tr h="335312">
                <a:tc>
                  <a:txBody>
                    <a:bodyPr/>
                    <a:lstStyle/>
                    <a:p>
                      <a:pPr algn="l" rtl="0" fontAlgn="b"/>
                      <a:r>
                        <a:rPr lang="tr-TR" sz="1400" b="1" i="0" u="none" strike="noStrike" dirty="0" smtClean="0">
                          <a:solidFill>
                            <a:schemeClr val="bg1"/>
                          </a:solidFill>
                          <a:effectLst/>
                          <a:latin typeface="+mn-lt"/>
                        </a:rPr>
                        <a:t>Sektör</a:t>
                      </a:r>
                      <a:endParaRPr lang="tr-TR" sz="1400" b="1" i="0" u="none" strike="noStrike" dirty="0">
                        <a:solidFill>
                          <a:schemeClr val="bg1"/>
                        </a:solidFill>
                        <a:effectLst/>
                        <a:latin typeface="+mn-lt"/>
                      </a:endParaRPr>
                    </a:p>
                  </a:txBody>
                  <a:tcPr marL="8703" marR="8703" marT="87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tc>
                  <a:txBody>
                    <a:bodyPr/>
                    <a:lstStyle/>
                    <a:p>
                      <a:pPr algn="ctr" rtl="0" fontAlgn="ctr"/>
                      <a:r>
                        <a:rPr kumimoji="0" lang="tr-TR" sz="1400" b="1" i="0" u="none" strike="noStrike" kern="1200" cap="none" spc="-15" normalizeH="0" baseline="0" noProof="0" dirty="0" smtClean="0">
                          <a:ln>
                            <a:noFill/>
                          </a:ln>
                          <a:solidFill>
                            <a:srgbClr val="FFFFFF"/>
                          </a:solidFill>
                          <a:effectLst/>
                          <a:uLnTx/>
                          <a:uFillTx/>
                          <a:latin typeface="+mn-lt"/>
                          <a:ea typeface="+mn-ea"/>
                          <a:cs typeface="Calibri"/>
                        </a:rPr>
                        <a:t>İhracat Tutarı($)</a:t>
                      </a:r>
                      <a:endParaRPr lang="tr-TR" sz="1400" b="1" i="0" u="none" strike="noStrike" dirty="0">
                        <a:solidFill>
                          <a:schemeClr val="bg1"/>
                        </a:solidFill>
                        <a:effectLst/>
                        <a:latin typeface="+mn-lt"/>
                      </a:endParaRPr>
                    </a:p>
                  </a:txBody>
                  <a:tcPr marL="8703" marR="8703" marT="8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extLst>
                  <a:ext uri="{0D108BD9-81ED-4DB2-BD59-A6C34878D82A}">
                    <a16:rowId xmlns:a16="http://schemas.microsoft.com/office/drawing/2014/main" val="80292883"/>
                  </a:ext>
                </a:extLst>
              </a:tr>
              <a:tr h="363424">
                <a:tc>
                  <a:txBody>
                    <a:bodyPr/>
                    <a:lstStyle/>
                    <a:p>
                      <a:pPr algn="l" rtl="0" fontAlgn="b"/>
                      <a:r>
                        <a:rPr lang="tr-TR" sz="1200" b="0" i="0" u="none" strike="noStrike" dirty="0">
                          <a:solidFill>
                            <a:srgbClr val="000000"/>
                          </a:solidFill>
                          <a:effectLst/>
                          <a:latin typeface="+mn-lt"/>
                        </a:rPr>
                        <a:t>Seramik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1.178.781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26295511"/>
                  </a:ext>
                </a:extLst>
              </a:tr>
              <a:tr h="679541">
                <a:tc>
                  <a:txBody>
                    <a:bodyPr/>
                    <a:lstStyle/>
                    <a:p>
                      <a:pPr algn="l" rtl="0" fontAlgn="b"/>
                      <a:r>
                        <a:rPr lang="tr-TR" sz="1200" b="0" i="0" u="none" strike="noStrike" dirty="0">
                          <a:solidFill>
                            <a:srgbClr val="000000"/>
                          </a:solidFill>
                          <a:effectLst/>
                          <a:latin typeface="+mn-lt"/>
                        </a:rPr>
                        <a:t>Mobilyalar, yatak takımları, aydınlatma cihazları, reklam lambaları, ışıklı tabelalar vb., prefabrik yapılar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747.414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83953875"/>
                  </a:ext>
                </a:extLst>
              </a:tr>
              <a:tr h="363424">
                <a:tc>
                  <a:txBody>
                    <a:bodyPr/>
                    <a:lstStyle/>
                    <a:p>
                      <a:pPr algn="l" rtl="0" fontAlgn="b"/>
                      <a:r>
                        <a:rPr lang="tr-TR" sz="1200" b="0" i="0" u="none" strike="noStrike" dirty="0">
                          <a:solidFill>
                            <a:srgbClr val="000000"/>
                          </a:solidFill>
                          <a:effectLst/>
                          <a:latin typeface="+mn-lt"/>
                        </a:rPr>
                        <a:t>Plastikler ve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668.700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70161463"/>
                  </a:ext>
                </a:extLst>
              </a:tr>
              <a:tr h="456893">
                <a:tc>
                  <a:txBody>
                    <a:bodyPr/>
                    <a:lstStyle/>
                    <a:p>
                      <a:pPr algn="l" rtl="0" fontAlgn="b"/>
                      <a:r>
                        <a:rPr lang="tr-TR" sz="1200" b="0" i="0" u="none" strike="noStrike" dirty="0">
                          <a:solidFill>
                            <a:srgbClr val="000000"/>
                          </a:solidFill>
                          <a:effectLst/>
                          <a:latin typeface="+mn-lt"/>
                        </a:rPr>
                        <a:t>Kağıt ve karton, kağıt hamurundan, kağıttan veya kartondan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279.347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6931257"/>
                  </a:ext>
                </a:extLst>
              </a:tr>
              <a:tr h="456893">
                <a:tc>
                  <a:txBody>
                    <a:bodyPr/>
                    <a:lstStyle/>
                    <a:p>
                      <a:pPr algn="l" rtl="0" fontAlgn="b"/>
                      <a:r>
                        <a:rPr lang="tr-TR" sz="1200" b="0" i="0" u="none" strike="noStrike" dirty="0">
                          <a:solidFill>
                            <a:srgbClr val="000000"/>
                          </a:solidFill>
                          <a:effectLst/>
                          <a:latin typeface="+mn-lt"/>
                        </a:rPr>
                        <a:t>Süt ürünleri, yumurtalar, tabii bal, diğer yenilebilir hayvansal menşeli ürünler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180.834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77404359"/>
                  </a:ext>
                </a:extLst>
              </a:tr>
              <a:tr h="363424">
                <a:tc>
                  <a:txBody>
                    <a:bodyPr/>
                    <a:lstStyle/>
                    <a:p>
                      <a:pPr algn="l" rtl="0" fontAlgn="b"/>
                      <a:r>
                        <a:rPr lang="tr-TR" sz="1200" b="0" i="0" u="none" strike="noStrike" dirty="0">
                          <a:solidFill>
                            <a:srgbClr val="000000"/>
                          </a:solidFill>
                          <a:effectLst/>
                          <a:latin typeface="+mn-lt"/>
                        </a:rPr>
                        <a:t>Demir veya çelikten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175.230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97304020"/>
                  </a:ext>
                </a:extLst>
              </a:tr>
              <a:tr h="456893">
                <a:tc>
                  <a:txBody>
                    <a:bodyPr/>
                    <a:lstStyle/>
                    <a:p>
                      <a:pPr algn="l" rtl="0" fontAlgn="b"/>
                      <a:r>
                        <a:rPr lang="tr-TR" sz="1200" b="0" i="0" u="none" strike="noStrike" dirty="0">
                          <a:solidFill>
                            <a:srgbClr val="000000"/>
                          </a:solidFill>
                          <a:effectLst/>
                          <a:latin typeface="+mn-lt"/>
                        </a:rPr>
                        <a:t>Ayakkabılar, getrler, tozluklar ve benzeri eşya, bunların aksamı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96.352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04870895"/>
                  </a:ext>
                </a:extLst>
              </a:tr>
              <a:tr h="456893">
                <a:tc>
                  <a:txBody>
                    <a:bodyPr/>
                    <a:lstStyle/>
                    <a:p>
                      <a:pPr algn="l" rtl="0" fontAlgn="b"/>
                      <a:r>
                        <a:rPr lang="tr-TR" sz="1200" b="0" i="0" u="none" strike="noStrike" dirty="0">
                          <a:solidFill>
                            <a:srgbClr val="000000"/>
                          </a:solidFill>
                          <a:effectLst/>
                          <a:latin typeface="+mn-lt"/>
                        </a:rPr>
                        <a:t>Taş, alçı, çimento, amyant, mika veya benzeri maddelerden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92.998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59791236"/>
                  </a:ext>
                </a:extLst>
              </a:tr>
              <a:tr h="363424">
                <a:tc>
                  <a:txBody>
                    <a:bodyPr/>
                    <a:lstStyle/>
                    <a:p>
                      <a:pPr algn="l" rtl="0" fontAlgn="b"/>
                      <a:r>
                        <a:rPr lang="tr-TR" sz="1200" b="0" i="0" u="none" strike="noStrike" dirty="0">
                          <a:solidFill>
                            <a:srgbClr val="000000"/>
                          </a:solidFill>
                          <a:effectLst/>
                          <a:latin typeface="+mn-lt"/>
                        </a:rPr>
                        <a:t>Şeker ve şeker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88.547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7484777"/>
                  </a:ext>
                </a:extLst>
              </a:tr>
              <a:tr h="363424">
                <a:tc>
                  <a:txBody>
                    <a:bodyPr/>
                    <a:lstStyle/>
                    <a:p>
                      <a:pPr algn="l" rtl="0" fontAlgn="b"/>
                      <a:r>
                        <a:rPr lang="tr-TR" sz="1200" b="0" i="0" u="none" strike="noStrike" dirty="0">
                          <a:solidFill>
                            <a:srgbClr val="000000"/>
                          </a:solidFill>
                          <a:effectLst/>
                          <a:latin typeface="+mn-lt"/>
                        </a:rPr>
                        <a:t>Örme giyim eşyası ve aksesuarı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83.573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84335177"/>
                  </a:ext>
                </a:extLst>
              </a:tr>
            </a:tbl>
          </a:graphicData>
        </a:graphic>
      </p:graphicFrame>
    </p:spTree>
    <p:extLst>
      <p:ext uri="{BB962C8B-B14F-4D97-AF65-F5344CB8AC3E}">
        <p14:creationId xmlns:p14="http://schemas.microsoft.com/office/powerpoint/2010/main" val="4015635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8" name="Grafik 7"/>
          <p:cNvGraphicFramePr>
            <a:graphicFrameLocks/>
          </p:cNvGraphicFramePr>
          <p:nvPr>
            <p:extLst>
              <p:ext uri="{D42A27DB-BD31-4B8C-83A1-F6EECF244321}">
                <p14:modId xmlns:p14="http://schemas.microsoft.com/office/powerpoint/2010/main" val="2045525437"/>
              </p:ext>
            </p:extLst>
          </p:nvPr>
        </p:nvGraphicFramePr>
        <p:xfrm>
          <a:off x="677205" y="1921386"/>
          <a:ext cx="4845054" cy="41292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8452146"/>
              </p:ext>
            </p:extLst>
          </p:nvPr>
        </p:nvGraphicFramePr>
        <p:xfrm>
          <a:off x="5830529" y="1427572"/>
          <a:ext cx="5791200" cy="4701052"/>
        </p:xfrm>
        <a:graphic>
          <a:graphicData uri="http://schemas.openxmlformats.org/drawingml/2006/table">
            <a:tbl>
              <a:tblPr/>
              <a:tblGrid>
                <a:gridCol w="4276509">
                  <a:extLst>
                    <a:ext uri="{9D8B030D-6E8A-4147-A177-3AD203B41FA5}">
                      <a16:colId xmlns:a16="http://schemas.microsoft.com/office/drawing/2014/main" val="87464156"/>
                    </a:ext>
                  </a:extLst>
                </a:gridCol>
                <a:gridCol w="1514691">
                  <a:extLst>
                    <a:ext uri="{9D8B030D-6E8A-4147-A177-3AD203B41FA5}">
                      <a16:colId xmlns:a16="http://schemas.microsoft.com/office/drawing/2014/main" val="3427122658"/>
                    </a:ext>
                  </a:extLst>
                </a:gridCol>
              </a:tblGrid>
              <a:tr h="322570">
                <a:tc>
                  <a:txBody>
                    <a:bodyPr/>
                    <a:lstStyle/>
                    <a:p>
                      <a:pPr algn="l" fontAlgn="b"/>
                      <a:r>
                        <a:rPr lang="tr-TR" sz="1400" b="1" i="0" u="none" strike="noStrike" dirty="0">
                          <a:solidFill>
                            <a:schemeClr val="bg1"/>
                          </a:solidFill>
                          <a:effectLst/>
                          <a:latin typeface="+mn-lt"/>
                        </a:rPr>
                        <a:t>Sektör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tc>
                  <a:txBody>
                    <a:bodyPr/>
                    <a:lstStyle/>
                    <a:p>
                      <a:pPr algn="ctr" fontAlgn="b"/>
                      <a:r>
                        <a:rPr lang="tr-TR" sz="1400" b="1" i="0" u="none" strike="noStrike" dirty="0" smtClean="0">
                          <a:solidFill>
                            <a:schemeClr val="bg1"/>
                          </a:solidFill>
                          <a:effectLst/>
                          <a:latin typeface="+mn-lt"/>
                        </a:rPr>
                        <a:t>İthalat Tutarı (</a:t>
                      </a:r>
                      <a:r>
                        <a:rPr kumimoji="0" lang="tr-TR" sz="1400" b="1" i="0" u="none" strike="noStrike" kern="1200" cap="none" spc="-15" normalizeH="0" baseline="0" noProof="0" dirty="0" smtClean="0">
                          <a:ln>
                            <a:noFill/>
                          </a:ln>
                          <a:solidFill>
                            <a:srgbClr val="FFFFFF"/>
                          </a:solidFill>
                          <a:effectLst/>
                          <a:uLnTx/>
                          <a:uFillTx/>
                          <a:latin typeface="+mn-lt"/>
                          <a:ea typeface="+mn-ea"/>
                          <a:cs typeface="Calibri"/>
                        </a:rPr>
                        <a:t>$</a:t>
                      </a:r>
                      <a:r>
                        <a:rPr lang="tr-TR" sz="1400" b="1" i="0" u="none" strike="noStrike" dirty="0" smtClean="0">
                          <a:solidFill>
                            <a:schemeClr val="bg1"/>
                          </a:solidFill>
                          <a:effectLst/>
                          <a:latin typeface="+mn-lt"/>
                        </a:rPr>
                        <a:t>)</a:t>
                      </a:r>
                      <a:endParaRPr lang="tr-TR"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extLst>
                  <a:ext uri="{0D108BD9-81ED-4DB2-BD59-A6C34878D82A}">
                    <a16:rowId xmlns:a16="http://schemas.microsoft.com/office/drawing/2014/main" val="1844062992"/>
                  </a:ext>
                </a:extLst>
              </a:tr>
              <a:tr h="418393">
                <a:tc>
                  <a:txBody>
                    <a:bodyPr/>
                    <a:lstStyle/>
                    <a:p>
                      <a:pPr algn="l" rtl="0" fontAlgn="b"/>
                      <a:r>
                        <a:rPr lang="tr-TR" sz="1200" b="0" i="0" u="none" strike="noStrike" dirty="0">
                          <a:solidFill>
                            <a:srgbClr val="000000"/>
                          </a:solidFill>
                          <a:effectLst/>
                          <a:latin typeface="+mn-lt"/>
                        </a:rPr>
                        <a:t>Kazanlar, makinalar, mekanik cihazlar ve aletler, nükleer reaktörler, bunların aksam ve parçaları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1.489.899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0260269"/>
                  </a:ext>
                </a:extLst>
              </a:tr>
              <a:tr h="418393">
                <a:tc>
                  <a:txBody>
                    <a:bodyPr/>
                    <a:lstStyle/>
                    <a:p>
                      <a:pPr algn="l" rtl="0" fontAlgn="b"/>
                      <a:r>
                        <a:rPr lang="tr-TR" sz="1200" b="0" i="0" u="none" strike="noStrike" dirty="0">
                          <a:solidFill>
                            <a:srgbClr val="000000"/>
                          </a:solidFill>
                          <a:effectLst/>
                          <a:latin typeface="+mn-lt"/>
                        </a:rPr>
                        <a:t>Canlı hayvanlar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584.107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7042333"/>
                  </a:ext>
                </a:extLst>
              </a:tr>
              <a:tr h="418393">
                <a:tc>
                  <a:txBody>
                    <a:bodyPr/>
                    <a:lstStyle/>
                    <a:p>
                      <a:pPr algn="l" rtl="0" fontAlgn="b"/>
                      <a:r>
                        <a:rPr lang="tr-TR" sz="1200" b="0" i="0" u="none" strike="noStrike" dirty="0">
                          <a:solidFill>
                            <a:srgbClr val="000000"/>
                          </a:solidFill>
                          <a:effectLst/>
                          <a:latin typeface="+mn-lt"/>
                        </a:rPr>
                        <a:t>Alüminyum ve alüminyumdan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520.127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994406"/>
                  </a:ext>
                </a:extLst>
              </a:tr>
              <a:tr h="612945">
                <a:tc>
                  <a:txBody>
                    <a:bodyPr/>
                    <a:lstStyle/>
                    <a:p>
                      <a:pPr algn="l" rtl="0" fontAlgn="b"/>
                      <a:r>
                        <a:rPr lang="tr-TR" sz="1200" b="0" i="0" u="none" strike="noStrike" dirty="0">
                          <a:solidFill>
                            <a:srgbClr val="000000"/>
                          </a:solidFill>
                          <a:effectLst/>
                          <a:latin typeface="+mn-lt"/>
                        </a:rPr>
                        <a:t>Elektrikli makina ve cihazlar, ses kaydetme-verme, televizyon görüntü-ses kaydetme-verme </a:t>
                      </a:r>
                      <a:r>
                        <a:rPr lang="tr-TR" sz="1200" b="0" i="0" u="none" strike="noStrike" dirty="0" err="1">
                          <a:solidFill>
                            <a:srgbClr val="000000"/>
                          </a:solidFill>
                          <a:effectLst/>
                          <a:latin typeface="+mn-lt"/>
                        </a:rPr>
                        <a:t>cihazları,aksam</a:t>
                      </a:r>
                      <a:r>
                        <a:rPr lang="tr-TR" sz="1200" b="0" i="0" u="none" strike="noStrike" dirty="0">
                          <a:solidFill>
                            <a:srgbClr val="000000"/>
                          </a:solidFill>
                          <a:effectLst/>
                          <a:latin typeface="+mn-lt"/>
                        </a:rPr>
                        <a:t>-parça-aksesuarı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177.873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642722"/>
                  </a:ext>
                </a:extLst>
              </a:tr>
              <a:tr h="418393">
                <a:tc>
                  <a:txBody>
                    <a:bodyPr/>
                    <a:lstStyle/>
                    <a:p>
                      <a:pPr algn="l" rtl="0" fontAlgn="b"/>
                      <a:r>
                        <a:rPr lang="tr-TR" sz="1200" b="0" i="0" u="none" strike="noStrike" dirty="0">
                          <a:solidFill>
                            <a:srgbClr val="000000"/>
                          </a:solidFill>
                          <a:effectLst/>
                          <a:latin typeface="+mn-lt"/>
                        </a:rPr>
                        <a:t>Metal cevherleri, cüruf ve kül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150.030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974626"/>
                  </a:ext>
                </a:extLst>
              </a:tr>
              <a:tr h="418393">
                <a:tc>
                  <a:txBody>
                    <a:bodyPr/>
                    <a:lstStyle/>
                    <a:p>
                      <a:pPr algn="l" rtl="0" fontAlgn="b"/>
                      <a:r>
                        <a:rPr lang="tr-TR" sz="1200" b="0" i="0" u="none" strike="noStrike" dirty="0">
                          <a:solidFill>
                            <a:srgbClr val="000000"/>
                          </a:solidFill>
                          <a:effectLst/>
                          <a:latin typeface="+mn-lt"/>
                        </a:rPr>
                        <a:t>Taş, alçı, çimento, amyant, mika veya benzeri maddelerden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67.340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143934"/>
                  </a:ext>
                </a:extLst>
              </a:tr>
              <a:tr h="418393">
                <a:tc>
                  <a:txBody>
                    <a:bodyPr/>
                    <a:lstStyle/>
                    <a:p>
                      <a:pPr algn="l" rtl="0" fontAlgn="b"/>
                      <a:r>
                        <a:rPr lang="tr-TR" sz="1200" b="0" i="0" u="none" strike="noStrike" dirty="0">
                          <a:solidFill>
                            <a:srgbClr val="000000"/>
                          </a:solidFill>
                          <a:effectLst/>
                          <a:latin typeface="+mn-lt"/>
                        </a:rPr>
                        <a:t>Ayakkabılar, getrler, tozluklar ve benzeri eşya, bunların aksamı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49.101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708771"/>
                  </a:ext>
                </a:extLst>
              </a:tr>
              <a:tr h="418393">
                <a:tc>
                  <a:txBody>
                    <a:bodyPr/>
                    <a:lstStyle/>
                    <a:p>
                      <a:pPr algn="l" rtl="0" fontAlgn="b"/>
                      <a:r>
                        <a:rPr lang="tr-TR" sz="1200" b="0" i="0" u="none" strike="noStrike" dirty="0">
                          <a:solidFill>
                            <a:srgbClr val="000000"/>
                          </a:solidFill>
                          <a:effectLst/>
                          <a:latin typeface="+mn-lt"/>
                        </a:rPr>
                        <a:t>Kağıt ve karton, kağıt hamurundan, kağıttan veya kartondan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37.548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062985"/>
                  </a:ext>
                </a:extLst>
              </a:tr>
              <a:tr h="418393">
                <a:tc>
                  <a:txBody>
                    <a:bodyPr/>
                    <a:lstStyle/>
                    <a:p>
                      <a:pPr algn="l" rtl="0" fontAlgn="b"/>
                      <a:r>
                        <a:rPr lang="tr-TR" sz="1200" b="0" i="0" u="none" strike="noStrike" dirty="0">
                          <a:solidFill>
                            <a:srgbClr val="000000"/>
                          </a:solidFill>
                          <a:effectLst/>
                          <a:latin typeface="+mn-lt"/>
                        </a:rPr>
                        <a:t>Kauçuk ve kauçuktan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12.684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212878"/>
                  </a:ext>
                </a:extLst>
              </a:tr>
              <a:tr h="418393">
                <a:tc>
                  <a:txBody>
                    <a:bodyPr/>
                    <a:lstStyle/>
                    <a:p>
                      <a:pPr algn="l" rtl="0" fontAlgn="b"/>
                      <a:r>
                        <a:rPr lang="tr-TR" sz="1200" b="0" i="0" u="none" strike="noStrike" dirty="0">
                          <a:solidFill>
                            <a:srgbClr val="000000"/>
                          </a:solidFill>
                          <a:effectLst/>
                          <a:latin typeface="+mn-lt"/>
                        </a:rPr>
                        <a:t>Plastikler ve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9.436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415495"/>
                  </a:ext>
                </a:extLst>
              </a:tr>
            </a:tbl>
          </a:graphicData>
        </a:graphic>
      </p:graphicFrame>
      <p:sp>
        <p:nvSpPr>
          <p:cNvPr id="13" name="object 8"/>
          <p:cNvSpPr txBox="1"/>
          <p:nvPr/>
        </p:nvSpPr>
        <p:spPr>
          <a:xfrm>
            <a:off x="677205" y="997475"/>
            <a:ext cx="4845054" cy="279563"/>
          </a:xfrm>
          <a:prstGeom prst="rect">
            <a:avLst/>
          </a:prstGeom>
          <a:solidFill>
            <a:srgbClr val="333E50"/>
          </a:solidFill>
        </p:spPr>
        <p:txBody>
          <a:bodyPr vert="horz" wrap="square" lIns="0" tIns="33019" rIns="0" bIns="0" rtlCol="0">
            <a:spAutoFit/>
          </a:bodyPr>
          <a:lstStyle/>
          <a:p>
            <a:pPr marL="91440" lvl="0">
              <a:spcBef>
                <a:spcPts val="259"/>
              </a:spcBef>
              <a:defRPr/>
            </a:pPr>
            <a:r>
              <a:rPr lang="sv-SE" sz="1600" b="1" spc="-15" dirty="0">
                <a:solidFill>
                  <a:srgbClr val="FFFFFF"/>
                </a:solidFill>
                <a:cs typeface="Calibri"/>
              </a:rPr>
              <a:t>Yıllara Göre İthalat Rakamları (</a:t>
            </a:r>
            <a:r>
              <a:rPr lang="tr-TR" sz="1600" b="1" spc="-15" dirty="0" smtClean="0">
                <a:solidFill>
                  <a:srgbClr val="FFFFFF"/>
                </a:solidFill>
                <a:cs typeface="Calibri"/>
              </a:rPr>
              <a:t>TÜİK </a:t>
            </a:r>
            <a:r>
              <a:rPr lang="sv-SE" sz="1600" b="1" spc="-15" dirty="0">
                <a:solidFill>
                  <a:srgbClr val="FFFFFF"/>
                </a:solidFill>
                <a:cs typeface="Calibri"/>
              </a:rPr>
              <a:t>20</a:t>
            </a:r>
            <a:r>
              <a:rPr lang="tr-TR" sz="1600" b="1" spc="-15" dirty="0">
                <a:solidFill>
                  <a:srgbClr val="FFFFFF"/>
                </a:solidFill>
                <a:cs typeface="Calibri"/>
              </a:rPr>
              <a:t>20</a:t>
            </a:r>
            <a:r>
              <a:rPr lang="sv-SE" sz="1600" b="1" spc="-15" dirty="0">
                <a:solidFill>
                  <a:srgbClr val="FFFFFF"/>
                </a:solidFill>
                <a:cs typeface="Calibri"/>
              </a:rPr>
              <a:t>-202</a:t>
            </a:r>
            <a:r>
              <a:rPr lang="tr-TR" sz="1600" b="1" spc="-15" dirty="0">
                <a:solidFill>
                  <a:srgbClr val="FFFFFF"/>
                </a:solidFill>
                <a:cs typeface="Calibri"/>
              </a:rPr>
              <a:t>4 </a:t>
            </a:r>
            <a:r>
              <a:rPr lang="sv-SE" sz="1600" b="1" spc="-15" dirty="0">
                <a:solidFill>
                  <a:srgbClr val="FFFFFF"/>
                </a:solidFill>
                <a:cs typeface="Calibri"/>
              </a:rPr>
              <a:t>)</a:t>
            </a:r>
          </a:p>
        </p:txBody>
      </p:sp>
      <p:sp>
        <p:nvSpPr>
          <p:cNvPr id="14" name="object 8"/>
          <p:cNvSpPr txBox="1"/>
          <p:nvPr/>
        </p:nvSpPr>
        <p:spPr>
          <a:xfrm>
            <a:off x="5830529" y="1000189"/>
            <a:ext cx="5791200" cy="279563"/>
          </a:xfrm>
          <a:prstGeom prst="rect">
            <a:avLst/>
          </a:prstGeom>
          <a:solidFill>
            <a:srgbClr val="333E50"/>
          </a:solidFill>
        </p:spPr>
        <p:txBody>
          <a:bodyPr vert="horz" wrap="square" lIns="0" tIns="33019" rIns="0" bIns="0" rtlCol="0">
            <a:spAutoFit/>
          </a:bodyPr>
          <a:lstStyle/>
          <a:p>
            <a:pPr marL="91440" lvl="0">
              <a:spcBef>
                <a:spcPts val="259"/>
              </a:spcBef>
              <a:defRPr/>
            </a:pPr>
            <a:r>
              <a:rPr lang="sv-SE" sz="1600" b="1" spc="-15" dirty="0">
                <a:solidFill>
                  <a:srgbClr val="FFFFFF"/>
                </a:solidFill>
                <a:cs typeface="Calibri"/>
              </a:rPr>
              <a:t>İ</a:t>
            </a:r>
            <a:r>
              <a:rPr lang="tr-TR" sz="1600" b="1" spc="-15" dirty="0" err="1">
                <a:solidFill>
                  <a:srgbClr val="FFFFFF"/>
                </a:solidFill>
                <a:cs typeface="Calibri"/>
              </a:rPr>
              <a:t>thalatın</a:t>
            </a:r>
            <a:r>
              <a:rPr lang="tr-TR" sz="1600" b="1" spc="-15" dirty="0">
                <a:solidFill>
                  <a:srgbClr val="FFFFFF"/>
                </a:solidFill>
                <a:cs typeface="Calibri"/>
              </a:rPr>
              <a:t> </a:t>
            </a:r>
            <a:r>
              <a:rPr lang="tr-TR" sz="1600" b="1" spc="-15" dirty="0" err="1">
                <a:solidFill>
                  <a:srgbClr val="FFFFFF"/>
                </a:solidFill>
                <a:cs typeface="Calibri"/>
              </a:rPr>
              <a:t>Sektörel</a:t>
            </a:r>
            <a:r>
              <a:rPr lang="tr-TR" sz="1600" b="1" spc="-15" dirty="0">
                <a:solidFill>
                  <a:srgbClr val="FFFFFF"/>
                </a:solidFill>
                <a:cs typeface="Calibri"/>
              </a:rPr>
              <a:t> Dağılımı İlk 10 Sektör (TÜİK 2024 )</a:t>
            </a:r>
            <a:endParaRPr lang="sv-SE" sz="1600" b="1" spc="-15" dirty="0">
              <a:solidFill>
                <a:srgbClr val="FFFFFF"/>
              </a:solidFill>
              <a:cs typeface="Calibri"/>
            </a:endParaRPr>
          </a:p>
        </p:txBody>
      </p:sp>
    </p:spTree>
    <p:extLst>
      <p:ext uri="{BB962C8B-B14F-4D97-AF65-F5344CB8AC3E}">
        <p14:creationId xmlns:p14="http://schemas.microsoft.com/office/powerpoint/2010/main" val="3806856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99943" y="964399"/>
            <a:ext cx="4706944"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Tekstilkent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5" name="object 8"/>
          <p:cNvSpPr txBox="1"/>
          <p:nvPr/>
        </p:nvSpPr>
        <p:spPr>
          <a:xfrm>
            <a:off x="7112550" y="964399"/>
            <a:ext cx="4317450"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İŞGEM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112550" y="1504712"/>
            <a:ext cx="4317450" cy="1831738"/>
          </a:xfrm>
          <a:prstGeom prst="rect">
            <a:avLst/>
          </a:prstGeom>
          <a:gradFill>
            <a:gsLst>
              <a:gs pos="0">
                <a:schemeClr val="accent1">
                  <a:tint val="66000"/>
                  <a:satMod val="160000"/>
                </a:schemeClr>
              </a:gs>
              <a:gs pos="34000">
                <a:schemeClr val="accent1">
                  <a:tint val="44500"/>
                  <a:satMod val="160000"/>
                </a:schemeClr>
              </a:gs>
              <a:gs pos="53000">
                <a:schemeClr val="accent1">
                  <a:tint val="23500"/>
                  <a:satMod val="160000"/>
                </a:schemeClr>
              </a:gs>
            </a:gsLst>
            <a:lin ang="5400000" scaled="0"/>
          </a:gradFill>
          <a:ln w="19050">
            <a:solidFill>
              <a:srgbClr val="BCD6ED"/>
            </a:solidFill>
          </a:ln>
          <a:effectLst/>
          <a:ex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43" y="1599201"/>
            <a:ext cx="4706943" cy="1831738"/>
          </a:xfrm>
          <a:prstGeom prst="rect">
            <a:avLst/>
          </a:prstGeom>
          <a:ln w="19050">
            <a:solidFill>
              <a:srgbClr val="BCD6ED"/>
            </a:solidFill>
          </a:ln>
        </p:spPr>
      </p:pic>
      <p:cxnSp>
        <p:nvCxnSpPr>
          <p:cNvPr id="5" name="Düz Bağlayıcı 4"/>
          <p:cNvCxnSpPr/>
          <p:nvPr/>
        </p:nvCxnSpPr>
        <p:spPr>
          <a:xfrm>
            <a:off x="6230471" y="964399"/>
            <a:ext cx="17492" cy="5218094"/>
          </a:xfrm>
          <a:prstGeom prst="line">
            <a:avLst/>
          </a:prstGeom>
          <a:ln w="19050">
            <a:solidFill>
              <a:srgbClr val="BCD6ED"/>
            </a:solidFill>
          </a:ln>
        </p:spPr>
        <p:style>
          <a:lnRef idx="1">
            <a:schemeClr val="accent1"/>
          </a:lnRef>
          <a:fillRef idx="0">
            <a:schemeClr val="accent1"/>
          </a:fillRef>
          <a:effectRef idx="0">
            <a:schemeClr val="accent1"/>
          </a:effectRef>
          <a:fontRef idx="minor">
            <a:schemeClr val="tx1"/>
          </a:fontRef>
        </p:style>
      </p:cxnSp>
      <p:graphicFrame>
        <p:nvGraphicFramePr>
          <p:cNvPr id="19" name="Tablo 18"/>
          <p:cNvGraphicFramePr>
            <a:graphicFrameLocks noGrp="1"/>
          </p:cNvGraphicFramePr>
          <p:nvPr>
            <p:extLst>
              <p:ext uri="{D42A27DB-BD31-4B8C-83A1-F6EECF244321}">
                <p14:modId xmlns:p14="http://schemas.microsoft.com/office/powerpoint/2010/main" val="2888800006"/>
              </p:ext>
            </p:extLst>
          </p:nvPr>
        </p:nvGraphicFramePr>
        <p:xfrm>
          <a:off x="699943" y="3597201"/>
          <a:ext cx="4706943" cy="2537783"/>
        </p:xfrm>
        <a:graphic>
          <a:graphicData uri="http://schemas.openxmlformats.org/drawingml/2006/table">
            <a:tbl>
              <a:tblPr/>
              <a:tblGrid>
                <a:gridCol w="2532044">
                  <a:extLst>
                    <a:ext uri="{9D8B030D-6E8A-4147-A177-3AD203B41FA5}">
                      <a16:colId xmlns:a16="http://schemas.microsoft.com/office/drawing/2014/main" val="3168930842"/>
                    </a:ext>
                  </a:extLst>
                </a:gridCol>
                <a:gridCol w="2174899">
                  <a:extLst>
                    <a:ext uri="{9D8B030D-6E8A-4147-A177-3AD203B41FA5}">
                      <a16:colId xmlns:a16="http://schemas.microsoft.com/office/drawing/2014/main" val="1620524514"/>
                    </a:ext>
                  </a:extLst>
                </a:gridCol>
              </a:tblGrid>
              <a:tr h="354306">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354306">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4306">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8.000.000 </a:t>
                      </a:r>
                      <a:r>
                        <a:rPr lang="tr-TR" sz="1400" kern="1200" dirty="0" smtClean="0">
                          <a:solidFill>
                            <a:schemeClr val="tx1"/>
                          </a:solidFill>
                          <a:latin typeface="Arial" panose="020B0604020202020204" pitchFamily="34" charset="0"/>
                          <a:cs typeface="Arial" panose="020B0604020202020204" pitchFamily="34" charset="0"/>
                        </a:rPr>
                        <a:t>₺</a:t>
                      </a:r>
                      <a:endParaRPr sz="1400" kern="1200" dirty="0">
                        <a:solidFill>
                          <a:schemeClr val="tx1"/>
                        </a:solidFill>
                        <a:latin typeface="Arial" panose="020B0604020202020204" pitchFamily="34" charset="0"/>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5074">
                <a:tc>
                  <a:txBody>
                    <a:bodyPr/>
                    <a:lstStyle/>
                    <a:p>
                      <a:pPr marL="32384" algn="just">
                        <a:lnSpc>
                          <a:spcPct val="100000"/>
                        </a:lnSpc>
                        <a:spcBef>
                          <a:spcPts val="60"/>
                        </a:spcBef>
                      </a:pPr>
                      <a:r>
                        <a:rPr lang="tr-TR" sz="1400" b="1" dirty="0">
                          <a:latin typeface="+mn-lt"/>
                        </a:rPr>
                        <a:t>Atölye</a:t>
                      </a:r>
                      <a:r>
                        <a:rPr lang="tr-TR" sz="1400" b="1" baseline="0" dirty="0">
                          <a:latin typeface="+mn-lt"/>
                        </a:rPr>
                        <a:t>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3</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4306">
                <a:tc>
                  <a:txBody>
                    <a:bodyPr/>
                    <a:lstStyle/>
                    <a:p>
                      <a:pPr marL="32384" algn="just" defTabSz="914400" rtl="0" eaLnBrk="1" latinLnBrk="0" hangingPunct="1">
                        <a:lnSpc>
                          <a:spcPct val="100000"/>
                        </a:lnSpc>
                        <a:spcBef>
                          <a:spcPts val="60"/>
                        </a:spcBef>
                      </a:pPr>
                      <a:r>
                        <a:rPr lang="tr-TR" sz="1400" b="1" kern="1200" dirty="0">
                          <a:latin typeface="+mn-lt"/>
                        </a:rPr>
                        <a:t>Firma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10411">
                <a:tc>
                  <a:txBody>
                    <a:bodyPr/>
                    <a:lstStyle/>
                    <a:p>
                      <a:pPr algn="just"/>
                      <a:r>
                        <a:rPr lang="tr-TR" sz="1400" b="1" kern="1200" dirty="0">
                          <a:latin typeface="+mn-lt"/>
                        </a:rPr>
                        <a:t>Toplam Kapalı Alan</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10.000 </a:t>
                      </a:r>
                      <a:r>
                        <a:rPr kumimoji="0" lang="tr-TR" sz="1400" b="0" i="0" u="none" strike="noStrike" kern="1200" cap="none" spc="0" normalizeH="0" baseline="0" noProof="0" dirty="0">
                          <a:ln>
                            <a:noFill/>
                          </a:ln>
                          <a:solidFill>
                            <a:schemeClr val="tx1"/>
                          </a:solidFill>
                          <a:effectLst/>
                          <a:uLnTx/>
                          <a:uFillTx/>
                          <a:latin typeface="+mn-lt"/>
                          <a:ea typeface="+mn-ea"/>
                          <a:cs typeface="Calibri"/>
                        </a:rPr>
                        <a:t>m</a:t>
                      </a:r>
                      <a:r>
                        <a:rPr kumimoji="0" lang="tr-TR" sz="1400" b="0" i="0" u="none" strike="noStrike" kern="1200" cap="none" spc="0" normalizeH="0" baseline="21164" noProof="0" dirty="0">
                          <a:ln>
                            <a:noFill/>
                          </a:ln>
                          <a:solidFill>
                            <a:schemeClr val="tx1"/>
                          </a:solidFill>
                          <a:effectLst/>
                          <a:uLnTx/>
                          <a:uFillTx/>
                          <a:latin typeface="+mn-lt"/>
                          <a:ea typeface="+mn-ea"/>
                          <a:cs typeface="Calibri"/>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355074">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4</a:t>
                      </a:r>
                      <a:r>
                        <a:rPr lang="tr-TR" sz="1400" kern="1200" dirty="0" smtClean="0">
                          <a:solidFill>
                            <a:schemeClr val="tx1"/>
                          </a:solidFill>
                          <a:latin typeface="+mn-lt"/>
                        </a:rPr>
                        <a:t>00</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21" name="Tablo 20"/>
          <p:cNvGraphicFramePr>
            <a:graphicFrameLocks noGrp="1"/>
          </p:cNvGraphicFramePr>
          <p:nvPr>
            <p:extLst>
              <p:ext uri="{D42A27DB-BD31-4B8C-83A1-F6EECF244321}">
                <p14:modId xmlns:p14="http://schemas.microsoft.com/office/powerpoint/2010/main" val="1825890426"/>
              </p:ext>
            </p:extLst>
          </p:nvPr>
        </p:nvGraphicFramePr>
        <p:xfrm>
          <a:off x="7112550" y="3549691"/>
          <a:ext cx="4317450" cy="2537784"/>
        </p:xfrm>
        <a:graphic>
          <a:graphicData uri="http://schemas.openxmlformats.org/drawingml/2006/table">
            <a:tbl>
              <a:tblPr/>
              <a:tblGrid>
                <a:gridCol w="2498589">
                  <a:extLst>
                    <a:ext uri="{9D8B030D-6E8A-4147-A177-3AD203B41FA5}">
                      <a16:colId xmlns:a16="http://schemas.microsoft.com/office/drawing/2014/main" val="3168930842"/>
                    </a:ext>
                  </a:extLst>
                </a:gridCol>
                <a:gridCol w="1818861">
                  <a:extLst>
                    <a:ext uri="{9D8B030D-6E8A-4147-A177-3AD203B41FA5}">
                      <a16:colId xmlns:a16="http://schemas.microsoft.com/office/drawing/2014/main" val="1620524514"/>
                    </a:ext>
                  </a:extLst>
                </a:gridCol>
              </a:tblGrid>
              <a:tr h="507337">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507337">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507337">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5.259.000</a:t>
                      </a:r>
                      <a:r>
                        <a:rPr lang="tr-TR" sz="1400" kern="1200" baseline="0" dirty="0">
                          <a:solidFill>
                            <a:schemeClr val="tx1"/>
                          </a:solidFill>
                          <a:latin typeface="+mn-lt"/>
                        </a:rPr>
                        <a:t> Euro</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08436">
                <a:tc>
                  <a:txBody>
                    <a:bodyPr/>
                    <a:lstStyle/>
                    <a:p>
                      <a:pPr marL="32384" algn="just">
                        <a:lnSpc>
                          <a:spcPct val="100000"/>
                        </a:lnSpc>
                        <a:spcBef>
                          <a:spcPts val="60"/>
                        </a:spcBef>
                      </a:pPr>
                      <a:r>
                        <a:rPr lang="tr-TR" sz="1400" b="1" dirty="0">
                          <a:latin typeface="+mn-lt"/>
                        </a:rPr>
                        <a:t>İşlik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22</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507337">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smtClean="0">
                          <a:solidFill>
                            <a:schemeClr val="tx1"/>
                          </a:solidFill>
                          <a:latin typeface="+mn-lt"/>
                        </a:rPr>
                        <a:t>120</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492848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1" name="object 8"/>
          <p:cNvSpPr txBox="1"/>
          <p:nvPr/>
        </p:nvSpPr>
        <p:spPr>
          <a:xfrm>
            <a:off x="347708" y="719739"/>
            <a:ext cx="1153949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(SÜTAŞ)</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2" name="Resim 1"/>
          <p:cNvPicPr>
            <a:picLocks noChangeAspect="1"/>
          </p:cNvPicPr>
          <p:nvPr/>
        </p:nvPicPr>
        <p:blipFill>
          <a:blip r:embed="rId3"/>
          <a:stretch>
            <a:fillRect/>
          </a:stretch>
        </p:blipFill>
        <p:spPr>
          <a:xfrm>
            <a:off x="6087035" y="1340521"/>
            <a:ext cx="5791201" cy="3751432"/>
          </a:xfrm>
          <a:prstGeom prst="rect">
            <a:avLst/>
          </a:prstGeom>
        </p:spPr>
      </p:pic>
      <p:sp>
        <p:nvSpPr>
          <p:cNvPr id="13" name="Serbest Form 12"/>
          <p:cNvSpPr/>
          <p:nvPr/>
        </p:nvSpPr>
        <p:spPr>
          <a:xfrm>
            <a:off x="6404291" y="5372876"/>
            <a:ext cx="2278830"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rgbClr val="007548">
                  <a:shade val="30000"/>
                  <a:satMod val="115000"/>
                </a:srgbClr>
              </a:gs>
              <a:gs pos="50000">
                <a:srgbClr val="007548">
                  <a:shade val="67500"/>
                  <a:satMod val="115000"/>
                </a:srgbClr>
              </a:gs>
              <a:gs pos="100000">
                <a:srgbClr val="007548">
                  <a:shade val="100000"/>
                  <a:satMod val="115000"/>
                </a:srgbClr>
              </a:gs>
            </a:gsLst>
            <a:lin ang="16200000" scaled="1"/>
            <a:tileRect/>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lvl="0" algn="ctr" defTabSz="711200">
              <a:lnSpc>
                <a:spcPct val="90000"/>
              </a:lnSpc>
              <a:spcBef>
                <a:spcPct val="0"/>
              </a:spcBef>
              <a:spcAft>
                <a:spcPct val="35000"/>
              </a:spcAft>
            </a:pPr>
            <a:r>
              <a:rPr lang="tr-TR" sz="1400" b="1" kern="1200" dirty="0">
                <a:latin typeface="Bookman Old Style" panose="02050604050505020204" pitchFamily="18" charset="0"/>
                <a:cs typeface="Sora ExtraBold" pitchFamily="2" charset="0"/>
              </a:rPr>
              <a:t>PROJE BÜTÇESİ</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1 MİLYAR           </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536 MİLYON </a:t>
            </a:r>
            <a:r>
              <a:rPr lang="tr-TR" sz="1400" b="1" dirty="0" smtClean="0">
                <a:latin typeface="Arial" panose="020B0604020202020204" pitchFamily="34" charset="0"/>
                <a:cs typeface="Arial" panose="020B0604020202020204" pitchFamily="34" charset="0"/>
              </a:rPr>
              <a:t>₺</a:t>
            </a:r>
            <a:endParaRPr lang="tr-TR" sz="1400" b="1" dirty="0">
              <a:latin typeface="Arial" panose="020B0604020202020204" pitchFamily="34" charset="0"/>
              <a:cs typeface="Arial" panose="020B0604020202020204" pitchFamily="34" charset="0"/>
            </a:endParaRPr>
          </a:p>
        </p:txBody>
      </p:sp>
      <p:graphicFrame>
        <p:nvGraphicFramePr>
          <p:cNvPr id="16" name="Tablo 15"/>
          <p:cNvGraphicFramePr>
            <a:graphicFrameLocks noGrp="1"/>
          </p:cNvGraphicFramePr>
          <p:nvPr>
            <p:extLst>
              <p:ext uri="{D42A27DB-BD31-4B8C-83A1-F6EECF244321}">
                <p14:modId xmlns:p14="http://schemas.microsoft.com/office/powerpoint/2010/main" val="901202310"/>
              </p:ext>
            </p:extLst>
          </p:nvPr>
        </p:nvGraphicFramePr>
        <p:xfrm>
          <a:off x="347708" y="1373321"/>
          <a:ext cx="5577963" cy="4987164"/>
        </p:xfrm>
        <a:graphic>
          <a:graphicData uri="http://schemas.openxmlformats.org/drawingml/2006/table">
            <a:tbl>
              <a:tblPr/>
              <a:tblGrid>
                <a:gridCol w="2942339">
                  <a:extLst>
                    <a:ext uri="{9D8B030D-6E8A-4147-A177-3AD203B41FA5}">
                      <a16:colId xmlns:a16="http://schemas.microsoft.com/office/drawing/2014/main" val="3168930842"/>
                    </a:ext>
                  </a:extLst>
                </a:gridCol>
                <a:gridCol w="2635624">
                  <a:extLst>
                    <a:ext uri="{9D8B030D-6E8A-4147-A177-3AD203B41FA5}">
                      <a16:colId xmlns:a16="http://schemas.microsoft.com/office/drawing/2014/main" val="1620524514"/>
                    </a:ext>
                  </a:extLst>
                </a:gridCol>
              </a:tblGrid>
              <a:tr h="240058">
                <a:tc>
                  <a:txBody>
                    <a:bodyPr/>
                    <a:lstStyle/>
                    <a:p>
                      <a:pPr marL="32384" algn="just">
                        <a:lnSpc>
                          <a:spcPct val="100000"/>
                        </a:lnSpc>
                        <a:spcBef>
                          <a:spcPts val="60"/>
                        </a:spcBef>
                      </a:pPr>
                      <a:r>
                        <a:rPr lang="tr-TR" sz="1400" b="0" dirty="0" smtClean="0">
                          <a:solidFill>
                            <a:prstClr val="black"/>
                          </a:solidFill>
                          <a:latin typeface="+mn-lt"/>
                        </a:rPr>
                        <a:t>Mevcut İstihdam</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 880 Kişi</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40058">
                <a:tc>
                  <a:txBody>
                    <a:bodyPr/>
                    <a:lstStyle/>
                    <a:p>
                      <a:pPr marL="32384" algn="just">
                        <a:lnSpc>
                          <a:spcPct val="100000"/>
                        </a:lnSpc>
                        <a:spcBef>
                          <a:spcPts val="60"/>
                        </a:spcBef>
                      </a:pPr>
                      <a:r>
                        <a:rPr lang="tr-TR" sz="1400" b="0" dirty="0" smtClean="0">
                          <a:solidFill>
                            <a:prstClr val="black"/>
                          </a:solidFill>
                          <a:latin typeface="+mn-lt"/>
                        </a:rPr>
                        <a:t>Tam Kapasitede İstihdam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1.012 Kişi</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40058">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13.780 Baş</a:t>
                      </a:r>
                      <a:endParaRPr sz="1400" kern="1200" dirty="0">
                        <a:solidFill>
                          <a:schemeClr val="tx1"/>
                        </a:solidFill>
                        <a:latin typeface="+mn-lt"/>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40058">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22.500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5.600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40058">
                <a:tc>
                  <a:txBody>
                    <a:bodyPr/>
                    <a:lstStyle/>
                    <a:p>
                      <a:pPr marL="32384" algn="just" defTabSz="914400" rtl="0" eaLnBrk="1" latinLnBrk="0" hangingPunct="1">
                        <a:lnSpc>
                          <a:spcPct val="100000"/>
                        </a:lnSpc>
                        <a:spcBef>
                          <a:spcPts val="60"/>
                        </a:spcBef>
                      </a:pPr>
                      <a:r>
                        <a:rPr lang="tr-TR" sz="1400" b="0" dirty="0" smtClean="0">
                          <a:solidFill>
                            <a:prstClr val="black"/>
                          </a:solidFill>
                          <a:latin typeface="+mn-lt"/>
                        </a:rPr>
                        <a:t>Tam Kapasitede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10.000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6517575"/>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Boğa Sayısı (Besi)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5.000 Baş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112317483"/>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İşletmede Üretilen Mevcut Süt</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140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8710974"/>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Süt İşleme Miktarı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230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17976178"/>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Süt İşleme Kapasitesi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1.063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96089382"/>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3,75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11561777"/>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GES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16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305182095"/>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Biyogaz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74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905647080"/>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6,4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13290448"/>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Yem Fabrikasının Mevcut Yem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147 ton/gün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635598531"/>
                  </a:ext>
                </a:extLst>
              </a:tr>
              <a:tr h="24005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Tam Kapasitede Yem Üretimi</a:t>
                      </a:r>
                      <a:endParaRPr kumimoji="0" lang="tr-TR" sz="1400" b="0" i="0" u="none" strike="noStrike" kern="1200" cap="none" spc="0" normalizeH="0" baseline="0" noProof="0" dirty="0" smtClean="0">
                        <a:ln>
                          <a:noFill/>
                        </a:ln>
                        <a:solidFill>
                          <a:prstClr val="white"/>
                        </a:solidFill>
                        <a:effectLst/>
                        <a:uLnTx/>
                        <a:uFillTx/>
                        <a:latin typeface="+mn-lt"/>
                        <a:ea typeface="+mn-ea"/>
                        <a:cs typeface="+mn-cs"/>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600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29877334"/>
                  </a:ext>
                </a:extLst>
              </a:tr>
              <a:tr h="24005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Yem Bitkisi Çeşitleri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Yonca, Silajlık Mısır, Silajlık Buğday</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66492121"/>
                  </a:ext>
                </a:extLst>
              </a:tr>
              <a:tr h="418730">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2023 Yılında Üreticilere Ödenen Yem Bitkisi Bedelleri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248,2 Milyon TL</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031715159"/>
                  </a:ext>
                </a:extLst>
              </a:tr>
              <a:tr h="47183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Süt Ürünleri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UHT Paketli Süt, Yoğurt, Ayran, Peynir Çeşitleri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087941810"/>
                  </a:ext>
                </a:extLst>
              </a:tr>
            </a:tbl>
          </a:graphicData>
        </a:graphic>
      </p:graphicFrame>
      <p:sp>
        <p:nvSpPr>
          <p:cNvPr id="6" name="Dikdörtgen 5"/>
          <p:cNvSpPr/>
          <p:nvPr/>
        </p:nvSpPr>
        <p:spPr>
          <a:xfrm>
            <a:off x="268469" y="1032744"/>
            <a:ext cx="11270714" cy="307777"/>
          </a:xfrm>
          <a:prstGeom prst="rect">
            <a:avLst/>
          </a:prstGeom>
        </p:spPr>
        <p:txBody>
          <a:bodyPr wrap="square">
            <a:spAutoFit/>
          </a:bodyPr>
          <a:lstStyle/>
          <a:p>
            <a:pPr lvl="0" defTabSz="949147"/>
            <a:r>
              <a:rPr lang="tr-TR" sz="1400" dirty="0">
                <a:solidFill>
                  <a:prstClr val="black"/>
                </a:solidFill>
              </a:rPr>
              <a:t>2018 yılı nisan ayında temeli atılan tesis ilk üretimini 22 Mayıs 2021 tarihinde gerçekleştirerek faaliyete başlamıştır.</a:t>
            </a:r>
          </a:p>
        </p:txBody>
      </p:sp>
      <p:sp>
        <p:nvSpPr>
          <p:cNvPr id="12" name="Serbest Form 11"/>
          <p:cNvSpPr/>
          <p:nvPr/>
        </p:nvSpPr>
        <p:spPr>
          <a:xfrm>
            <a:off x="9260353" y="5372876"/>
            <a:ext cx="2278830"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rgbClr val="007548">
                  <a:shade val="30000"/>
                  <a:satMod val="115000"/>
                </a:srgbClr>
              </a:gs>
              <a:gs pos="50000">
                <a:srgbClr val="007548">
                  <a:shade val="67500"/>
                  <a:satMod val="115000"/>
                </a:srgbClr>
              </a:gs>
              <a:gs pos="100000">
                <a:srgbClr val="007548">
                  <a:shade val="100000"/>
                  <a:satMod val="115000"/>
                </a:srgbClr>
              </a:gs>
            </a:gsLst>
            <a:lin ang="16200000" scaled="1"/>
            <a:tileRect/>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algn="ctr" defTabSz="711200">
              <a:lnSpc>
                <a:spcPct val="90000"/>
              </a:lnSpc>
              <a:spcBef>
                <a:spcPct val="0"/>
              </a:spcBef>
              <a:spcAft>
                <a:spcPct val="35000"/>
              </a:spcAft>
            </a:pPr>
            <a:endParaRPr lang="tr-TR" sz="1400" b="1" dirty="0" smtClean="0">
              <a:latin typeface="Bookman Old Style" panose="02050604050505020204" pitchFamily="18" charset="0"/>
              <a:cs typeface="Sora ExtraBold" pitchFamily="2" charset="0"/>
            </a:endParaRPr>
          </a:p>
          <a:p>
            <a:pPr algn="ctr" defTabSz="711200">
              <a:lnSpc>
                <a:spcPct val="90000"/>
              </a:lnSpc>
              <a:spcBef>
                <a:spcPct val="0"/>
              </a:spcBef>
              <a:spcAft>
                <a:spcPct val="35000"/>
              </a:spcAft>
            </a:pPr>
            <a:r>
              <a:rPr lang="tr-TR" sz="1400" b="1" dirty="0" smtClean="0">
                <a:latin typeface="Bookman Old Style" panose="02050604050505020204" pitchFamily="18" charset="0"/>
                <a:cs typeface="Sora ExtraBold" pitchFamily="2" charset="0"/>
              </a:rPr>
              <a:t>BUGÜNE </a:t>
            </a:r>
            <a:r>
              <a:rPr lang="tr-TR" sz="1400" b="1" dirty="0">
                <a:latin typeface="Bookman Old Style" panose="02050604050505020204" pitchFamily="18" charset="0"/>
                <a:cs typeface="Sora ExtraBold" pitchFamily="2" charset="0"/>
              </a:rPr>
              <a:t>KADAR YAPILAN HARCAMA TUTARI </a:t>
            </a:r>
            <a:r>
              <a:rPr lang="en-US" sz="1400" b="1" dirty="0">
                <a:latin typeface="Bookman Old Style" panose="02050604050505020204" pitchFamily="18" charset="0"/>
                <a:cs typeface="Sora ExtraBold" pitchFamily="2" charset="0"/>
              </a:rPr>
              <a:t>1</a:t>
            </a:r>
            <a:r>
              <a:rPr lang="tr-TR" sz="1400" b="1" dirty="0">
                <a:latin typeface="Bookman Old Style" panose="02050604050505020204" pitchFamily="18" charset="0"/>
                <a:cs typeface="Sora ExtraBold" pitchFamily="2" charset="0"/>
              </a:rPr>
              <a:t>91</a:t>
            </a:r>
            <a:r>
              <a:rPr lang="en-US" sz="1400" b="1" dirty="0">
                <a:latin typeface="Bookman Old Style" panose="02050604050505020204" pitchFamily="18" charset="0"/>
                <a:cs typeface="Sora ExtraBold" pitchFamily="2" charset="0"/>
              </a:rPr>
              <a:t> </a:t>
            </a:r>
            <a:r>
              <a:rPr lang="tr-TR" sz="1400" b="1" dirty="0">
                <a:latin typeface="Bookman Old Style" panose="02050604050505020204" pitchFamily="18" charset="0"/>
                <a:cs typeface="Sora ExtraBold" pitchFamily="2" charset="0"/>
              </a:rPr>
              <a:t>MİLYON</a:t>
            </a:r>
            <a:r>
              <a:rPr lang="en-US" sz="1400" b="1" dirty="0">
                <a:latin typeface="Bookman Old Style" panose="02050604050505020204" pitchFamily="18" charset="0"/>
                <a:cs typeface="Sora ExtraBold" pitchFamily="2" charset="0"/>
              </a:rPr>
              <a:t> USD</a:t>
            </a:r>
            <a:r>
              <a:rPr lang="tr-TR" sz="1400" b="1" dirty="0">
                <a:latin typeface="Bookman Old Style" panose="02050604050505020204" pitchFamily="18" charset="0"/>
                <a:cs typeface="Sora ExtraBold" pitchFamily="2" charset="0"/>
              </a:rPr>
              <a:t> </a:t>
            </a:r>
          </a:p>
          <a:p>
            <a:pPr lvl="0" algn="ctr" defTabSz="711200">
              <a:lnSpc>
                <a:spcPct val="90000"/>
              </a:lnSpc>
              <a:spcBef>
                <a:spcPct val="0"/>
              </a:spcBef>
              <a:spcAft>
                <a:spcPct val="35000"/>
              </a:spcAft>
            </a:pPr>
            <a:endParaRPr lang="tr-T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557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309" y="968952"/>
            <a:ext cx="108319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17"/>
          <p:cNvGraphicFramePr>
            <a:graphicFrameLocks noGrp="1"/>
          </p:cNvGraphicFramePr>
          <p:nvPr>
            <p:extLst>
              <p:ext uri="{D42A27DB-BD31-4B8C-83A1-F6EECF244321}">
                <p14:modId xmlns:p14="http://schemas.microsoft.com/office/powerpoint/2010/main" val="1297764991"/>
              </p:ext>
            </p:extLst>
          </p:nvPr>
        </p:nvGraphicFramePr>
        <p:xfrm>
          <a:off x="689309" y="4023359"/>
          <a:ext cx="10831943" cy="2312810"/>
        </p:xfrm>
        <a:graphic>
          <a:graphicData uri="http://schemas.openxmlformats.org/drawingml/2006/table">
            <a:tbl>
              <a:tblPr firstRow="1" bandRow="1">
                <a:tableStyleId>{2D5ABB26-0587-4C30-8999-92F81FD0307C}</a:tableStyleId>
              </a:tblPr>
              <a:tblGrid>
                <a:gridCol w="1647051">
                  <a:extLst>
                    <a:ext uri="{9D8B030D-6E8A-4147-A177-3AD203B41FA5}">
                      <a16:colId xmlns:a16="http://schemas.microsoft.com/office/drawing/2014/main" val="20000"/>
                    </a:ext>
                  </a:extLst>
                </a:gridCol>
                <a:gridCol w="2067689">
                  <a:extLst>
                    <a:ext uri="{9D8B030D-6E8A-4147-A177-3AD203B41FA5}">
                      <a16:colId xmlns:a16="http://schemas.microsoft.com/office/drawing/2014/main" val="20001"/>
                    </a:ext>
                  </a:extLst>
                </a:gridCol>
                <a:gridCol w="3480952">
                  <a:extLst>
                    <a:ext uri="{9D8B030D-6E8A-4147-A177-3AD203B41FA5}">
                      <a16:colId xmlns:a16="http://schemas.microsoft.com/office/drawing/2014/main" val="20003"/>
                    </a:ext>
                  </a:extLst>
                </a:gridCol>
                <a:gridCol w="3636251">
                  <a:extLst>
                    <a:ext uri="{9D8B030D-6E8A-4147-A177-3AD203B41FA5}">
                      <a16:colId xmlns:a16="http://schemas.microsoft.com/office/drawing/2014/main" val="20004"/>
                    </a:ext>
                  </a:extLst>
                </a:gridCol>
              </a:tblGrid>
              <a:tr h="915830">
                <a:tc>
                  <a:txBody>
                    <a:bodyPr/>
                    <a:lstStyle/>
                    <a:p>
                      <a:pPr marL="9525">
                        <a:lnSpc>
                          <a:spcPct val="100000"/>
                        </a:lnSpc>
                        <a:spcBef>
                          <a:spcPts val="430"/>
                        </a:spcBef>
                      </a:pPr>
                      <a:r>
                        <a:rPr sz="1400" b="1" spc="-5" dirty="0">
                          <a:latin typeface="+mn-lt"/>
                          <a:cs typeface="Calibri"/>
                        </a:rPr>
                        <a:t>Alanı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343535" marR="0" indent="0" algn="ctr" defTabSz="914400" rtl="0" eaLnBrk="1" fontAlgn="auto" latinLnBrk="0" hangingPunct="1">
                        <a:lnSpc>
                          <a:spcPct val="100000"/>
                        </a:lnSpc>
                        <a:spcBef>
                          <a:spcPts val="430"/>
                        </a:spcBef>
                        <a:spcAft>
                          <a:spcPts val="0"/>
                        </a:spcAft>
                        <a:buClrTx/>
                        <a:buSzTx/>
                        <a:buFontTx/>
                        <a:buNone/>
                        <a:tabLst/>
                        <a:defRPr/>
                      </a:pPr>
                      <a:r>
                        <a:rPr lang="tr-TR" sz="1400" kern="1200" spc="-10" dirty="0">
                          <a:solidFill>
                            <a:schemeClr val="tx1"/>
                          </a:solidFill>
                          <a:latin typeface="+mn-lt"/>
                          <a:ea typeface="+mn-ea"/>
                          <a:cs typeface="Calibri"/>
                        </a:rPr>
                        <a:t>1.825.000</a:t>
                      </a:r>
                      <a:r>
                        <a:rPr lang="tr-TR" sz="1400" kern="1200" spc="-10" baseline="0" dirty="0">
                          <a:solidFill>
                            <a:schemeClr val="tx1"/>
                          </a:solidFill>
                          <a:latin typeface="+mn-lt"/>
                          <a:ea typeface="+mn-ea"/>
                          <a:cs typeface="Calibri"/>
                        </a:rPr>
                        <a:t> </a:t>
                      </a:r>
                      <a:r>
                        <a:rPr lang="tr-TR" sz="1400" kern="1200" spc="-10" dirty="0">
                          <a:solidFill>
                            <a:schemeClr val="tx1"/>
                          </a:solidFill>
                          <a:latin typeface="+mn-lt"/>
                          <a:ea typeface="+mn-ea"/>
                          <a:cs typeface="Calibri"/>
                        </a:rPr>
                        <a:t>m</a:t>
                      </a:r>
                      <a:r>
                        <a:rPr lang="tr-TR" sz="1400" baseline="21164" dirty="0">
                          <a:solidFill>
                            <a:schemeClr val="tx1"/>
                          </a:solidFill>
                          <a:latin typeface="+mn-lt"/>
                          <a:cs typeface="Calibri"/>
                        </a:rPr>
                        <a:t>2</a:t>
                      </a:r>
                      <a:endParaRPr lang="tr-TR" sz="1400" kern="1200" spc="-10" dirty="0">
                        <a:solidFill>
                          <a:schemeClr val="tx1"/>
                        </a:solidFill>
                        <a:latin typeface="+mn-lt"/>
                        <a:ea typeface="+mn-ea"/>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904875" algn="l">
                        <a:lnSpc>
                          <a:spcPct val="100000"/>
                        </a:lnSpc>
                        <a:spcBef>
                          <a:spcPts val="430"/>
                        </a:spcBef>
                      </a:pPr>
                      <a:r>
                        <a:rPr lang="tr-TR" sz="1400" spc="-10" dirty="0">
                          <a:solidFill>
                            <a:schemeClr val="tx1"/>
                          </a:solidFill>
                          <a:latin typeface="+mn-lt"/>
                          <a:cs typeface="Calibri"/>
                        </a:rPr>
                        <a:t>            1.200 </a:t>
                      </a:r>
                      <a:r>
                        <a:rPr sz="1400" dirty="0">
                          <a:solidFill>
                            <a:schemeClr val="tx1"/>
                          </a:solidFill>
                          <a:latin typeface="+mn-lt"/>
                          <a:cs typeface="Calibri"/>
                        </a:rPr>
                        <a:t>m</a:t>
                      </a:r>
                      <a:r>
                        <a:rPr sz="1400" baseline="21164" dirty="0">
                          <a:solidFill>
                            <a:schemeClr val="tx1"/>
                          </a:solidFill>
                          <a:latin typeface="+mn-lt"/>
                          <a:cs typeface="Calibri"/>
                        </a:rPr>
                        <a:t>2</a:t>
                      </a:r>
                      <a:r>
                        <a:rPr lang="tr-TR" sz="1400" baseline="21164" dirty="0">
                          <a:solidFill>
                            <a:schemeClr val="tx1"/>
                          </a:solidFill>
                          <a:latin typeface="+mn-lt"/>
                          <a:cs typeface="Calibri"/>
                        </a:rPr>
                        <a:t> </a:t>
                      </a:r>
                      <a:endParaRPr sz="1400" baseline="21164"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3175" algn="ctr">
                        <a:lnSpc>
                          <a:spcPct val="100000"/>
                        </a:lnSpc>
                        <a:spcBef>
                          <a:spcPts val="265"/>
                        </a:spcBef>
                      </a:pPr>
                      <a:r>
                        <a:rPr lang="tr-TR" sz="1400" spc="-10" dirty="0">
                          <a:solidFill>
                            <a:schemeClr val="tx1"/>
                          </a:solidFill>
                          <a:latin typeface="+mn-lt"/>
                          <a:cs typeface="Calibri"/>
                        </a:rPr>
                        <a:t>7.500</a:t>
                      </a:r>
                      <a:r>
                        <a:rPr sz="1400" spc="20" dirty="0">
                          <a:solidFill>
                            <a:schemeClr val="tx1"/>
                          </a:solidFill>
                          <a:latin typeface="+mn-lt"/>
                          <a:cs typeface="Calibri"/>
                        </a:rPr>
                        <a:t> </a:t>
                      </a:r>
                      <a:r>
                        <a:rPr sz="1400" dirty="0">
                          <a:solidFill>
                            <a:schemeClr val="tx1"/>
                          </a:solidFill>
                          <a:latin typeface="+mn-lt"/>
                          <a:cs typeface="Calibri"/>
                        </a:rPr>
                        <a:t>m</a:t>
                      </a:r>
                      <a:r>
                        <a:rPr lang="tr-TR" sz="1400" baseline="21164" dirty="0">
                          <a:solidFill>
                            <a:schemeClr val="tx1"/>
                          </a:solidFill>
                          <a:latin typeface="+mn-lt"/>
                          <a:cs typeface="Calibri"/>
                        </a:rPr>
                        <a:t>2</a:t>
                      </a:r>
                      <a:endParaRPr sz="1400" baseline="26455"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642096">
                <a:tc>
                  <a:txBody>
                    <a:bodyPr/>
                    <a:lstStyle/>
                    <a:p>
                      <a:pPr marL="9525">
                        <a:lnSpc>
                          <a:spcPct val="100000"/>
                        </a:lnSpc>
                        <a:spcBef>
                          <a:spcPts val="430"/>
                        </a:spcBef>
                      </a:pPr>
                      <a:r>
                        <a:rPr sz="1400" b="1" spc="-5">
                          <a:latin typeface="+mn-lt"/>
                          <a:cs typeface="Calibri"/>
                        </a:rPr>
                        <a:t>Çalışan</a:t>
                      </a:r>
                      <a:r>
                        <a:rPr sz="1400" b="1" spc="-20">
                          <a:latin typeface="+mn-lt"/>
                          <a:cs typeface="Calibri"/>
                        </a:rPr>
                        <a:t> </a:t>
                      </a:r>
                      <a:r>
                        <a:rPr sz="1400" b="1" spc="-10" dirty="0">
                          <a:latin typeface="+mn-lt"/>
                          <a:cs typeface="Calibri"/>
                        </a:rPr>
                        <a:t>Sayısı</a:t>
                      </a:r>
                      <a:endParaRPr sz="140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45085" algn="ctr">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333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46990" algn="l">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266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1905" algn="ctr">
                        <a:lnSpc>
                          <a:spcPct val="100000"/>
                        </a:lnSpc>
                        <a:spcBef>
                          <a:spcPts val="265"/>
                        </a:spcBef>
                      </a:pPr>
                      <a:r>
                        <a:rPr lang="tr-TR" sz="1400" spc="-10" dirty="0" smtClean="0">
                          <a:solidFill>
                            <a:schemeClr val="tx1"/>
                          </a:solidFill>
                          <a:latin typeface="+mn-lt"/>
                          <a:cs typeface="Calibri"/>
                        </a:rPr>
                        <a:t>300</a:t>
                      </a:r>
                      <a:r>
                        <a:rPr sz="1400" spc="10" dirty="0" smtClean="0">
                          <a:solidFill>
                            <a:schemeClr val="tx1"/>
                          </a:solidFill>
                          <a:latin typeface="+mn-lt"/>
                          <a:cs typeface="Calibri"/>
                        </a:rPr>
                        <a:t> </a:t>
                      </a:r>
                      <a:r>
                        <a:rPr sz="1400" spc="-10" dirty="0">
                          <a:solidFill>
                            <a:schemeClr val="tx1"/>
                          </a:solidFill>
                          <a:latin typeface="+mn-lt"/>
                          <a:cs typeface="Calibri"/>
                        </a:rPr>
                        <a:t>kişi</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r h="754884">
                <a:tc>
                  <a:txBody>
                    <a:bodyPr/>
                    <a:lstStyle/>
                    <a:p>
                      <a:pPr marL="9525">
                        <a:lnSpc>
                          <a:spcPct val="100000"/>
                        </a:lnSpc>
                        <a:spcBef>
                          <a:spcPts val="430"/>
                        </a:spcBef>
                      </a:pPr>
                      <a:r>
                        <a:rPr sz="1400" b="1" spc="-10" dirty="0" err="1">
                          <a:latin typeface="+mn-lt"/>
                          <a:cs typeface="Calibri"/>
                        </a:rPr>
                        <a:t>Üretim</a:t>
                      </a:r>
                      <a:r>
                        <a:rPr lang="tr-TR" sz="1400" b="1" spc="-25" baseline="0" dirty="0">
                          <a:latin typeface="+mn-lt"/>
                          <a:cs typeface="Calibri"/>
                        </a:rPr>
                        <a:t> </a:t>
                      </a:r>
                      <a:r>
                        <a:rPr sz="1400" b="1" spc="-10" dirty="0" err="1">
                          <a:latin typeface="+mn-lt"/>
                          <a:cs typeface="Calibri"/>
                        </a:rPr>
                        <a:t>Miktarı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10489" algn="ctr">
                        <a:lnSpc>
                          <a:spcPct val="100000"/>
                        </a:lnSpc>
                        <a:spcBef>
                          <a:spcPts val="430"/>
                        </a:spcBef>
                      </a:pPr>
                      <a:r>
                        <a:rPr lang="tr-TR" sz="1400" spc="-10" dirty="0">
                          <a:solidFill>
                            <a:schemeClr val="tx1"/>
                          </a:solidFill>
                          <a:latin typeface="+mn-lt"/>
                          <a:cs typeface="Calibri"/>
                        </a:rPr>
                        <a:t>  </a:t>
                      </a:r>
                      <a:r>
                        <a:rPr sz="1400" spc="-10" dirty="0">
                          <a:solidFill>
                            <a:schemeClr val="tx1"/>
                          </a:solidFill>
                          <a:latin typeface="+mn-lt"/>
                          <a:cs typeface="Calibri"/>
                        </a:rPr>
                        <a:t>1.</a:t>
                      </a:r>
                      <a:r>
                        <a:rPr lang="tr-TR" sz="1400" spc="-10" dirty="0">
                          <a:solidFill>
                            <a:schemeClr val="tx1"/>
                          </a:solidFill>
                          <a:latin typeface="+mn-lt"/>
                          <a:cs typeface="Calibri"/>
                        </a:rPr>
                        <a:t>0</a:t>
                      </a:r>
                      <a:r>
                        <a:rPr sz="1400" spc="-10" dirty="0">
                          <a:solidFill>
                            <a:schemeClr val="tx1"/>
                          </a:solidFill>
                          <a:latin typeface="+mn-lt"/>
                          <a:cs typeface="Calibri"/>
                        </a:rPr>
                        <a:t>00.000</a:t>
                      </a:r>
                      <a:r>
                        <a:rPr sz="1400" spc="25" dirty="0">
                          <a:solidFill>
                            <a:schemeClr val="tx1"/>
                          </a:solidFill>
                          <a:latin typeface="+mn-lt"/>
                          <a:cs typeface="Calibri"/>
                        </a:rPr>
                        <a:t> </a:t>
                      </a:r>
                      <a:r>
                        <a:rPr sz="1400" spc="-10" dirty="0">
                          <a:solidFill>
                            <a:schemeClr val="tx1"/>
                          </a:solidFill>
                          <a:latin typeface="+mn-lt"/>
                          <a:cs typeface="Calibri"/>
                        </a:rPr>
                        <a:t>ton/yıl</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671830" algn="l">
                        <a:lnSpc>
                          <a:spcPct val="100000"/>
                        </a:lnSpc>
                        <a:spcBef>
                          <a:spcPts val="430"/>
                        </a:spcBef>
                      </a:pPr>
                      <a:r>
                        <a:rPr lang="tr-TR" sz="1400" spc="-10" dirty="0">
                          <a:solidFill>
                            <a:schemeClr val="tx1"/>
                          </a:solidFill>
                          <a:latin typeface="+mn-lt"/>
                          <a:cs typeface="Calibri"/>
                        </a:rPr>
                        <a:t>            500.000</a:t>
                      </a:r>
                      <a:r>
                        <a:rPr sz="1400" spc="35" dirty="0">
                          <a:solidFill>
                            <a:schemeClr val="tx1"/>
                          </a:solidFill>
                          <a:latin typeface="+mn-lt"/>
                          <a:cs typeface="Calibri"/>
                        </a:rPr>
                        <a:t> </a:t>
                      </a:r>
                      <a:r>
                        <a:rPr lang="tr-TR" sz="1400" spc="-10" dirty="0">
                          <a:solidFill>
                            <a:schemeClr val="tx1"/>
                          </a:solidFill>
                          <a:latin typeface="+mn-lt"/>
                          <a:cs typeface="Calibri"/>
                        </a:rPr>
                        <a:t>adet</a:t>
                      </a:r>
                      <a:r>
                        <a:rPr sz="1400" spc="-10" dirty="0">
                          <a:solidFill>
                            <a:schemeClr val="tx1"/>
                          </a:solidFill>
                          <a:latin typeface="+mn-lt"/>
                          <a:cs typeface="Calibri"/>
                        </a:rPr>
                        <a:t>/</a:t>
                      </a:r>
                      <a:r>
                        <a:rPr sz="1400" spc="-10" dirty="0" err="1">
                          <a:solidFill>
                            <a:schemeClr val="tx1"/>
                          </a:solidFill>
                          <a:latin typeface="+mn-lt"/>
                          <a:cs typeface="Calibri"/>
                        </a:rPr>
                        <a:t>yıl</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marL="781050" algn="l">
                        <a:lnSpc>
                          <a:spcPct val="100000"/>
                        </a:lnSpc>
                        <a:spcBef>
                          <a:spcPts val="265"/>
                        </a:spcBef>
                      </a:pPr>
                      <a:r>
                        <a:rPr lang="tr-TR" sz="1400" spc="-10" dirty="0">
                          <a:solidFill>
                            <a:schemeClr val="tx1"/>
                          </a:solidFill>
                          <a:latin typeface="+mn-lt"/>
                          <a:cs typeface="Calibri"/>
                        </a:rPr>
                        <a:t>            800</a:t>
                      </a:r>
                      <a:r>
                        <a:rPr sz="1400" spc="-10" dirty="0">
                          <a:solidFill>
                            <a:schemeClr val="tx1"/>
                          </a:solidFill>
                          <a:latin typeface="+mn-lt"/>
                          <a:cs typeface="Calibri"/>
                        </a:rPr>
                        <a:t>.000</a:t>
                      </a:r>
                      <a:r>
                        <a:rPr sz="1400" spc="20" dirty="0">
                          <a:solidFill>
                            <a:schemeClr val="tx1"/>
                          </a:solidFill>
                          <a:latin typeface="+mn-lt"/>
                          <a:cs typeface="Calibri"/>
                        </a:rPr>
                        <a:t> </a:t>
                      </a:r>
                      <a:r>
                        <a:rPr lang="tr-TR" sz="1400" spc="20" dirty="0">
                          <a:solidFill>
                            <a:schemeClr val="tx1"/>
                          </a:solidFill>
                          <a:latin typeface="+mn-lt"/>
                          <a:cs typeface="Calibri"/>
                        </a:rPr>
                        <a:t>adet</a:t>
                      </a:r>
                      <a:r>
                        <a:rPr sz="1400" spc="-10" dirty="0">
                          <a:solidFill>
                            <a:schemeClr val="tx1"/>
                          </a:solidFill>
                          <a:latin typeface="+mn-lt"/>
                          <a:cs typeface="Calibri"/>
                        </a:rPr>
                        <a:t>/y</a:t>
                      </a:r>
                      <a:r>
                        <a:rPr lang="tr-TR" sz="1400" spc="-10" dirty="0" err="1">
                          <a:solidFill>
                            <a:schemeClr val="tx1"/>
                          </a:solidFill>
                          <a:latin typeface="+mn-lt"/>
                          <a:cs typeface="Calibri"/>
                        </a:rPr>
                        <a:t>ıl</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bl>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14" name="Resim 6">
            <a:extLst>
              <a:ext uri="{FF2B5EF4-FFF2-40B4-BE49-F238E27FC236}">
                <a16:creationId xmlns:a16="http://schemas.microsoft.com/office/drawing/2014/main" id="{2DCB59E8-B393-4D2D-8DE1-BB4915D64A26}"/>
              </a:ext>
            </a:extLst>
          </p:cNvPr>
          <p:cNvPicPr>
            <a:picLocks noChangeAspect="1"/>
          </p:cNvPicPr>
          <p:nvPr/>
        </p:nvPicPr>
        <p:blipFill>
          <a:blip r:embed="rId2"/>
          <a:stretch>
            <a:fillRect/>
          </a:stretch>
        </p:blipFill>
        <p:spPr>
          <a:xfrm>
            <a:off x="689309" y="1608949"/>
            <a:ext cx="3650873" cy="2373596"/>
          </a:xfrm>
          <a:prstGeom prst="rect">
            <a:avLst/>
          </a:prstGeom>
          <a:ln w="19050">
            <a:solidFill>
              <a:srgbClr val="BCD6ED"/>
            </a:solidFill>
          </a:ln>
        </p:spPr>
      </p:pic>
      <p:pic>
        <p:nvPicPr>
          <p:cNvPr id="1026" name="Picture 2" descr="C:\Users\mehmet.ilhan\Downloads\WhatsApp Image 2020-10-21 at 17.00.09.jpeg"/>
          <p:cNvPicPr>
            <a:picLocks noChangeAspect="1" noChangeArrowheads="1"/>
          </p:cNvPicPr>
          <p:nvPr/>
        </p:nvPicPr>
        <p:blipFill>
          <a:blip r:embed="rId3" cstate="print"/>
          <a:srcRect/>
          <a:stretch>
            <a:fillRect/>
          </a:stretch>
        </p:blipFill>
        <p:spPr bwMode="auto">
          <a:xfrm>
            <a:off x="4470452" y="1608949"/>
            <a:ext cx="3356885" cy="2373597"/>
          </a:xfrm>
          <a:prstGeom prst="rect">
            <a:avLst/>
          </a:prstGeom>
          <a:ln w="19050">
            <a:solidFill>
              <a:srgbClr val="BCD6ED"/>
            </a:solidFill>
          </a:ln>
        </p:spPr>
      </p:pic>
      <p:pic>
        <p:nvPicPr>
          <p:cNvPr id="1027" name="Picture 3" descr="C:\Users\mehmet.ilhan\Downloads\WhatsApp Image 2020-10-21 at 17.02.46.jpeg"/>
          <p:cNvPicPr>
            <a:picLocks noChangeAspect="1" noChangeArrowheads="1"/>
          </p:cNvPicPr>
          <p:nvPr/>
        </p:nvPicPr>
        <p:blipFill>
          <a:blip r:embed="rId4" cstate="print"/>
          <a:srcRect/>
          <a:stretch>
            <a:fillRect/>
          </a:stretch>
        </p:blipFill>
        <p:spPr bwMode="auto">
          <a:xfrm>
            <a:off x="7938559" y="1623605"/>
            <a:ext cx="3564132" cy="2358940"/>
          </a:xfrm>
          <a:prstGeom prst="rect">
            <a:avLst/>
          </a:prstGeom>
          <a:ln w="19050">
            <a:solidFill>
              <a:srgbClr val="BCD6ED"/>
            </a:solidFill>
          </a:ln>
        </p:spPr>
      </p:pic>
      <p:sp>
        <p:nvSpPr>
          <p:cNvPr id="16" name="object 15"/>
          <p:cNvSpPr txBox="1"/>
          <p:nvPr/>
        </p:nvSpPr>
        <p:spPr>
          <a:xfrm>
            <a:off x="2780295" y="3690120"/>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Dimin Madencilik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5"/>
          <p:cNvSpPr txBox="1"/>
          <p:nvPr/>
        </p:nvSpPr>
        <p:spPr>
          <a:xfrm>
            <a:off x="6056947" y="3690121"/>
            <a:ext cx="174201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Hayalim Grup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5"/>
          <p:cNvSpPr txBox="1"/>
          <p:nvPr/>
        </p:nvSpPr>
        <p:spPr>
          <a:xfrm>
            <a:off x="9943179" y="3690119"/>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Binses</a:t>
            </a:r>
            <a:r>
              <a:rPr kumimoji="0" lang="tr-TR" sz="1500" b="0" i="0" u="none" strike="noStrike" kern="1200" cap="none" spc="0" normalizeH="0" baseline="0" noProof="0" dirty="0">
                <a:ln>
                  <a:noFill/>
                </a:ln>
                <a:solidFill>
                  <a:prstClr val="black"/>
                </a:solidFill>
                <a:effectLst/>
                <a:uLnTx/>
                <a:uFillTx/>
                <a:latin typeface="Calibri"/>
                <a:ea typeface="+mn-ea"/>
                <a:cs typeface="Calibri"/>
              </a:rPr>
              <a:t>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70576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58031" y="964399"/>
            <a:ext cx="10865186" cy="2899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Organize </a:t>
            </a:r>
            <a:r>
              <a:rPr kumimoji="0" sz="1600" b="1" i="0" u="none" strike="noStrike" kern="1200" cap="none" spc="-10" normalizeH="0" baseline="0" noProof="0" dirty="0">
                <a:ln>
                  <a:noFill/>
                </a:ln>
                <a:solidFill>
                  <a:srgbClr val="FFFFFF"/>
                </a:solidFill>
                <a:effectLst/>
                <a:uLnTx/>
                <a:uFillTx/>
                <a:latin typeface="Calibri"/>
                <a:ea typeface="+mn-ea"/>
                <a:cs typeface="Calibri"/>
              </a:rPr>
              <a:t>Sanayi </a:t>
            </a:r>
            <a:r>
              <a:rPr kumimoji="0" sz="1600" b="1" i="0" u="none" strike="noStrike" kern="1200" cap="none" spc="-5" normalizeH="0" baseline="0" noProof="0" dirty="0" err="1">
                <a:ln>
                  <a:noFill/>
                </a:ln>
                <a:solidFill>
                  <a:srgbClr val="FFFFFF"/>
                </a:solidFill>
                <a:effectLst/>
                <a:uLnTx/>
                <a:uFillTx/>
                <a:latin typeface="Calibri"/>
                <a:ea typeface="+mn-ea"/>
                <a:cs typeface="Calibri"/>
              </a:rPr>
              <a:t>Bölgesi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4" name="Resim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4000"/>
                    </a14:imgEffect>
                    <a14:imgEffect>
                      <a14:colorTemperature colorTemp="7042"/>
                    </a14:imgEffect>
                    <a14:imgEffect>
                      <a14:saturation sat="154000"/>
                    </a14:imgEffect>
                    <a14:imgEffect>
                      <a14:brightnessContrast bright="19000" contrast="19000"/>
                    </a14:imgEffect>
                  </a14:imgLayer>
                </a14:imgProps>
              </a:ext>
              <a:ext uri="{28A0092B-C50C-407E-A947-70E740481C1C}">
                <a14:useLocalDpi xmlns:a14="http://schemas.microsoft.com/office/drawing/2010/main" val="0"/>
              </a:ext>
            </a:extLst>
          </a:blip>
          <a:srcRect l="2335" r="7145"/>
          <a:stretch/>
        </p:blipFill>
        <p:spPr>
          <a:xfrm>
            <a:off x="6463554" y="1369621"/>
            <a:ext cx="5059664" cy="4665420"/>
          </a:xfrm>
          <a:prstGeom prst="rect">
            <a:avLst/>
          </a:prstGeom>
          <a:ln w="19050">
            <a:solidFill>
              <a:srgbClr val="BCD6ED"/>
            </a:solidFill>
          </a:ln>
        </p:spPr>
      </p:pic>
      <p:sp>
        <p:nvSpPr>
          <p:cNvPr id="14" name="object 15"/>
          <p:cNvSpPr txBox="1"/>
          <p:nvPr/>
        </p:nvSpPr>
        <p:spPr>
          <a:xfrm>
            <a:off x="10427330" y="5731896"/>
            <a:ext cx="1058563"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OSB</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1846319399"/>
              </p:ext>
            </p:extLst>
          </p:nvPr>
        </p:nvGraphicFramePr>
        <p:xfrm>
          <a:off x="656949" y="1369621"/>
          <a:ext cx="5646865" cy="2391734"/>
        </p:xfrm>
        <a:graphic>
          <a:graphicData uri="http://schemas.openxmlformats.org/drawingml/2006/table">
            <a:tbl>
              <a:tblPr/>
              <a:tblGrid>
                <a:gridCol w="3384036">
                  <a:extLst>
                    <a:ext uri="{9D8B030D-6E8A-4147-A177-3AD203B41FA5}">
                      <a16:colId xmlns:a16="http://schemas.microsoft.com/office/drawing/2014/main" val="3168930842"/>
                    </a:ext>
                  </a:extLst>
                </a:gridCol>
                <a:gridCol w="2262829">
                  <a:extLst>
                    <a:ext uri="{9D8B030D-6E8A-4147-A177-3AD203B41FA5}">
                      <a16:colId xmlns:a16="http://schemas.microsoft.com/office/drawing/2014/main" val="1620524514"/>
                    </a:ext>
                  </a:extLst>
                </a:gridCol>
              </a:tblGrid>
              <a:tr h="298886">
                <a:tc>
                  <a:txBody>
                    <a:bodyPr/>
                    <a:lstStyle/>
                    <a:p>
                      <a:pPr marL="9525" algn="l">
                        <a:lnSpc>
                          <a:spcPct val="100000"/>
                        </a:lnSpc>
                        <a:spcBef>
                          <a:spcPts val="425"/>
                        </a:spcBef>
                      </a:pPr>
                      <a:r>
                        <a:rPr lang="tr-TR" sz="1400" spc="-5" dirty="0">
                          <a:latin typeface="+mn-lt"/>
                        </a:rPr>
                        <a:t>Türü</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spc="-5" dirty="0">
                          <a:solidFill>
                            <a:schemeClr val="tx1"/>
                          </a:solidFill>
                          <a:latin typeface="+mn-lt"/>
                        </a:rPr>
                        <a:t>Karma</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98886">
                <a:tc>
                  <a:txBody>
                    <a:bodyPr/>
                    <a:lstStyle/>
                    <a:p>
                      <a:pPr marL="10160" algn="l">
                        <a:lnSpc>
                          <a:spcPct val="100000"/>
                        </a:lnSpc>
                        <a:spcBef>
                          <a:spcPts val="425"/>
                        </a:spcBef>
                      </a:pPr>
                      <a:r>
                        <a:rPr lang="tr-TR" sz="1400" dirty="0">
                          <a:latin typeface="+mn-lt"/>
                        </a:rPr>
                        <a:t>Toplam</a:t>
                      </a:r>
                      <a:r>
                        <a:rPr lang="tr-TR" sz="1400" baseline="0" dirty="0">
                          <a:latin typeface="+mn-lt"/>
                        </a:rPr>
                        <a:t> Parsel Sayısı</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92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98886">
                <a:tc>
                  <a:txBody>
                    <a:bodyPr/>
                    <a:lstStyle/>
                    <a:p>
                      <a:pPr marL="9525" algn="l">
                        <a:lnSpc>
                          <a:spcPct val="100000"/>
                        </a:lnSpc>
                        <a:spcBef>
                          <a:spcPts val="90"/>
                        </a:spcBef>
                      </a:pPr>
                      <a:r>
                        <a:rPr lang="tr-TR" sz="1400" dirty="0">
                          <a:latin typeface="+mn-lt"/>
                        </a:rPr>
                        <a:t>İstihdam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a:solidFill>
                            <a:schemeClr val="tx1"/>
                          </a:solidFill>
                          <a:latin typeface="+mn-lt"/>
                          <a:cs typeface="Calibri"/>
                        </a:rPr>
                        <a:t>1.200</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99532">
                <a:tc>
                  <a:txBody>
                    <a:bodyPr/>
                    <a:lstStyle/>
                    <a:p>
                      <a:pPr marL="9525" algn="l">
                        <a:lnSpc>
                          <a:spcPct val="100000"/>
                        </a:lnSpc>
                        <a:spcBef>
                          <a:spcPts val="90"/>
                        </a:spcBef>
                      </a:pPr>
                      <a:r>
                        <a:rPr lang="tr-TR" sz="1400" dirty="0">
                          <a:latin typeface="+mn-lt"/>
                        </a:rPr>
                        <a:t>Aktif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42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98886">
                <a:tc>
                  <a:txBody>
                    <a:bodyPr/>
                    <a:lstStyle/>
                    <a:p>
                      <a:pPr marL="9525" algn="l">
                        <a:lnSpc>
                          <a:spcPct val="100000"/>
                        </a:lnSpc>
                        <a:spcBef>
                          <a:spcPts val="90"/>
                        </a:spcBef>
                      </a:pPr>
                      <a:r>
                        <a:rPr lang="tr-TR" sz="1400" dirty="0">
                          <a:latin typeface="+mn-lt"/>
                        </a:rPr>
                        <a:t>İnşaat </a:t>
                      </a:r>
                      <a:r>
                        <a:rPr lang="tr-TR" sz="1400" dirty="0" smtClean="0">
                          <a:latin typeface="+mn-lt"/>
                        </a:rPr>
                        <a:t>Durumunda</a:t>
                      </a:r>
                      <a:r>
                        <a:rPr lang="tr-TR" sz="1400" baseline="0" dirty="0" smtClean="0">
                          <a:latin typeface="+mn-lt"/>
                        </a:rPr>
                        <a:t> </a:t>
                      </a:r>
                      <a:r>
                        <a:rPr lang="tr-TR" sz="1400" baseline="0" dirty="0">
                          <a:latin typeface="+mn-lt"/>
                        </a:rPr>
                        <a:t>O</a:t>
                      </a:r>
                      <a:r>
                        <a:rPr lang="tr-TR" sz="1400" baseline="0" dirty="0" smtClean="0">
                          <a:latin typeface="+mn-lt"/>
                        </a:rPr>
                        <a:t>lan </a:t>
                      </a:r>
                      <a:r>
                        <a:rPr lang="tr-TR" sz="1400" baseline="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8</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98886">
                <a:tc>
                  <a:txBody>
                    <a:bodyPr/>
                    <a:lstStyle/>
                    <a:p>
                      <a:pPr marL="9525" algn="l">
                        <a:lnSpc>
                          <a:spcPct val="100000"/>
                        </a:lnSpc>
                        <a:spcBef>
                          <a:spcPts val="90"/>
                        </a:spcBef>
                      </a:pPr>
                      <a:r>
                        <a:rPr lang="tr-TR" sz="1400" dirty="0" smtClean="0">
                          <a:latin typeface="+mn-lt"/>
                          <a:cs typeface="Calibri"/>
                        </a:rPr>
                        <a:t>Proje Aşamasında Olan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54208618"/>
                  </a:ext>
                </a:extLst>
              </a:tr>
              <a:tr h="298886">
                <a:tc>
                  <a:txBody>
                    <a:bodyPr/>
                    <a:lstStyle/>
                    <a:p>
                      <a:pPr marL="9525" algn="l">
                        <a:lnSpc>
                          <a:spcPct val="100000"/>
                        </a:lnSpc>
                        <a:spcBef>
                          <a:spcPts val="90"/>
                        </a:spcBef>
                      </a:pPr>
                      <a:r>
                        <a:rPr lang="tr-TR" sz="1400" dirty="0">
                          <a:latin typeface="+mn-lt"/>
                        </a:rPr>
                        <a:t>Boş Parsel</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32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98886">
                <a:tc>
                  <a:txBody>
                    <a:bodyPr/>
                    <a:lstStyle/>
                    <a:p>
                      <a:pPr marL="9525" algn="l">
                        <a:lnSpc>
                          <a:spcPct val="100000"/>
                        </a:lnSpc>
                        <a:spcBef>
                          <a:spcPts val="90"/>
                        </a:spcBef>
                      </a:pPr>
                      <a:r>
                        <a:rPr lang="tr-TR" sz="1400" dirty="0">
                          <a:latin typeface="+mn-lt"/>
                        </a:rPr>
                        <a:t>Atıl </a:t>
                      </a:r>
                      <a:r>
                        <a:rPr lang="tr-TR" sz="1400" dirty="0" smtClean="0">
                          <a:latin typeface="+mn-lt"/>
                        </a:rPr>
                        <a:t>Durumda </a:t>
                      </a:r>
                      <a:r>
                        <a:rPr lang="tr-TR" sz="1400" dirty="0">
                          <a:latin typeface="+mn-lt"/>
                        </a:rPr>
                        <a:t>O</a:t>
                      </a:r>
                      <a:r>
                        <a:rPr lang="tr-TR" sz="1400" dirty="0" smtClean="0">
                          <a:latin typeface="+mn-lt"/>
                        </a:rPr>
                        <a:t>lan </a:t>
                      </a:r>
                      <a:r>
                        <a:rPr lang="tr-TR" sz="140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sp>
        <p:nvSpPr>
          <p:cNvPr id="11" name="object 8"/>
          <p:cNvSpPr txBox="1"/>
          <p:nvPr/>
        </p:nvSpPr>
        <p:spPr>
          <a:xfrm>
            <a:off x="658032" y="3876611"/>
            <a:ext cx="5645784"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Küçük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Sanayi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Siteleri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Tablo 14"/>
          <p:cNvGraphicFramePr>
            <a:graphicFrameLocks noGrp="1"/>
          </p:cNvGraphicFramePr>
          <p:nvPr>
            <p:extLst>
              <p:ext uri="{D42A27DB-BD31-4B8C-83A1-F6EECF244321}">
                <p14:modId xmlns:p14="http://schemas.microsoft.com/office/powerpoint/2010/main" val="724891491"/>
              </p:ext>
            </p:extLst>
          </p:nvPr>
        </p:nvGraphicFramePr>
        <p:xfrm>
          <a:off x="658031" y="4271433"/>
          <a:ext cx="5645783" cy="2116788"/>
        </p:xfrm>
        <a:graphic>
          <a:graphicData uri="http://schemas.openxmlformats.org/drawingml/2006/table">
            <a:tbl>
              <a:tblPr/>
              <a:tblGrid>
                <a:gridCol w="2415459">
                  <a:extLst>
                    <a:ext uri="{9D8B030D-6E8A-4147-A177-3AD203B41FA5}">
                      <a16:colId xmlns:a16="http://schemas.microsoft.com/office/drawing/2014/main" val="3168930842"/>
                    </a:ext>
                  </a:extLst>
                </a:gridCol>
                <a:gridCol w="1615162">
                  <a:extLst>
                    <a:ext uri="{9D8B030D-6E8A-4147-A177-3AD203B41FA5}">
                      <a16:colId xmlns:a16="http://schemas.microsoft.com/office/drawing/2014/main" val="1620524514"/>
                    </a:ext>
                  </a:extLst>
                </a:gridCol>
                <a:gridCol w="1615162">
                  <a:extLst>
                    <a:ext uri="{9D8B030D-6E8A-4147-A177-3AD203B41FA5}">
                      <a16:colId xmlns:a16="http://schemas.microsoft.com/office/drawing/2014/main" val="3850230251"/>
                    </a:ext>
                  </a:extLst>
                </a:gridCol>
              </a:tblGrid>
              <a:tr h="352416">
                <a:tc>
                  <a:txBody>
                    <a:bodyPr/>
                    <a:lstStyle/>
                    <a:p>
                      <a:pPr marL="9525" algn="ctr">
                        <a:lnSpc>
                          <a:spcPct val="100000"/>
                        </a:lnSpc>
                        <a:spcBef>
                          <a:spcPts val="425"/>
                        </a:spcBef>
                      </a:pPr>
                      <a:r>
                        <a:rPr lang="tr-TR" sz="1400" b="1" dirty="0">
                          <a:latin typeface="+mn-lt"/>
                          <a:cs typeface="Calibri"/>
                        </a:rPr>
                        <a:t>Bölge</a:t>
                      </a:r>
                    </a:p>
                  </a:txBody>
                  <a:tcPr marL="0" marR="0" marT="1143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İşletme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İstihdam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352416">
                <a:tc>
                  <a:txBody>
                    <a:bodyPr/>
                    <a:lstStyle/>
                    <a:p>
                      <a:pPr marL="9525">
                        <a:lnSpc>
                          <a:spcPct val="100000"/>
                        </a:lnSpc>
                        <a:spcBef>
                          <a:spcPts val="114"/>
                        </a:spcBef>
                      </a:pPr>
                      <a:r>
                        <a:rPr sz="1400" spc="-15" dirty="0">
                          <a:latin typeface="+mn-lt"/>
                        </a:rPr>
                        <a:t>Merkez </a:t>
                      </a:r>
                      <a:r>
                        <a:rPr sz="1400" spc="-10" dirty="0">
                          <a:latin typeface="+mn-lt"/>
                        </a:rPr>
                        <a:t>Sanayi</a:t>
                      </a:r>
                      <a:r>
                        <a:rPr sz="1400" spc="20" dirty="0">
                          <a:latin typeface="+mn-lt"/>
                        </a:rPr>
                        <a:t> </a:t>
                      </a:r>
                      <a:r>
                        <a:rPr sz="1400" spc="-10" dirty="0" err="1">
                          <a:latin typeface="+mn-lt"/>
                        </a:rPr>
                        <a:t>Sitesi</a:t>
                      </a:r>
                      <a:r>
                        <a:rPr lang="tr-TR" sz="1400" spc="-10" dirty="0">
                          <a:latin typeface="+mn-lt"/>
                        </a:rPr>
                        <a:t> I ve II. Kısım</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spc="-5" dirty="0">
                          <a:solidFill>
                            <a:schemeClr val="tx1"/>
                          </a:solidFill>
                          <a:latin typeface="+mn-lt"/>
                        </a:rPr>
                        <a:t>281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spc="-5" dirty="0">
                          <a:solidFill>
                            <a:schemeClr val="tx1"/>
                          </a:solidFill>
                          <a:latin typeface="+mn-lt"/>
                          <a:cs typeface="Calibri"/>
                        </a:rPr>
                        <a:t>1.124</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2416">
                <a:tc>
                  <a:txBody>
                    <a:bodyPr/>
                    <a:lstStyle/>
                    <a:p>
                      <a:pPr marL="9525">
                        <a:lnSpc>
                          <a:spcPct val="100000"/>
                        </a:lnSpc>
                        <a:spcBef>
                          <a:spcPts val="114"/>
                        </a:spcBef>
                      </a:pPr>
                      <a:r>
                        <a:rPr lang="tr-TR" sz="1400" spc="-10" dirty="0">
                          <a:latin typeface="+mn-lt"/>
                        </a:rPr>
                        <a:t>Solhan </a:t>
                      </a:r>
                      <a:r>
                        <a:rPr sz="1400" spc="-10" dirty="0">
                          <a:latin typeface="+mn-lt"/>
                        </a:rPr>
                        <a:t>Sanayi</a:t>
                      </a:r>
                      <a:r>
                        <a:rPr sz="1400" dirty="0">
                          <a:latin typeface="+mn-lt"/>
                        </a:rPr>
                        <a:t> </a:t>
                      </a:r>
                      <a:r>
                        <a:rPr sz="1400" spc="-10" dirty="0">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50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dirty="0">
                          <a:solidFill>
                            <a:schemeClr val="tx1"/>
                          </a:solidFill>
                          <a:latin typeface="+mn-lt"/>
                        </a:rPr>
                        <a:t>  100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3180">
                <a:tc>
                  <a:txBody>
                    <a:bodyPr/>
                    <a:lstStyle/>
                    <a:p>
                      <a:pPr marL="9525">
                        <a:lnSpc>
                          <a:spcPct val="100000"/>
                        </a:lnSpc>
                        <a:spcBef>
                          <a:spcPts val="114"/>
                        </a:spcBef>
                      </a:pPr>
                      <a:r>
                        <a:rPr lang="tr-TR" sz="1400" spc="-35" dirty="0">
                          <a:latin typeface="+mn-lt"/>
                        </a:rPr>
                        <a:t>Genç </a:t>
                      </a:r>
                      <a:r>
                        <a:rPr sz="1400" spc="-10" dirty="0">
                          <a:latin typeface="+mn-lt"/>
                        </a:rPr>
                        <a:t>Sanayi </a:t>
                      </a:r>
                      <a:r>
                        <a:rPr sz="1400" spc="-10" dirty="0" err="1">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78</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spc="-5" dirty="0">
                          <a:solidFill>
                            <a:schemeClr val="tx1"/>
                          </a:solidFill>
                          <a:latin typeface="+mn-lt"/>
                        </a:rPr>
                        <a:t>   210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3180">
                <a:tc>
                  <a:txBody>
                    <a:bodyPr/>
                    <a:lstStyle/>
                    <a:p>
                      <a:pPr marL="9525" marR="0" lvl="0" indent="0" algn="l" defTabSz="914400" rtl="0" eaLnBrk="1" fontAlgn="auto" latinLnBrk="0" hangingPunct="1">
                        <a:lnSpc>
                          <a:spcPct val="100000"/>
                        </a:lnSpc>
                        <a:spcBef>
                          <a:spcPts val="114"/>
                        </a:spcBef>
                        <a:spcAft>
                          <a:spcPts val="0"/>
                        </a:spcAft>
                        <a:buClrTx/>
                        <a:buSzTx/>
                        <a:buFontTx/>
                        <a:buNone/>
                        <a:tabLst/>
                        <a:defRPr/>
                      </a:pPr>
                      <a:r>
                        <a:rPr kumimoji="0" lang="tr-TR" sz="1400" b="0" i="0" u="none" strike="noStrike" kern="1200" cap="none" spc="-10" normalizeH="0" baseline="0" noProof="0" dirty="0" smtClean="0">
                          <a:ln>
                            <a:noFill/>
                          </a:ln>
                          <a:solidFill>
                            <a:prstClr val="black"/>
                          </a:solidFill>
                          <a:effectLst/>
                          <a:uLnTx/>
                          <a:uFillTx/>
                          <a:latin typeface="+mn-lt"/>
                          <a:ea typeface="+mn-ea"/>
                          <a:cs typeface="+mn-cs"/>
                        </a:rPr>
                        <a:t>Merkez Sanayi Sitesi III. Kısım </a:t>
                      </a:r>
                      <a:endParaRPr kumimoji="0" lang="tr-TR" sz="1400" b="0" i="0" u="none" strike="noStrike" kern="1200" cap="none" spc="0" normalizeH="0" baseline="0" noProof="0" dirty="0" smtClean="0">
                        <a:ln>
                          <a:noFill/>
                        </a:ln>
                        <a:solidFill>
                          <a:prstClr val="black"/>
                        </a:solidFill>
                        <a:effectLst/>
                        <a:uLnTx/>
                        <a:uFillTx/>
                        <a:latin typeface="+mn-lt"/>
                        <a:ea typeface="+mn-ea"/>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501</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49530907"/>
                  </a:ext>
                </a:extLst>
              </a:tr>
              <a:tr h="353180">
                <a:tc>
                  <a:txBody>
                    <a:bodyPr/>
                    <a:lstStyle/>
                    <a:p>
                      <a:pPr marL="9525" algn="ctr">
                        <a:lnSpc>
                          <a:spcPct val="100000"/>
                        </a:lnSpc>
                        <a:spcBef>
                          <a:spcPts val="114"/>
                        </a:spcBef>
                      </a:pPr>
                      <a:r>
                        <a:rPr sz="1400" b="1" spc="-30" dirty="0">
                          <a:latin typeface="+mn-lt"/>
                        </a:rPr>
                        <a:t>Toplam</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b="1" spc="-5" dirty="0" smtClean="0">
                          <a:solidFill>
                            <a:schemeClr val="tx1"/>
                          </a:solidFill>
                          <a:latin typeface="+mn-lt"/>
                        </a:rPr>
                        <a:t>910</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b="1" spc="-5" dirty="0">
                          <a:solidFill>
                            <a:schemeClr val="tx1"/>
                          </a:solidFill>
                          <a:latin typeface="+mn-lt"/>
                        </a:rPr>
                        <a:t> 1.434</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bl>
          </a:graphicData>
        </a:graphic>
      </p:graphicFrame>
    </p:spTree>
    <p:extLst>
      <p:ext uri="{BB962C8B-B14F-4D97-AF65-F5344CB8AC3E}">
        <p14:creationId xmlns:p14="http://schemas.microsoft.com/office/powerpoint/2010/main" val="405961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12" name="Grafik 11"/>
          <p:cNvGraphicFramePr/>
          <p:nvPr>
            <p:extLst>
              <p:ext uri="{D42A27DB-BD31-4B8C-83A1-F6EECF244321}">
                <p14:modId xmlns:p14="http://schemas.microsoft.com/office/powerpoint/2010/main" val="768256486"/>
              </p:ext>
            </p:extLst>
          </p:nvPr>
        </p:nvGraphicFramePr>
        <p:xfrm>
          <a:off x="609600" y="3241275"/>
          <a:ext cx="6280727" cy="3034019"/>
        </p:xfrm>
        <a:graphic>
          <a:graphicData uri="http://schemas.openxmlformats.org/drawingml/2006/chart">
            <c:chart xmlns:c="http://schemas.openxmlformats.org/drawingml/2006/chart" xmlns:r="http://schemas.openxmlformats.org/officeDocument/2006/relationships" r:id="rId2"/>
          </a:graphicData>
        </a:graphic>
      </p:graphicFrame>
      <p:sp>
        <p:nvSpPr>
          <p:cNvPr id="13" name="object 2"/>
          <p:cNvSpPr txBox="1"/>
          <p:nvPr/>
        </p:nvSpPr>
        <p:spPr>
          <a:xfrm>
            <a:off x="7001438" y="973023"/>
            <a:ext cx="450282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Artış Hızı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2"/>
          <p:cNvSpPr txBox="1"/>
          <p:nvPr/>
        </p:nvSpPr>
        <p:spPr>
          <a:xfrm>
            <a:off x="609600" y="2853066"/>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Yıllara Göre Nüfus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6" name="Tablo 15"/>
          <p:cNvGraphicFramePr>
            <a:graphicFrameLocks noGrp="1"/>
          </p:cNvGraphicFramePr>
          <p:nvPr>
            <p:extLst>
              <p:ext uri="{D42A27DB-BD31-4B8C-83A1-F6EECF244321}">
                <p14:modId xmlns:p14="http://schemas.microsoft.com/office/powerpoint/2010/main" val="3389060085"/>
              </p:ext>
            </p:extLst>
          </p:nvPr>
        </p:nvGraphicFramePr>
        <p:xfrm>
          <a:off x="609600" y="1331357"/>
          <a:ext cx="6280727" cy="1413064"/>
        </p:xfrm>
        <a:graphic>
          <a:graphicData uri="http://schemas.openxmlformats.org/drawingml/2006/table">
            <a:tbl>
              <a:tblPr/>
              <a:tblGrid>
                <a:gridCol w="3554210">
                  <a:extLst>
                    <a:ext uri="{9D8B030D-6E8A-4147-A177-3AD203B41FA5}">
                      <a16:colId xmlns:a16="http://schemas.microsoft.com/office/drawing/2014/main" val="3168930842"/>
                    </a:ext>
                  </a:extLst>
                </a:gridCol>
                <a:gridCol w="2726517">
                  <a:extLst>
                    <a:ext uri="{9D8B030D-6E8A-4147-A177-3AD203B41FA5}">
                      <a16:colId xmlns:a16="http://schemas.microsoft.com/office/drawing/2014/main" val="1620524514"/>
                    </a:ext>
                  </a:extLst>
                </a:gridCol>
              </a:tblGrid>
              <a:tr h="272120">
                <a:tc>
                  <a:txBody>
                    <a:bodyPr/>
                    <a:lstStyle/>
                    <a:p>
                      <a:pPr marL="9525">
                        <a:lnSpc>
                          <a:spcPct val="100000"/>
                        </a:lnSpc>
                        <a:spcBef>
                          <a:spcPts val="265"/>
                        </a:spcBef>
                      </a:pPr>
                      <a:r>
                        <a:rPr sz="1400" dirty="0">
                          <a:latin typeface="+mn-lt"/>
                        </a:rPr>
                        <a:t>İl</a:t>
                      </a:r>
                      <a:r>
                        <a:rPr sz="1400" spc="-15"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285.655</a:t>
                      </a:r>
                      <a:r>
                        <a:rPr sz="1400" dirty="0" smtClean="0">
                          <a:latin typeface="+mn-lt"/>
                        </a:rPr>
                        <a:t> </a:t>
                      </a:r>
                      <a:r>
                        <a:rPr sz="1400" dirty="0" err="1">
                          <a:solidFill>
                            <a:schemeClr val="tx1"/>
                          </a:solidFill>
                          <a:latin typeface="+mn-lt"/>
                        </a:rPr>
                        <a:t>kişi</a:t>
                      </a:r>
                      <a:r>
                        <a:rPr sz="1400" spc="-40" dirty="0">
                          <a:solidFill>
                            <a:schemeClr val="tx1"/>
                          </a:solidFill>
                          <a:latin typeface="+mn-lt"/>
                        </a:rPr>
                        <a:t> </a:t>
                      </a:r>
                      <a:r>
                        <a:rPr sz="1400" spc="-5" dirty="0" smtClean="0">
                          <a:solidFill>
                            <a:schemeClr val="tx1"/>
                          </a:solidFill>
                          <a:latin typeface="+mn-lt"/>
                        </a:rPr>
                        <a:t>(</a:t>
                      </a:r>
                      <a:r>
                        <a:rPr lang="tr-TR" sz="1400" spc="-5" dirty="0" smtClean="0">
                          <a:solidFill>
                            <a:schemeClr val="tx1"/>
                          </a:solidFill>
                          <a:latin typeface="+mn-lt"/>
                        </a:rPr>
                        <a:t>64</a:t>
                      </a:r>
                      <a:r>
                        <a:rPr sz="1400" spc="-5" dirty="0" smtClean="0">
                          <a:solidFill>
                            <a:schemeClr val="tx1"/>
                          </a:solidFill>
                          <a:latin typeface="+mn-lt"/>
                        </a:rPr>
                        <a:t>.</a:t>
                      </a:r>
                      <a:r>
                        <a:rPr sz="1400" spc="-5" dirty="0" err="1" smtClean="0">
                          <a:solidFill>
                            <a:schemeClr val="tx1"/>
                          </a:solidFill>
                          <a:latin typeface="+mn-lt"/>
                        </a:rPr>
                        <a:t>sıra</a:t>
                      </a:r>
                      <a:r>
                        <a:rPr sz="1400" spc="-5" dirty="0">
                          <a:solidFill>
                            <a:schemeClr val="tx1"/>
                          </a:solidFill>
                          <a:latin typeface="+mn-lt"/>
                        </a:rPr>
                        <a:t>)</a:t>
                      </a:r>
                      <a:endParaRPr sz="1400" dirty="0">
                        <a:solidFill>
                          <a:schemeClr val="tx1"/>
                        </a:solidFill>
                        <a:latin typeface="+mn-lt"/>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93880607"/>
                  </a:ext>
                </a:extLst>
              </a:tr>
              <a:tr h="272819">
                <a:tc>
                  <a:txBody>
                    <a:bodyPr/>
                    <a:lstStyle/>
                    <a:p>
                      <a:pPr marL="9525">
                        <a:lnSpc>
                          <a:spcPct val="100000"/>
                        </a:lnSpc>
                        <a:spcBef>
                          <a:spcPts val="270"/>
                        </a:spcBef>
                      </a:pPr>
                      <a:r>
                        <a:rPr sz="1400" dirty="0">
                          <a:latin typeface="+mn-lt"/>
                        </a:rPr>
                        <a:t>Nüfus</a:t>
                      </a:r>
                      <a:r>
                        <a:rPr sz="1400" spc="-25" dirty="0">
                          <a:latin typeface="+mn-lt"/>
                        </a:rPr>
                        <a:t> </a:t>
                      </a:r>
                      <a:r>
                        <a:rPr sz="1400" spc="-20" dirty="0">
                          <a:latin typeface="+mn-lt"/>
                        </a:rPr>
                        <a:t>Yoğunluğu</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35</a:t>
                      </a:r>
                      <a:r>
                        <a:rPr sz="1400" dirty="0" smtClean="0">
                          <a:latin typeface="+mn-lt"/>
                        </a:rPr>
                        <a:t>/ </a:t>
                      </a:r>
                      <a:r>
                        <a:rPr sz="1400" dirty="0">
                          <a:latin typeface="+mn-lt"/>
                        </a:rPr>
                        <a:t>km</a:t>
                      </a:r>
                      <a:r>
                        <a:rPr sz="1400" baseline="20202" dirty="0">
                          <a:latin typeface="+mn-lt"/>
                        </a:rPr>
                        <a:t>2 </a:t>
                      </a:r>
                      <a:r>
                        <a:rPr sz="1400" spc="-20" dirty="0">
                          <a:latin typeface="+mn-lt"/>
                        </a:rPr>
                        <a:t>(</a:t>
                      </a:r>
                      <a:r>
                        <a:rPr sz="1400" spc="-20" dirty="0" err="1">
                          <a:latin typeface="+mn-lt"/>
                        </a:rPr>
                        <a:t>Türkiye</a:t>
                      </a:r>
                      <a:r>
                        <a:rPr sz="1400" spc="-20" dirty="0">
                          <a:latin typeface="+mn-lt"/>
                        </a:rPr>
                        <a:t> </a:t>
                      </a:r>
                      <a:r>
                        <a:rPr sz="1400" dirty="0" smtClean="0">
                          <a:latin typeface="+mn-lt"/>
                        </a:rPr>
                        <a:t>1</a:t>
                      </a:r>
                      <a:r>
                        <a:rPr lang="tr-TR" sz="1400" dirty="0" smtClean="0">
                          <a:latin typeface="+mn-lt"/>
                        </a:rPr>
                        <a:t>11</a:t>
                      </a:r>
                      <a:r>
                        <a:rPr sz="1400" dirty="0" smtClean="0">
                          <a:latin typeface="+mn-lt"/>
                        </a:rPr>
                        <a:t>/</a:t>
                      </a:r>
                      <a:r>
                        <a:rPr sz="1400" spc="-105" dirty="0" smtClean="0">
                          <a:latin typeface="+mn-lt"/>
                        </a:rPr>
                        <a:t> </a:t>
                      </a:r>
                      <a:r>
                        <a:rPr sz="1400" dirty="0">
                          <a:latin typeface="+mn-lt"/>
                        </a:rPr>
                        <a:t>km</a:t>
                      </a:r>
                      <a:r>
                        <a:rPr sz="1400" baseline="20202" dirty="0">
                          <a:latin typeface="+mn-lt"/>
                        </a:rPr>
                        <a:t>2</a:t>
                      </a:r>
                      <a:r>
                        <a:rPr sz="1400" dirty="0">
                          <a:latin typeface="+mn-lt"/>
                        </a:rPr>
                        <a:t>)</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72120">
                <a:tc>
                  <a:txBody>
                    <a:bodyPr/>
                    <a:lstStyle/>
                    <a:p>
                      <a:pPr marL="9525">
                        <a:lnSpc>
                          <a:spcPct val="100000"/>
                        </a:lnSpc>
                        <a:spcBef>
                          <a:spcPts val="265"/>
                        </a:spcBef>
                      </a:pPr>
                      <a:r>
                        <a:rPr sz="1400" dirty="0">
                          <a:latin typeface="+mn-lt"/>
                        </a:rPr>
                        <a:t>İl </a:t>
                      </a:r>
                      <a:r>
                        <a:rPr sz="1400" spc="-10" dirty="0">
                          <a:latin typeface="+mn-lt"/>
                        </a:rPr>
                        <a:t>Merkez</a:t>
                      </a:r>
                      <a:r>
                        <a:rPr sz="1400" spc="-30"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172.007</a:t>
                      </a:r>
                      <a:endParaRPr sz="1400" dirty="0">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23186">
                <a:tc>
                  <a:txBody>
                    <a:bodyPr/>
                    <a:lstStyle/>
                    <a:p>
                      <a:pPr marL="9525">
                        <a:lnSpc>
                          <a:spcPct val="100000"/>
                        </a:lnSpc>
                        <a:spcBef>
                          <a:spcPts val="630"/>
                        </a:spcBef>
                      </a:pPr>
                      <a:r>
                        <a:rPr sz="1400" dirty="0">
                          <a:latin typeface="+mn-lt"/>
                        </a:rPr>
                        <a:t>İl </a:t>
                      </a:r>
                      <a:r>
                        <a:rPr lang="tr-TR" sz="1400" dirty="0" smtClean="0">
                          <a:latin typeface="+mn-lt"/>
                        </a:rPr>
                        <a:t>Merkez Nüfusunun Toplam Nüfusa Oranı (%)</a:t>
                      </a:r>
                      <a:endParaRPr sz="1400" dirty="0">
                        <a:latin typeface="+mn-lt"/>
                        <a:cs typeface="Calibri"/>
                      </a:endParaRPr>
                    </a:p>
                  </a:txBody>
                  <a:tcPr marL="0" marR="0" marT="8001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295"/>
                        </a:spcBef>
                      </a:pPr>
                      <a:r>
                        <a:rPr lang="tr-TR" sz="1400" spc="0" dirty="0" smtClean="0">
                          <a:latin typeface="+mn-lt"/>
                        </a:rPr>
                        <a:t>60,21</a:t>
                      </a:r>
                      <a:endParaRPr sz="1400" dirty="0">
                        <a:solidFill>
                          <a:schemeClr val="tx1"/>
                        </a:solidFill>
                        <a:latin typeface="+mn-lt"/>
                        <a:cs typeface="Calibri"/>
                      </a:endParaRPr>
                    </a:p>
                  </a:txBody>
                  <a:tcPr marL="0" marR="0" marT="3746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272819">
                <a:tc>
                  <a:txBody>
                    <a:bodyPr/>
                    <a:lstStyle/>
                    <a:p>
                      <a:pPr marL="9525">
                        <a:lnSpc>
                          <a:spcPct val="100000"/>
                        </a:lnSpc>
                        <a:spcBef>
                          <a:spcPts val="270"/>
                        </a:spcBef>
                      </a:pPr>
                      <a:r>
                        <a:rPr sz="1400" spc="-5" dirty="0">
                          <a:latin typeface="+mn-lt"/>
                        </a:rPr>
                        <a:t>Şehirleşme </a:t>
                      </a:r>
                      <a:r>
                        <a:rPr sz="1400" spc="-10" dirty="0">
                          <a:latin typeface="+mn-lt"/>
                        </a:rPr>
                        <a:t>Oranı</a:t>
                      </a:r>
                      <a:r>
                        <a:rPr sz="1400" spc="-30" dirty="0">
                          <a:latin typeface="+mn-lt"/>
                        </a:rPr>
                        <a:t> </a:t>
                      </a:r>
                      <a:r>
                        <a:rPr sz="1400" spc="-5" dirty="0">
                          <a:latin typeface="+mn-lt"/>
                        </a:rPr>
                        <a:t>(%)</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66,31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2322650508"/>
              </p:ext>
            </p:extLst>
          </p:nvPr>
        </p:nvGraphicFramePr>
        <p:xfrm>
          <a:off x="7001437" y="1331356"/>
          <a:ext cx="4502827" cy="1413064"/>
        </p:xfrm>
        <a:graphic>
          <a:graphicData uri="http://schemas.openxmlformats.org/drawingml/2006/table">
            <a:tbl>
              <a:tblPr/>
              <a:tblGrid>
                <a:gridCol w="1968686">
                  <a:extLst>
                    <a:ext uri="{9D8B030D-6E8A-4147-A177-3AD203B41FA5}">
                      <a16:colId xmlns:a16="http://schemas.microsoft.com/office/drawing/2014/main" val="3168930842"/>
                    </a:ext>
                  </a:extLst>
                </a:gridCol>
                <a:gridCol w="2534141">
                  <a:extLst>
                    <a:ext uri="{9D8B030D-6E8A-4147-A177-3AD203B41FA5}">
                      <a16:colId xmlns:a16="http://schemas.microsoft.com/office/drawing/2014/main" val="1620524514"/>
                    </a:ext>
                  </a:extLst>
                </a:gridCol>
              </a:tblGrid>
              <a:tr h="339636">
                <a:tc>
                  <a:txBody>
                    <a:bodyPr/>
                    <a:lstStyle/>
                    <a:p>
                      <a:pPr>
                        <a:lnSpc>
                          <a:spcPct val="100000"/>
                        </a:lnSpc>
                      </a:pP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235"/>
                        </a:spcBef>
                      </a:pPr>
                      <a:r>
                        <a:rPr sz="1400" spc="-15" dirty="0">
                          <a:latin typeface="+mn-lt"/>
                        </a:rPr>
                        <a:t>Oran</a:t>
                      </a:r>
                      <a:r>
                        <a:rPr sz="1400" spc="-85" dirty="0">
                          <a:latin typeface="+mn-lt"/>
                        </a:rPr>
                        <a:t> </a:t>
                      </a:r>
                      <a:r>
                        <a:rPr sz="1400" spc="-5" dirty="0">
                          <a:latin typeface="+mn-lt"/>
                        </a:rPr>
                        <a:t>(Binde)</a:t>
                      </a:r>
                      <a:endParaRPr sz="1400" dirty="0">
                        <a:latin typeface="+mn-lt"/>
                        <a:cs typeface="Calibri"/>
                      </a:endParaRPr>
                    </a:p>
                  </a:txBody>
                  <a:tcPr marL="0" marR="0" marT="29845" marB="0">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40374">
                <a:tc>
                  <a:txBody>
                    <a:bodyPr/>
                    <a:lstStyle/>
                    <a:p>
                      <a:pPr marL="10160">
                        <a:lnSpc>
                          <a:spcPct val="100000"/>
                        </a:lnSpc>
                        <a:spcBef>
                          <a:spcPts val="240"/>
                        </a:spcBef>
                      </a:pPr>
                      <a:r>
                        <a:rPr sz="1400" spc="-25" dirty="0">
                          <a:latin typeface="+mn-lt"/>
                        </a:rPr>
                        <a:t>Türkiye</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latin typeface="+mn-lt"/>
                          <a:cs typeface="Calibri"/>
                        </a:rPr>
                        <a:t>1,1</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39636">
                <a:tc>
                  <a:txBody>
                    <a:bodyPr/>
                    <a:lstStyle/>
                    <a:p>
                      <a:pPr marL="10160">
                        <a:lnSpc>
                          <a:spcPct val="100000"/>
                        </a:lnSpc>
                        <a:spcBef>
                          <a:spcPts val="240"/>
                        </a:spcBef>
                      </a:pPr>
                      <a:r>
                        <a:rPr sz="1400" spc="-10" dirty="0">
                          <a:latin typeface="+mn-lt"/>
                        </a:rPr>
                        <a:t>TRB1</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solidFill>
                            <a:schemeClr val="tx1"/>
                          </a:solidFill>
                          <a:latin typeface="+mn-lt"/>
                        </a:rPr>
                        <a:t>-27,99</a:t>
                      </a:r>
                      <a:endParaRPr sz="1400" dirty="0">
                        <a:solidFill>
                          <a:schemeClr val="tx1"/>
                        </a:solidFill>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93418">
                <a:tc>
                  <a:txBody>
                    <a:bodyPr/>
                    <a:lstStyle/>
                    <a:p>
                      <a:pPr marL="10160">
                        <a:lnSpc>
                          <a:spcPct val="100000"/>
                        </a:lnSpc>
                        <a:spcBef>
                          <a:spcPts val="240"/>
                        </a:spcBef>
                      </a:pPr>
                      <a:r>
                        <a:rPr lang="tr-TR" sz="1400" spc="-5" dirty="0" smtClean="0">
                          <a:latin typeface="+mn-lt"/>
                        </a:rPr>
                        <a:t>Bingöl</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0"/>
                        </a:spcBef>
                      </a:pPr>
                      <a:r>
                        <a:rPr lang="tr-TR" sz="1400" dirty="0" smtClean="0">
                          <a:latin typeface="+mn-lt"/>
                          <a:cs typeface="Calibri"/>
                        </a:rPr>
                        <a:t>10,97</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42" y="2835134"/>
            <a:ext cx="4574288" cy="3476019"/>
          </a:xfrm>
          <a:prstGeom prst="rect">
            <a:avLst/>
          </a:prstGeom>
        </p:spPr>
      </p:pic>
      <p:sp>
        <p:nvSpPr>
          <p:cNvPr id="19" name="object 14"/>
          <p:cNvSpPr txBox="1"/>
          <p:nvPr/>
        </p:nvSpPr>
        <p:spPr>
          <a:xfrm>
            <a:off x="9825317" y="5997086"/>
            <a:ext cx="1678947"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Kent Meydanı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object 2"/>
          <p:cNvSpPr txBox="1"/>
          <p:nvPr/>
        </p:nvSpPr>
        <p:spPr>
          <a:xfrm>
            <a:off x="609600" y="973023"/>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Verileri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53589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KOSGEB</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bject 15"/>
          <p:cNvSpPr txBox="1"/>
          <p:nvPr/>
        </p:nvSpPr>
        <p:spPr>
          <a:xfrm>
            <a:off x="664535" y="974903"/>
            <a:ext cx="524537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Ödenen Kredi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Grafik 9"/>
          <p:cNvGraphicFramePr/>
          <p:nvPr>
            <p:extLst>
              <p:ext uri="{D42A27DB-BD31-4B8C-83A1-F6EECF244321}">
                <p14:modId xmlns:p14="http://schemas.microsoft.com/office/powerpoint/2010/main" val="1512295104"/>
              </p:ext>
            </p:extLst>
          </p:nvPr>
        </p:nvGraphicFramePr>
        <p:xfrm>
          <a:off x="664535" y="1450847"/>
          <a:ext cx="5245377" cy="3238868"/>
        </p:xfrm>
        <a:graphic>
          <a:graphicData uri="http://schemas.openxmlformats.org/drawingml/2006/chart">
            <c:chart xmlns:c="http://schemas.openxmlformats.org/drawingml/2006/chart" xmlns:r="http://schemas.openxmlformats.org/officeDocument/2006/relationships" r:id="rId3"/>
          </a:graphicData>
        </a:graphic>
      </p:graphicFrame>
      <p:sp>
        <p:nvSpPr>
          <p:cNvPr id="11" name="object 15"/>
          <p:cNvSpPr txBox="1"/>
          <p:nvPr/>
        </p:nvSpPr>
        <p:spPr>
          <a:xfrm>
            <a:off x="6256423" y="974902"/>
            <a:ext cx="527048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Destek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Grafik 11"/>
          <p:cNvGraphicFramePr/>
          <p:nvPr>
            <p:extLst>
              <p:ext uri="{D42A27DB-BD31-4B8C-83A1-F6EECF244321}">
                <p14:modId xmlns:p14="http://schemas.microsoft.com/office/powerpoint/2010/main" val="1012727481"/>
              </p:ext>
            </p:extLst>
          </p:nvPr>
        </p:nvGraphicFramePr>
        <p:xfrm>
          <a:off x="6256422" y="1450847"/>
          <a:ext cx="5270488" cy="3238868"/>
        </p:xfrm>
        <a:graphic>
          <a:graphicData uri="http://schemas.openxmlformats.org/drawingml/2006/chart">
            <c:chart xmlns:c="http://schemas.openxmlformats.org/drawingml/2006/chart" xmlns:r="http://schemas.openxmlformats.org/officeDocument/2006/relationships" r:id="rId4"/>
          </a:graphicData>
        </a:graphic>
      </p:graphicFrame>
      <p:sp>
        <p:nvSpPr>
          <p:cNvPr id="13" name="Dikdörtgen 12"/>
          <p:cNvSpPr/>
          <p:nvPr/>
        </p:nvSpPr>
        <p:spPr>
          <a:xfrm>
            <a:off x="664535" y="4910904"/>
            <a:ext cx="10856720" cy="121278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2024 yılı</a:t>
            </a:r>
            <a:r>
              <a:rPr kumimoji="0" lang="tr-TR" sz="2000" b="0" i="0" u="none" strike="noStrike" kern="1200" cap="none" spc="0" normalizeH="0" noProof="0" dirty="0" smtClean="0">
                <a:ln>
                  <a:noFill/>
                </a:ln>
                <a:solidFill>
                  <a:prstClr val="white"/>
                </a:solidFill>
                <a:effectLst/>
                <a:uLnTx/>
                <a:uFillTx/>
                <a:latin typeface="Calibri"/>
                <a:ea typeface="+mn-ea"/>
                <a:cs typeface="+mn-cs"/>
              </a:rPr>
              <a:t> </a:t>
            </a:r>
            <a:r>
              <a:rPr lang="tr-TR" sz="2000" dirty="0" smtClean="0">
                <a:solidFill>
                  <a:prstClr val="white"/>
                </a:solidFill>
                <a:latin typeface="Calibri"/>
              </a:rPr>
              <a:t>31</a:t>
            </a:r>
            <a:r>
              <a:rPr kumimoji="0" lang="tr-TR" sz="2000" b="0" i="0" u="none" strike="noStrike" kern="1200" cap="none" spc="0" normalizeH="0" noProof="0" dirty="0" smtClean="0">
                <a:ln>
                  <a:noFill/>
                </a:ln>
                <a:solidFill>
                  <a:prstClr val="white"/>
                </a:solidFill>
                <a:effectLst/>
                <a:uLnTx/>
                <a:uFillTx/>
                <a:latin typeface="Calibri"/>
                <a:ea typeface="+mn-ea"/>
                <a:cs typeface="+mn-cs"/>
              </a:rPr>
              <a:t> Aralık tarihi itibariyle</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lang="tr-TR" sz="2000" dirty="0" smtClean="0">
                <a:solidFill>
                  <a:prstClr val="white"/>
                </a:solidFill>
                <a:latin typeface="Calibri"/>
              </a:rPr>
              <a:t>43</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tr-TR" sz="2000" b="0" i="0" u="none" strike="noStrike" kern="1200" cap="none" spc="0" normalizeH="0" baseline="0" noProof="0" dirty="0">
                <a:ln>
                  <a:noFill/>
                </a:ln>
                <a:solidFill>
                  <a:prstClr val="white"/>
                </a:solidFill>
                <a:effectLst/>
                <a:uLnTx/>
                <a:uFillTx/>
                <a:latin typeface="Calibri"/>
                <a:ea typeface="+mn-ea"/>
                <a:cs typeface="+mn-cs"/>
              </a:rPr>
              <a:t>İşletmeye </a:t>
            </a:r>
            <a:r>
              <a:rPr lang="tr-TR" sz="2000" noProof="0" dirty="0" smtClean="0">
                <a:solidFill>
                  <a:prstClr val="white"/>
                </a:solidFill>
                <a:latin typeface="Calibri"/>
              </a:rPr>
              <a:t>2.784.590</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smtClean="0">
                <a:ln>
                  <a:noFill/>
                </a:ln>
                <a:solidFill>
                  <a:prstClr val="white"/>
                </a:solidFill>
                <a:effectLst/>
                <a:uLnTx/>
                <a:uFillTx/>
                <a:latin typeface="Calibri"/>
                <a:ea typeface="+mn-ea"/>
                <a:cs typeface="+mn-cs"/>
              </a:rPr>
              <a:t>Tutarında Hibe, </a:t>
            </a:r>
            <a:r>
              <a:rPr lang="tr-TR" sz="2000" noProof="0" dirty="0">
                <a:solidFill>
                  <a:prstClr val="white"/>
                </a:solidFill>
                <a:latin typeface="Calibri"/>
              </a:rPr>
              <a:t>9</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İşletmeye 21.977.921</a:t>
            </a:r>
            <a:r>
              <a:rPr lang="tr-TR" sz="2000" dirty="0" smtClean="0">
                <a:solidFill>
                  <a:prstClr val="white"/>
                </a:solidFill>
                <a:latin typeface="Calibri"/>
              </a:rPr>
              <a:t> </a:t>
            </a:r>
            <a:r>
              <a:rPr lang="tr-TR" sz="2000" dirty="0">
                <a:solidFill>
                  <a:prstClr val="white"/>
                </a:solidFill>
              </a:rPr>
              <a:t>(₺) </a:t>
            </a:r>
            <a:r>
              <a:rPr lang="tr-TR" sz="2000" dirty="0" smtClean="0">
                <a:solidFill>
                  <a:prstClr val="white"/>
                </a:solidFill>
              </a:rPr>
              <a:t>Tutarında Kredi Olmak Üzere Toplam 24.762.511 </a:t>
            </a:r>
            <a:r>
              <a:rPr lang="tr-TR" sz="2000" dirty="0">
                <a:solidFill>
                  <a:prstClr val="white"/>
                </a:solidFill>
              </a:rPr>
              <a:t>(₺) </a:t>
            </a:r>
            <a:r>
              <a:rPr lang="tr-TR" sz="2000" dirty="0" smtClean="0">
                <a:solidFill>
                  <a:prstClr val="white"/>
                </a:solidFill>
              </a:rPr>
              <a:t>Destek </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Sağlanmıştır. </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952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81567" y="964095"/>
            <a:ext cx="4437085" cy="286888"/>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Arazi </a:t>
            </a:r>
            <a:r>
              <a:rPr kumimoji="0" sz="1600" b="1" i="0" u="none" strike="noStrike" kern="1200" cap="none" spc="-15" normalizeH="0" baseline="0" noProof="0" dirty="0">
                <a:ln>
                  <a:noFill/>
                </a:ln>
                <a:solidFill>
                  <a:srgbClr val="FFFFFF"/>
                </a:solidFill>
                <a:effectLst/>
                <a:uLnTx/>
                <a:uFillTx/>
                <a:latin typeface="Calibri"/>
                <a:ea typeface="+mn-ea"/>
                <a:cs typeface="Calibri"/>
              </a:rPr>
              <a:t>Varlığı </a:t>
            </a:r>
            <a:r>
              <a:rPr kumimoji="0" sz="1600" b="1" i="0" u="none" strike="noStrike" kern="1200" cap="none" spc="-10" normalizeH="0" baseline="0" noProof="0" dirty="0">
                <a:ln>
                  <a:noFill/>
                </a:ln>
                <a:solidFill>
                  <a:srgbClr val="FFFFFF"/>
                </a:solidFill>
                <a:effectLst/>
                <a:uLnTx/>
                <a:uFillTx/>
                <a:latin typeface="Calibri"/>
                <a:ea typeface="+mn-ea"/>
                <a:cs typeface="Calibri"/>
              </a:rPr>
              <a:t>ve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Yüzölçümleri</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9"/>
          <p:cNvSpPr txBox="1"/>
          <p:nvPr/>
        </p:nvSpPr>
        <p:spPr>
          <a:xfrm>
            <a:off x="681566" y="5403355"/>
            <a:ext cx="4437085" cy="750847"/>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Diğer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Alanlar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10" normalizeH="0" baseline="0" noProof="0" dirty="0" err="1">
                <a:ln>
                  <a:noFill/>
                </a:ln>
                <a:solidFill>
                  <a:prstClr val="black"/>
                </a:solidFill>
                <a:effectLst/>
                <a:uLnTx/>
                <a:uFillTx/>
                <a:latin typeface="Calibri"/>
                <a:ea typeface="+mn-ea"/>
                <a:cs typeface="Calibri"/>
              </a:rPr>
              <a:t>Kullanılmayan</a:t>
            </a:r>
            <a:r>
              <a:rPr kumimoji="0" lang="de-DE" sz="1600" b="0" i="0" u="none" strike="noStrike" kern="1200" cap="none" spc="-10"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araziler</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yerleşim</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yerleri</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özel</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koruma</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alanları</a:t>
            </a:r>
            <a:r>
              <a:rPr kumimoji="0" lang="de-DE"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s</a:t>
            </a:r>
            <a:r>
              <a:rPr kumimoji="0" lang="de-DE" sz="1600" b="0" i="0" u="none" strike="noStrike" kern="1200" cap="none" spc="-5" normalizeH="0" baseline="0" noProof="0" dirty="0">
                <a:ln>
                  <a:noFill/>
                </a:ln>
                <a:solidFill>
                  <a:prstClr val="black"/>
                </a:solidFill>
                <a:effectLst/>
                <a:uLnTx/>
                <a:uFillTx/>
                <a:latin typeface="Calibri"/>
                <a:ea typeface="+mn-ea"/>
                <a:cs typeface="Calibri"/>
              </a:rPr>
              <a:t>u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yüzey</a:t>
            </a:r>
            <a:r>
              <a:rPr kumimoji="0" lang="tr-TR" sz="1600" b="0" i="0" u="none" strike="noStrike" kern="1200" cap="none" spc="-5" normalizeH="0" baseline="0" noProof="0" dirty="0" err="1">
                <a:ln>
                  <a:noFill/>
                </a:ln>
                <a:solidFill>
                  <a:prstClr val="black"/>
                </a:solidFill>
                <a:effectLst/>
                <a:uLnTx/>
                <a:uFillTx/>
                <a:latin typeface="Calibri"/>
                <a:ea typeface="+mn-ea"/>
                <a:cs typeface="Calibri"/>
              </a:rPr>
              <a:t>leri</a:t>
            </a:r>
            <a:r>
              <a:rPr kumimoji="0" lang="tr-TR" sz="1600" b="0" i="0" u="none" strike="noStrike" kern="1200" cap="none" spc="-5" normalizeH="0" baseline="0" noProof="0" dirty="0">
                <a:ln>
                  <a:noFill/>
                </a:ln>
                <a:solidFill>
                  <a:prstClr val="black"/>
                </a:solidFill>
                <a:effectLst/>
                <a:uLnTx/>
                <a:uFillTx/>
                <a:latin typeface="Calibri"/>
                <a:ea typeface="+mn-ea"/>
                <a:cs typeface="Calibri"/>
              </a:rPr>
              <a:t>, kayalık, bataklık</a:t>
            </a:r>
            <a:r>
              <a:rPr kumimoji="0" lang="de-DE" sz="1600" b="0" i="0" u="none" strike="noStrike" kern="1200" cap="none" spc="8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vb</a:t>
            </a:r>
            <a:r>
              <a:rPr kumimoji="0" lang="de-DE" sz="1600" b="0" i="0" u="none" strike="noStrike" kern="1200" cap="none" spc="-5" normalizeH="0" baseline="0" noProof="0" dirty="0">
                <a:ln>
                  <a:noFill/>
                </a:ln>
                <a:solidFill>
                  <a:prstClr val="black"/>
                </a:solidFill>
                <a:effectLst/>
                <a:uLnTx/>
                <a:uFillTx/>
                <a:latin typeface="Calibri"/>
                <a:ea typeface="+mn-ea"/>
                <a:cs typeface="Calibri"/>
              </a:rPr>
              <a:t>.</a:t>
            </a:r>
            <a:r>
              <a:rPr kumimoji="0" lang="tr-TR" sz="1600" b="0" i="0" u="none" strike="noStrike" kern="1200" cap="none" spc="-5" normalizeH="0" baseline="0" noProof="0" dirty="0">
                <a:ln>
                  <a:noFill/>
                </a:ln>
                <a:solidFill>
                  <a:prstClr val="black"/>
                </a:solidFill>
                <a:effectLst/>
                <a:uLnTx/>
                <a:uFillTx/>
                <a:latin typeface="Calibri"/>
                <a:ea typeface="+mn-ea"/>
                <a:cs typeface="Calibri"/>
              </a:rPr>
              <a:t> alanlar.</a:t>
            </a:r>
            <a:endParaRPr kumimoji="0" lang="de-DE"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graphicFrame>
        <p:nvGraphicFramePr>
          <p:cNvPr id="10" name="Grafik 9"/>
          <p:cNvGraphicFramePr>
            <a:graphicFrameLocks/>
          </p:cNvGraphicFramePr>
          <p:nvPr>
            <p:extLst>
              <p:ext uri="{D42A27DB-BD31-4B8C-83A1-F6EECF244321}">
                <p14:modId xmlns:p14="http://schemas.microsoft.com/office/powerpoint/2010/main" val="3711244935"/>
              </p:ext>
            </p:extLst>
          </p:nvPr>
        </p:nvGraphicFramePr>
        <p:xfrm>
          <a:off x="5265998" y="964095"/>
          <a:ext cx="6257218" cy="5190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o 8"/>
          <p:cNvGraphicFramePr>
            <a:graphicFrameLocks noGrp="1"/>
          </p:cNvGraphicFramePr>
          <p:nvPr>
            <p:extLst>
              <p:ext uri="{D42A27DB-BD31-4B8C-83A1-F6EECF244321}">
                <p14:modId xmlns:p14="http://schemas.microsoft.com/office/powerpoint/2010/main" val="3690020009"/>
              </p:ext>
            </p:extLst>
          </p:nvPr>
        </p:nvGraphicFramePr>
        <p:xfrm>
          <a:off x="681567" y="1605916"/>
          <a:ext cx="4431971" cy="3656868"/>
        </p:xfrm>
        <a:graphic>
          <a:graphicData uri="http://schemas.openxmlformats.org/drawingml/2006/table">
            <a:tbl>
              <a:tblPr/>
              <a:tblGrid>
                <a:gridCol w="2491834">
                  <a:extLst>
                    <a:ext uri="{9D8B030D-6E8A-4147-A177-3AD203B41FA5}">
                      <a16:colId xmlns:a16="http://schemas.microsoft.com/office/drawing/2014/main" val="3168930842"/>
                    </a:ext>
                  </a:extLst>
                </a:gridCol>
                <a:gridCol w="1940137">
                  <a:extLst>
                    <a:ext uri="{9D8B030D-6E8A-4147-A177-3AD203B41FA5}">
                      <a16:colId xmlns:a16="http://schemas.microsoft.com/office/drawing/2014/main" val="1620524514"/>
                    </a:ext>
                  </a:extLst>
                </a:gridCol>
              </a:tblGrid>
              <a:tr h="608819">
                <a:tc>
                  <a:txBody>
                    <a:bodyPr/>
                    <a:lstStyle/>
                    <a:p>
                      <a:pPr marL="9525" algn="ctr">
                        <a:lnSpc>
                          <a:spcPct val="100000"/>
                        </a:lnSpc>
                        <a:spcBef>
                          <a:spcPts val="495"/>
                        </a:spcBef>
                      </a:pPr>
                      <a:r>
                        <a:rPr sz="1400" b="1" spc="-10" dirty="0">
                          <a:solidFill>
                            <a:schemeClr val="tx1"/>
                          </a:solidFill>
                          <a:effectLst/>
                          <a:latin typeface="+mn-lt"/>
                        </a:rPr>
                        <a:t>Arazi</a:t>
                      </a:r>
                      <a:r>
                        <a:rPr sz="1400" b="1" spc="-5" dirty="0">
                          <a:solidFill>
                            <a:schemeClr val="tx1"/>
                          </a:solidFill>
                          <a:effectLst/>
                          <a:latin typeface="+mn-lt"/>
                        </a:rPr>
                        <a:t> </a:t>
                      </a:r>
                      <a:r>
                        <a:rPr sz="1400" b="1" spc="-10" dirty="0">
                          <a:solidFill>
                            <a:schemeClr val="tx1"/>
                          </a:solidFill>
                          <a:effectLst/>
                          <a:latin typeface="+mn-lt"/>
                        </a:rPr>
                        <a:t>Cinsi</a:t>
                      </a:r>
                      <a:endParaRPr sz="1400" b="1" dirty="0">
                        <a:solidFill>
                          <a:schemeClr val="tx1"/>
                        </a:solidFill>
                        <a:effectLst/>
                        <a:latin typeface="+mn-lt"/>
                        <a:cs typeface="Calibri"/>
                      </a:endParaRPr>
                    </a:p>
                  </a:txBody>
                  <a:tcPr marL="0" marR="0" marT="6286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905" algn="ctr">
                        <a:lnSpc>
                          <a:spcPct val="100000"/>
                        </a:lnSpc>
                        <a:spcBef>
                          <a:spcPts val="495"/>
                        </a:spcBef>
                      </a:pPr>
                      <a:r>
                        <a:rPr sz="1400" b="1" spc="-10" dirty="0">
                          <a:solidFill>
                            <a:schemeClr val="tx1"/>
                          </a:solidFill>
                          <a:effectLst/>
                          <a:latin typeface="+mn-lt"/>
                        </a:rPr>
                        <a:t>Miktarı</a:t>
                      </a:r>
                      <a:r>
                        <a:rPr sz="1400" b="1" spc="-60" dirty="0">
                          <a:solidFill>
                            <a:schemeClr val="tx1"/>
                          </a:solidFill>
                          <a:effectLst/>
                          <a:latin typeface="+mn-lt"/>
                        </a:rPr>
                        <a:t> </a:t>
                      </a:r>
                      <a:r>
                        <a:rPr sz="1400" b="1" spc="-10" dirty="0">
                          <a:solidFill>
                            <a:schemeClr val="tx1"/>
                          </a:solidFill>
                          <a:effectLst/>
                          <a:latin typeface="+mn-lt"/>
                        </a:rPr>
                        <a:t>(ha)</a:t>
                      </a:r>
                      <a:endParaRPr sz="1400" b="1" dirty="0">
                        <a:solidFill>
                          <a:schemeClr val="tx1"/>
                        </a:solidFill>
                        <a:effectLst/>
                        <a:latin typeface="+mn-lt"/>
                        <a:cs typeface="Calibri"/>
                      </a:endParaRPr>
                    </a:p>
                  </a:txBody>
                  <a:tcPr marL="0" marR="0" marT="628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608819">
                <a:tc>
                  <a:txBody>
                    <a:bodyPr/>
                    <a:lstStyle/>
                    <a:p>
                      <a:pPr marL="9525">
                        <a:lnSpc>
                          <a:spcPct val="100000"/>
                        </a:lnSpc>
                        <a:spcBef>
                          <a:spcPts val="235"/>
                        </a:spcBef>
                      </a:pPr>
                      <a:r>
                        <a:rPr sz="1400" b="1" spc="-30" dirty="0">
                          <a:solidFill>
                            <a:schemeClr val="bg1"/>
                          </a:solidFill>
                          <a:effectLst/>
                          <a:latin typeface="+mn-lt"/>
                        </a:rPr>
                        <a:t>Tarım</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6EAB46"/>
                    </a:solidFill>
                  </a:tcPr>
                </a:tc>
                <a:tc>
                  <a:txBody>
                    <a:bodyPr/>
                    <a:lstStyle/>
                    <a:p>
                      <a:pPr marR="1270" algn="ctr">
                        <a:lnSpc>
                          <a:spcPct val="100000"/>
                        </a:lnSpc>
                        <a:spcBef>
                          <a:spcPts val="235"/>
                        </a:spcBef>
                      </a:pPr>
                      <a:r>
                        <a:rPr lang="tr-TR" sz="1400" b="0" spc="-5" dirty="0">
                          <a:solidFill>
                            <a:schemeClr val="tx1"/>
                          </a:solidFill>
                          <a:effectLst/>
                          <a:latin typeface="+mn-lt"/>
                        </a:rPr>
                        <a:t>145.842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608819">
                <a:tc>
                  <a:txBody>
                    <a:bodyPr/>
                    <a:lstStyle/>
                    <a:p>
                      <a:pPr marL="9525">
                        <a:lnSpc>
                          <a:spcPct val="100000"/>
                        </a:lnSpc>
                        <a:spcBef>
                          <a:spcPts val="235"/>
                        </a:spcBef>
                      </a:pPr>
                      <a:r>
                        <a:rPr sz="1400" b="1" spc="-10" dirty="0">
                          <a:solidFill>
                            <a:schemeClr val="bg1"/>
                          </a:solidFill>
                          <a:effectLst/>
                          <a:latin typeface="+mn-lt"/>
                        </a:rPr>
                        <a:t>Çayır-Mera</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8FCD4E"/>
                    </a:solidFill>
                  </a:tcPr>
                </a:tc>
                <a:tc>
                  <a:txBody>
                    <a:bodyPr/>
                    <a:lstStyle/>
                    <a:p>
                      <a:pPr marR="1270" algn="ctr">
                        <a:lnSpc>
                          <a:spcPct val="100000"/>
                        </a:lnSpc>
                        <a:spcBef>
                          <a:spcPts val="235"/>
                        </a:spcBef>
                      </a:pPr>
                      <a:r>
                        <a:rPr lang="tr-TR" sz="1400" b="0" spc="-5" dirty="0">
                          <a:solidFill>
                            <a:schemeClr val="tx1"/>
                          </a:solidFill>
                          <a:effectLst/>
                          <a:latin typeface="+mn-lt"/>
                        </a:rPr>
                        <a:t>250.172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610137">
                <a:tc>
                  <a:txBody>
                    <a:bodyPr/>
                    <a:lstStyle/>
                    <a:p>
                      <a:pPr marL="9525">
                        <a:lnSpc>
                          <a:spcPct val="100000"/>
                        </a:lnSpc>
                        <a:spcBef>
                          <a:spcPts val="240"/>
                        </a:spcBef>
                      </a:pPr>
                      <a:r>
                        <a:rPr sz="1400" b="1" spc="-5" dirty="0">
                          <a:solidFill>
                            <a:schemeClr val="bg1"/>
                          </a:solidFill>
                          <a:effectLst/>
                          <a:latin typeface="+mn-lt"/>
                        </a:rPr>
                        <a:t>Orman</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365622"/>
                    </a:solidFill>
                  </a:tcPr>
                </a:tc>
                <a:tc>
                  <a:txBody>
                    <a:bodyPr/>
                    <a:lstStyle/>
                    <a:p>
                      <a:pPr marR="1270" algn="ctr">
                        <a:lnSpc>
                          <a:spcPct val="100000"/>
                        </a:lnSpc>
                        <a:spcBef>
                          <a:spcPts val="240"/>
                        </a:spcBef>
                      </a:pPr>
                      <a:r>
                        <a:rPr lang="tr-TR" sz="1400" b="0" spc="-5" dirty="0" smtClean="0">
                          <a:solidFill>
                            <a:schemeClr val="tx1"/>
                          </a:solidFill>
                          <a:effectLst/>
                          <a:latin typeface="+mn-lt"/>
                        </a:rPr>
                        <a:t>266.338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610137">
                <a:tc>
                  <a:txBody>
                    <a:bodyPr/>
                    <a:lstStyle/>
                    <a:p>
                      <a:pPr marL="9525">
                        <a:lnSpc>
                          <a:spcPct val="100000"/>
                        </a:lnSpc>
                        <a:spcBef>
                          <a:spcPts val="240"/>
                        </a:spcBef>
                      </a:pPr>
                      <a:r>
                        <a:rPr sz="1400" b="1" spc="-5" dirty="0">
                          <a:solidFill>
                            <a:schemeClr val="bg1"/>
                          </a:solidFill>
                          <a:effectLst/>
                          <a:latin typeface="+mn-lt"/>
                        </a:rPr>
                        <a:t>Diğer</a:t>
                      </a:r>
                      <a:r>
                        <a:rPr sz="1400" b="1" dirty="0">
                          <a:solidFill>
                            <a:schemeClr val="bg1"/>
                          </a:solidFill>
                          <a:effectLst/>
                          <a:latin typeface="+mn-lt"/>
                        </a:rPr>
                        <a:t> </a:t>
                      </a:r>
                      <a:r>
                        <a:rPr sz="1400" b="1" spc="-5" dirty="0">
                          <a:solidFill>
                            <a:schemeClr val="bg1"/>
                          </a:solidFill>
                          <a:effectLst/>
                          <a:latin typeface="+mn-lt"/>
                        </a:rPr>
                        <a:t>Alanlar*</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000000"/>
                    </a:solidFill>
                  </a:tcPr>
                </a:tc>
                <a:tc>
                  <a:txBody>
                    <a:bodyPr/>
                    <a:lstStyle/>
                    <a:p>
                      <a:pPr marR="1270" algn="ctr">
                        <a:lnSpc>
                          <a:spcPct val="100000"/>
                        </a:lnSpc>
                        <a:spcBef>
                          <a:spcPts val="240"/>
                        </a:spcBef>
                      </a:pPr>
                      <a:r>
                        <a:rPr lang="tr-TR" sz="1400" b="0" spc="-5" dirty="0" smtClean="0">
                          <a:solidFill>
                            <a:schemeClr val="tx1"/>
                          </a:solidFill>
                          <a:effectLst/>
                          <a:latin typeface="+mn-lt"/>
                        </a:rPr>
                        <a:t>162.948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r h="610137">
                <a:tc>
                  <a:txBody>
                    <a:bodyPr/>
                    <a:lstStyle/>
                    <a:p>
                      <a:pPr marL="9525" algn="ctr">
                        <a:lnSpc>
                          <a:spcPct val="100000"/>
                        </a:lnSpc>
                        <a:spcBef>
                          <a:spcPts val="550"/>
                        </a:spcBef>
                      </a:pPr>
                      <a:r>
                        <a:rPr sz="1400" b="1" spc="-25" dirty="0">
                          <a:solidFill>
                            <a:schemeClr val="tx1"/>
                          </a:solidFill>
                          <a:effectLst/>
                          <a:latin typeface="+mn-lt"/>
                        </a:rPr>
                        <a:t>Toplam</a:t>
                      </a:r>
                      <a:endParaRPr sz="1400" b="1" dirty="0">
                        <a:solidFill>
                          <a:schemeClr val="tx1"/>
                        </a:solidFill>
                        <a:effectLst/>
                        <a:latin typeface="+mn-lt"/>
                        <a:cs typeface="Calibri"/>
                      </a:endParaRPr>
                    </a:p>
                  </a:txBody>
                  <a:tcPr marL="0" marR="0" marT="6985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550"/>
                        </a:spcBef>
                      </a:pPr>
                      <a:r>
                        <a:rPr lang="tr-TR" sz="1400" b="1" spc="-10" dirty="0">
                          <a:solidFill>
                            <a:schemeClr val="tx1"/>
                          </a:solidFill>
                          <a:effectLst/>
                          <a:latin typeface="+mn-lt"/>
                        </a:rPr>
                        <a:t>825.300</a:t>
                      </a:r>
                      <a:endParaRPr sz="1400" b="1" dirty="0">
                        <a:solidFill>
                          <a:schemeClr val="tx1"/>
                        </a:solidFill>
                        <a:effectLst/>
                        <a:latin typeface="+mn-lt"/>
                        <a:cs typeface="Calibri"/>
                      </a:endParaRPr>
                    </a:p>
                  </a:txBody>
                  <a:tcPr marL="0" marR="0" marT="698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89202060"/>
                  </a:ext>
                </a:extLst>
              </a:tr>
            </a:tbl>
          </a:graphicData>
        </a:graphic>
      </p:graphicFrame>
    </p:spTree>
    <p:extLst>
      <p:ext uri="{BB962C8B-B14F-4D97-AF65-F5344CB8AC3E}">
        <p14:creationId xmlns:p14="http://schemas.microsoft.com/office/powerpoint/2010/main" val="1387727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6"/>
          <p:cNvGraphicFramePr>
            <a:graphicFrameLocks noGrp="1"/>
          </p:cNvGraphicFramePr>
          <p:nvPr>
            <p:extLst>
              <p:ext uri="{D42A27DB-BD31-4B8C-83A1-F6EECF244321}">
                <p14:modId xmlns:p14="http://schemas.microsoft.com/office/powerpoint/2010/main" val="350130675"/>
              </p:ext>
            </p:extLst>
          </p:nvPr>
        </p:nvGraphicFramePr>
        <p:xfrm>
          <a:off x="704845" y="4155227"/>
          <a:ext cx="5086353" cy="1205230"/>
        </p:xfrm>
        <a:graphic>
          <a:graphicData uri="http://schemas.openxmlformats.org/drawingml/2006/table">
            <a:tbl>
              <a:tblPr/>
              <a:tblGrid>
                <a:gridCol w="745429">
                  <a:extLst>
                    <a:ext uri="{9D8B030D-6E8A-4147-A177-3AD203B41FA5}">
                      <a16:colId xmlns:a16="http://schemas.microsoft.com/office/drawing/2014/main" val="3168930842"/>
                    </a:ext>
                  </a:extLst>
                </a:gridCol>
                <a:gridCol w="1085231">
                  <a:extLst>
                    <a:ext uri="{9D8B030D-6E8A-4147-A177-3AD203B41FA5}">
                      <a16:colId xmlns:a16="http://schemas.microsoft.com/office/drawing/2014/main" val="1683748635"/>
                    </a:ext>
                  </a:extLst>
                </a:gridCol>
                <a:gridCol w="1085231">
                  <a:extLst>
                    <a:ext uri="{9D8B030D-6E8A-4147-A177-3AD203B41FA5}">
                      <a16:colId xmlns:a16="http://schemas.microsoft.com/office/drawing/2014/main" val="1333222185"/>
                    </a:ext>
                  </a:extLst>
                </a:gridCol>
                <a:gridCol w="1085231">
                  <a:extLst>
                    <a:ext uri="{9D8B030D-6E8A-4147-A177-3AD203B41FA5}">
                      <a16:colId xmlns:a16="http://schemas.microsoft.com/office/drawing/2014/main" val="3410706137"/>
                    </a:ext>
                  </a:extLst>
                </a:gridCol>
                <a:gridCol w="1085231">
                  <a:extLst>
                    <a:ext uri="{9D8B030D-6E8A-4147-A177-3AD203B41FA5}">
                      <a16:colId xmlns:a16="http://schemas.microsoft.com/office/drawing/2014/main" val="233736187"/>
                    </a:ext>
                  </a:extLst>
                </a:gridCol>
              </a:tblGrid>
              <a:tr h="4129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400" b="1" dirty="0" smtClean="0">
                        <a:latin typeface="+mn-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latin typeface="+mn-lt"/>
                          <a:cs typeface="Calibri"/>
                        </a:rPr>
                        <a:t>Bölge</a:t>
                      </a: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270"/>
                        </a:spcBef>
                      </a:pPr>
                      <a:r>
                        <a:rPr lang="tr-TR" sz="1400" b="1" dirty="0" smtClean="0">
                          <a:latin typeface="+mn-lt"/>
                          <a:cs typeface="Calibri"/>
                        </a:rPr>
                        <a:t>Çayır               </a:t>
                      </a:r>
                      <a:r>
                        <a:rPr sz="1400" b="1" dirty="0" smtClean="0">
                          <a:latin typeface="+mn-lt"/>
                          <a:cs typeface="Calibri"/>
                        </a:rPr>
                        <a:t>(</a:t>
                      </a:r>
                      <a:r>
                        <a:rPr sz="1400" b="1" spc="-100" dirty="0" smtClean="0">
                          <a:latin typeface="+mn-lt"/>
                          <a:cs typeface="Calibri"/>
                        </a:rPr>
                        <a:t> </a:t>
                      </a:r>
                      <a:r>
                        <a:rPr sz="1400" b="1" spc="-30" dirty="0">
                          <a:latin typeface="+mn-lt"/>
                          <a:cs typeface="Calibri"/>
                        </a:rPr>
                        <a:t>Ton)</a:t>
                      </a:r>
                      <a:endParaRPr sz="1400" dirty="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Yonca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Silajlık Mısır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Buğday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31208">
                <a:tc>
                  <a:txBody>
                    <a:bodyPr/>
                    <a:lstStyle/>
                    <a:p>
                      <a:pPr marL="91440">
                        <a:lnSpc>
                          <a:spcPct val="100000"/>
                        </a:lnSpc>
                        <a:spcBef>
                          <a:spcPts val="270"/>
                        </a:spcBef>
                      </a:pPr>
                      <a:r>
                        <a:rPr sz="1400" spc="-15" dirty="0">
                          <a:latin typeface="+mn-lt"/>
                          <a:cs typeface="Calibri"/>
                        </a:rPr>
                        <a:t>Türkiye</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0"/>
                        </a:spcBef>
                      </a:pPr>
                      <a:r>
                        <a:rPr lang="tr-TR" sz="1400" dirty="0" smtClean="0">
                          <a:solidFill>
                            <a:schemeClr val="tx1"/>
                          </a:solidFill>
                          <a:latin typeface="+mn-lt"/>
                          <a:cs typeface="Calibri"/>
                        </a:rPr>
                        <a:t>5.345.862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18.296.282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28.743.700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17.700.000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47721293"/>
                  </a:ext>
                </a:extLst>
              </a:tr>
              <a:tr h="231208">
                <a:tc>
                  <a:txBody>
                    <a:bodyPr/>
                    <a:lstStyle/>
                    <a:p>
                      <a:pPr marL="91440">
                        <a:lnSpc>
                          <a:spcPct val="100000"/>
                        </a:lnSpc>
                        <a:spcBef>
                          <a:spcPts val="275"/>
                        </a:spcBef>
                      </a:pPr>
                      <a:r>
                        <a:rPr sz="1400" dirty="0">
                          <a:latin typeface="+mn-lt"/>
                          <a:cs typeface="Calibri"/>
                        </a:rPr>
                        <a:t>TRB1</a:t>
                      </a: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1.869.471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752.790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309.364</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262.089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2498070"/>
                  </a:ext>
                </a:extLst>
              </a:tr>
              <a:tr h="231709">
                <a:tc>
                  <a:txBody>
                    <a:bodyPr/>
                    <a:lstStyle/>
                    <a:p>
                      <a:pPr marL="91440">
                        <a:lnSpc>
                          <a:spcPct val="100000"/>
                        </a:lnSpc>
                        <a:spcBef>
                          <a:spcPts val="275"/>
                        </a:spcBef>
                      </a:pPr>
                      <a:r>
                        <a:rPr lang="tr-TR" sz="1400" spc="-5" dirty="0">
                          <a:latin typeface="+mn-lt"/>
                          <a:cs typeface="Calibri"/>
                        </a:rPr>
                        <a:t>Bingöl</a:t>
                      </a:r>
                      <a:endParaRPr sz="1400" dirty="0">
                        <a:latin typeface="+mn-lt"/>
                        <a:cs typeface="Calibri"/>
                      </a:endParaRP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1.867.941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323.501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127.840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19.269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521283136"/>
              </p:ext>
            </p:extLst>
          </p:nvPr>
        </p:nvGraphicFramePr>
        <p:xfrm>
          <a:off x="704846" y="1284821"/>
          <a:ext cx="5086353" cy="2792226"/>
        </p:xfrm>
        <a:graphic>
          <a:graphicData uri="http://schemas.openxmlformats.org/drawingml/2006/table">
            <a:tbl>
              <a:tblPr/>
              <a:tblGrid>
                <a:gridCol w="1837301">
                  <a:extLst>
                    <a:ext uri="{9D8B030D-6E8A-4147-A177-3AD203B41FA5}">
                      <a16:colId xmlns:a16="http://schemas.microsoft.com/office/drawing/2014/main" val="3168930842"/>
                    </a:ext>
                  </a:extLst>
                </a:gridCol>
                <a:gridCol w="1601889">
                  <a:extLst>
                    <a:ext uri="{9D8B030D-6E8A-4147-A177-3AD203B41FA5}">
                      <a16:colId xmlns:a16="http://schemas.microsoft.com/office/drawing/2014/main" val="1683748635"/>
                    </a:ext>
                  </a:extLst>
                </a:gridCol>
                <a:gridCol w="1647163">
                  <a:extLst>
                    <a:ext uri="{9D8B030D-6E8A-4147-A177-3AD203B41FA5}">
                      <a16:colId xmlns:a16="http://schemas.microsoft.com/office/drawing/2014/main" val="1620524514"/>
                    </a:ext>
                  </a:extLst>
                </a:gridCol>
              </a:tblGrid>
              <a:tr h="216919">
                <a:tc>
                  <a:txBody>
                    <a:bodyPr/>
                    <a:lstStyle/>
                    <a:p>
                      <a:pPr marL="9525" algn="ctr">
                        <a:lnSpc>
                          <a:spcPct val="100000"/>
                        </a:lnSpc>
                        <a:spcBef>
                          <a:spcPts val="245"/>
                        </a:spcBef>
                      </a:pPr>
                      <a:r>
                        <a:rPr sz="1400" b="1" spc="-10" dirty="0">
                          <a:latin typeface="+mn-lt"/>
                        </a:rPr>
                        <a:t>Arazi</a:t>
                      </a:r>
                      <a:r>
                        <a:rPr sz="1400" b="1" spc="-5" dirty="0">
                          <a:latin typeface="+mn-lt"/>
                        </a:rPr>
                        <a:t> </a:t>
                      </a:r>
                      <a:r>
                        <a:rPr sz="1400" b="1" spc="-10" dirty="0">
                          <a:latin typeface="+mn-lt"/>
                        </a:rPr>
                        <a:t>Cinsi</a:t>
                      </a:r>
                      <a:endParaRPr sz="1400" b="1" dirty="0">
                        <a:latin typeface="+mn-lt"/>
                        <a:cs typeface="Calibri"/>
                      </a:endParaRPr>
                    </a:p>
                  </a:txBody>
                  <a:tcPr marL="0" marR="0" marT="3111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75" algn="ctr">
                        <a:lnSpc>
                          <a:spcPct val="100000"/>
                        </a:lnSpc>
                        <a:spcBef>
                          <a:spcPts val="245"/>
                        </a:spcBef>
                      </a:pPr>
                      <a:r>
                        <a:rPr sz="1400" b="1" spc="-10" dirty="0">
                          <a:latin typeface="+mn-lt"/>
                        </a:rPr>
                        <a:t>Miktarı</a:t>
                      </a:r>
                      <a:r>
                        <a:rPr sz="1400" b="1" spc="-80" dirty="0">
                          <a:latin typeface="+mn-lt"/>
                        </a:rPr>
                        <a:t> </a:t>
                      </a:r>
                      <a:r>
                        <a:rPr sz="1400" b="1" spc="-10" dirty="0">
                          <a:latin typeface="+mn-lt"/>
                        </a:rPr>
                        <a:t>(ha)</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ct val="100000"/>
                        </a:lnSpc>
                        <a:spcBef>
                          <a:spcPts val="245"/>
                        </a:spcBef>
                      </a:pPr>
                      <a:r>
                        <a:rPr sz="1400" b="1" spc="-5" dirty="0">
                          <a:latin typeface="+mn-lt"/>
                        </a:rPr>
                        <a:t>Dağılım</a:t>
                      </a:r>
                      <a:r>
                        <a:rPr sz="1400" b="1" spc="-114" dirty="0">
                          <a:latin typeface="+mn-lt"/>
                        </a:rPr>
                        <a:t> </a:t>
                      </a:r>
                      <a:r>
                        <a:rPr sz="1400" b="1" spc="-5" dirty="0">
                          <a:latin typeface="+mn-lt"/>
                        </a:rPr>
                        <a:t>%</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02214">
                <a:tc>
                  <a:txBody>
                    <a:bodyPr/>
                    <a:lstStyle/>
                    <a:p>
                      <a:pPr marL="9525">
                        <a:lnSpc>
                          <a:spcPts val="1885"/>
                        </a:lnSpc>
                      </a:pPr>
                      <a:r>
                        <a:rPr sz="1400" spc="-30" dirty="0">
                          <a:latin typeface="+mn-lt"/>
                        </a:rPr>
                        <a:t>Tarla</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spc="-5" dirty="0" smtClean="0">
                          <a:latin typeface="+mn-lt"/>
                        </a:rPr>
                        <a:t>103.559</a:t>
                      </a:r>
                      <a:endParaRPr lang="tr-TR" sz="1400" spc="-5"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72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02214">
                <a:tc>
                  <a:txBody>
                    <a:bodyPr/>
                    <a:lstStyle/>
                    <a:p>
                      <a:pPr marL="9525">
                        <a:lnSpc>
                          <a:spcPts val="1889"/>
                        </a:lnSpc>
                      </a:pPr>
                      <a:r>
                        <a:rPr sz="1400" spc="-10" dirty="0">
                          <a:latin typeface="+mn-lt"/>
                        </a:rPr>
                        <a:t>Meyve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21.767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15</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02214">
                <a:tc>
                  <a:txBody>
                    <a:bodyPr/>
                    <a:lstStyle/>
                    <a:p>
                      <a:pPr marL="9525">
                        <a:lnSpc>
                          <a:spcPts val="1885"/>
                        </a:lnSpc>
                      </a:pPr>
                      <a:r>
                        <a:rPr sz="1400" spc="-20" dirty="0">
                          <a:latin typeface="+mn-lt"/>
                        </a:rPr>
                        <a:t>Sebze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2.814</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02214">
                <a:tc>
                  <a:txBody>
                    <a:bodyPr/>
                    <a:lstStyle/>
                    <a:p>
                      <a:pPr marL="9525">
                        <a:lnSpc>
                          <a:spcPts val="1885"/>
                        </a:lnSpc>
                      </a:pPr>
                      <a:r>
                        <a:rPr lang="tr-TR" sz="1400" spc="-5" dirty="0">
                          <a:latin typeface="+mn-lt"/>
                        </a:rPr>
                        <a:t>Örtü Altı</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1.340</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02214">
                <a:tc>
                  <a:txBody>
                    <a:bodyPr/>
                    <a:lstStyle/>
                    <a:p>
                      <a:pPr marL="9525">
                        <a:lnSpc>
                          <a:spcPts val="1889"/>
                        </a:lnSpc>
                      </a:pPr>
                      <a:r>
                        <a:rPr lang="tr-TR" sz="1400" dirty="0">
                          <a:latin typeface="+mn-lt"/>
                          <a:cs typeface="Calibri"/>
                        </a:rPr>
                        <a:t>Süs Bitkileri</a:t>
                      </a: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02214">
                <a:tc>
                  <a:txBody>
                    <a:bodyPr/>
                    <a:lstStyle/>
                    <a:p>
                      <a:pPr marL="9525">
                        <a:lnSpc>
                          <a:spcPts val="1889"/>
                        </a:lnSpc>
                      </a:pPr>
                      <a:r>
                        <a:rPr lang="tr-TR" sz="1400" dirty="0">
                          <a:latin typeface="+mn-lt"/>
                          <a:cs typeface="Calibri"/>
                        </a:rPr>
                        <a:t>Nadas</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416316">
                <a:tc>
                  <a:txBody>
                    <a:bodyPr/>
                    <a:lstStyle/>
                    <a:p>
                      <a:pPr marL="9525">
                        <a:lnSpc>
                          <a:spcPts val="1889"/>
                        </a:lnSpc>
                      </a:pPr>
                      <a:r>
                        <a:rPr lang="tr-TR" sz="1400" spc="-5" dirty="0">
                          <a:latin typeface="+mn-lt"/>
                        </a:rPr>
                        <a:t>Tarıma Elverişli Olup Kullanılmayan</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5.787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29802427"/>
                  </a:ext>
                </a:extLst>
              </a:tr>
              <a:tr h="416316">
                <a:tc>
                  <a:txBody>
                    <a:bodyPr/>
                    <a:lstStyle/>
                    <a:p>
                      <a:pPr marL="9525">
                        <a:lnSpc>
                          <a:spcPts val="1889"/>
                        </a:lnSpc>
                      </a:pPr>
                      <a:r>
                        <a:rPr lang="tr-TR" sz="1400" spc="-5" dirty="0">
                          <a:latin typeface="+mn-lt"/>
                        </a:rPr>
                        <a:t>Diğer Alanlar (Hayvan Otlatılan ve Ot</a:t>
                      </a:r>
                      <a:r>
                        <a:rPr lang="tr-TR" sz="1400" spc="-5" baseline="0" dirty="0">
                          <a:latin typeface="+mn-lt"/>
                        </a:rPr>
                        <a:t> Biçilen)</a:t>
                      </a:r>
                      <a:endParaRPr lang="tr-TR" sz="1400" spc="-5" dirty="0">
                        <a:latin typeface="+mn-lt"/>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8.577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6</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14666">
                <a:tc>
                  <a:txBody>
                    <a:bodyPr/>
                    <a:lstStyle/>
                    <a:p>
                      <a:pPr marL="9525" algn="ctr">
                        <a:lnSpc>
                          <a:spcPct val="100000"/>
                        </a:lnSpc>
                        <a:spcBef>
                          <a:spcPts val="225"/>
                        </a:spcBef>
                      </a:pPr>
                      <a:r>
                        <a:rPr sz="1400" b="1" spc="-30" dirty="0">
                          <a:latin typeface="+mn-lt"/>
                        </a:rPr>
                        <a:t>Toplam</a:t>
                      </a:r>
                      <a:endParaRPr sz="1400" b="1" dirty="0">
                        <a:latin typeface="+mn-lt"/>
                        <a:cs typeface="Calibri"/>
                      </a:endParaRPr>
                    </a:p>
                  </a:txBody>
                  <a:tcPr marL="0" marR="0" marT="2857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ct val="100000"/>
                        </a:lnSpc>
                        <a:spcBef>
                          <a:spcPts val="225"/>
                        </a:spcBef>
                      </a:pPr>
                      <a:r>
                        <a:rPr lang="tr-TR" sz="1400" b="1" dirty="0" smtClean="0">
                          <a:latin typeface="+mn-lt"/>
                          <a:cs typeface="Calibri"/>
                        </a:rPr>
                        <a:t>143.844</a:t>
                      </a:r>
                      <a:endParaRPr lang="tr-TR" sz="1400" b="1" dirty="0">
                        <a:latin typeface="+mn-lt"/>
                        <a:cs typeface="Calibri"/>
                      </a:endParaRPr>
                    </a:p>
                  </a:txBody>
                  <a:tcPr marL="0" marR="0" marT="285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1" i="0" u="none" strike="noStrike" dirty="0" smtClean="0">
                          <a:solidFill>
                            <a:srgbClr val="000000"/>
                          </a:solidFill>
                          <a:effectLst/>
                          <a:latin typeface="+mn-lt"/>
                        </a:rPr>
                        <a:t>100</a:t>
                      </a:r>
                      <a:endParaRPr lang="tr-TR" sz="1400" b="1"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pic>
        <p:nvPicPr>
          <p:cNvPr id="14" name="Resim 13"/>
          <p:cNvPicPr>
            <a:picLocks noChangeAspect="1"/>
          </p:cNvPicPr>
          <p:nvPr/>
        </p:nvPicPr>
        <p:blipFill>
          <a:blip r:embed="rId3" cstate="print">
            <a:extLst>
              <a:ext uri="{BEBA8EAE-BF5A-486C-A8C5-ECC9F3942E4B}">
                <a14:imgProps xmlns:a14="http://schemas.microsoft.com/office/drawing/2010/main">
                  <a14:imgLayer r:embed="rId4">
                    <a14:imgEffect>
                      <a14:sharpenSoften amount="24000"/>
                    </a14:imgEffect>
                    <a14:imgEffect>
                      <a14:saturation sat="168000"/>
                    </a14:imgEffect>
                    <a14:imgEffect>
                      <a14:brightnessContrast bright="10000" contrast="7000"/>
                    </a14:imgEffect>
                  </a14:imgLayer>
                </a14:imgProps>
              </a:ext>
              <a:ext uri="{28A0092B-C50C-407E-A947-70E740481C1C}">
                <a14:useLocalDpi xmlns:a14="http://schemas.microsoft.com/office/drawing/2010/main" val="0"/>
              </a:ext>
            </a:extLst>
          </a:blip>
          <a:stretch>
            <a:fillRect/>
          </a:stretch>
        </p:blipFill>
        <p:spPr>
          <a:xfrm>
            <a:off x="5923490" y="1284820"/>
            <a:ext cx="5580566" cy="3986427"/>
          </a:xfrm>
          <a:prstGeom prst="rect">
            <a:avLst/>
          </a:prstGeom>
          <a:ln w="19050">
            <a:solidFill>
              <a:srgbClr val="BCD6ED"/>
            </a:solidFill>
          </a:ln>
        </p:spPr>
      </p:pic>
      <p:sp>
        <p:nvSpPr>
          <p:cNvPr id="8" name="object 9"/>
          <p:cNvSpPr txBox="1"/>
          <p:nvPr/>
        </p:nvSpPr>
        <p:spPr>
          <a:xfrm>
            <a:off x="695744" y="882254"/>
            <a:ext cx="10808312" cy="279563"/>
          </a:xfrm>
          <a:prstGeom prst="rect">
            <a:avLst/>
          </a:prstGeom>
          <a:solidFill>
            <a:srgbClr val="333E50"/>
          </a:solidFill>
        </p:spPr>
        <p:txBody>
          <a:bodyPr vert="horz" wrap="square" lIns="0" tIns="33019" rIns="0" bIns="0" rtlCol="0">
            <a:spAutoFit/>
          </a:bodyPr>
          <a:lstStyle/>
          <a:p>
            <a:pPr marL="90805"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Tarımsal </a:t>
            </a:r>
            <a:r>
              <a:rPr kumimoji="0" sz="1600" b="1" i="0" u="none" strike="noStrike" kern="1200" cap="none" spc="-5" normalizeH="0" baseline="0" noProof="0" dirty="0">
                <a:ln>
                  <a:noFill/>
                </a:ln>
                <a:solidFill>
                  <a:srgbClr val="FFFFFF"/>
                </a:solidFill>
                <a:effectLst/>
                <a:uLnTx/>
                <a:uFillTx/>
                <a:latin typeface="Calibri"/>
                <a:ea typeface="+mn-ea"/>
                <a:cs typeface="Calibri"/>
              </a:rPr>
              <a:t>Alanlar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TÜİK)</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10"/>
          <p:cNvSpPr/>
          <p:nvPr/>
        </p:nvSpPr>
        <p:spPr>
          <a:xfrm>
            <a:off x="479384" y="2318372"/>
            <a:ext cx="0" cy="2736850"/>
          </a:xfrm>
          <a:custGeom>
            <a:avLst/>
            <a:gdLst/>
            <a:ahLst/>
            <a:cxnLst/>
            <a:rect l="l" t="t" r="r" b="b"/>
            <a:pathLst>
              <a:path h="2736850">
                <a:moveTo>
                  <a:pt x="0" y="0"/>
                </a:moveTo>
                <a:lnTo>
                  <a:pt x="0" y="2736342"/>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1"/>
          <p:cNvSpPr/>
          <p:nvPr/>
        </p:nvSpPr>
        <p:spPr>
          <a:xfrm>
            <a:off x="480819" y="5028327"/>
            <a:ext cx="224031" cy="50546"/>
          </a:xfrm>
          <a:custGeom>
            <a:avLst/>
            <a:gdLst/>
            <a:ahLst/>
            <a:cxnLst/>
            <a:rect l="l" t="t" r="r" b="b"/>
            <a:pathLst>
              <a:path w="792480" h="103504">
                <a:moveTo>
                  <a:pt x="766989" y="51688"/>
                </a:moveTo>
                <a:lnTo>
                  <a:pt x="697103" y="92455"/>
                </a:lnTo>
                <a:lnTo>
                  <a:pt x="696087" y="96265"/>
                </a:lnTo>
                <a:lnTo>
                  <a:pt x="699643" y="102361"/>
                </a:lnTo>
                <a:lnTo>
                  <a:pt x="703453" y="103377"/>
                </a:lnTo>
                <a:lnTo>
                  <a:pt x="781208" y="58038"/>
                </a:lnTo>
                <a:lnTo>
                  <a:pt x="779526" y="58038"/>
                </a:lnTo>
                <a:lnTo>
                  <a:pt x="779526" y="57150"/>
                </a:lnTo>
                <a:lnTo>
                  <a:pt x="776351" y="57150"/>
                </a:lnTo>
                <a:lnTo>
                  <a:pt x="766989" y="51688"/>
                </a:lnTo>
                <a:close/>
              </a:path>
              <a:path w="792480" h="103504">
                <a:moveTo>
                  <a:pt x="756103" y="45338"/>
                </a:moveTo>
                <a:lnTo>
                  <a:pt x="0" y="45338"/>
                </a:lnTo>
                <a:lnTo>
                  <a:pt x="0" y="58038"/>
                </a:lnTo>
                <a:lnTo>
                  <a:pt x="756103" y="58038"/>
                </a:lnTo>
                <a:lnTo>
                  <a:pt x="766989" y="51688"/>
                </a:lnTo>
                <a:lnTo>
                  <a:pt x="756103" y="45338"/>
                </a:lnTo>
                <a:close/>
              </a:path>
              <a:path w="792480" h="103504">
                <a:moveTo>
                  <a:pt x="781208" y="45338"/>
                </a:moveTo>
                <a:lnTo>
                  <a:pt x="779526" y="45338"/>
                </a:lnTo>
                <a:lnTo>
                  <a:pt x="779526" y="58038"/>
                </a:lnTo>
                <a:lnTo>
                  <a:pt x="781208" y="58038"/>
                </a:lnTo>
                <a:lnTo>
                  <a:pt x="792099" y="51688"/>
                </a:lnTo>
                <a:lnTo>
                  <a:pt x="781208" y="45338"/>
                </a:lnTo>
                <a:close/>
              </a:path>
              <a:path w="792480" h="103504">
                <a:moveTo>
                  <a:pt x="776351" y="46227"/>
                </a:moveTo>
                <a:lnTo>
                  <a:pt x="766989" y="51688"/>
                </a:lnTo>
                <a:lnTo>
                  <a:pt x="776351" y="57150"/>
                </a:lnTo>
                <a:lnTo>
                  <a:pt x="776351" y="46227"/>
                </a:lnTo>
                <a:close/>
              </a:path>
              <a:path w="792480" h="103504">
                <a:moveTo>
                  <a:pt x="779526" y="46227"/>
                </a:moveTo>
                <a:lnTo>
                  <a:pt x="776351" y="46227"/>
                </a:lnTo>
                <a:lnTo>
                  <a:pt x="776351" y="57150"/>
                </a:lnTo>
                <a:lnTo>
                  <a:pt x="779526" y="57150"/>
                </a:lnTo>
                <a:lnTo>
                  <a:pt x="779526" y="46227"/>
                </a:lnTo>
                <a:close/>
              </a:path>
              <a:path w="792480" h="103504">
                <a:moveTo>
                  <a:pt x="703453" y="0"/>
                </a:moveTo>
                <a:lnTo>
                  <a:pt x="699643" y="1015"/>
                </a:lnTo>
                <a:lnTo>
                  <a:pt x="696087" y="7111"/>
                </a:lnTo>
                <a:lnTo>
                  <a:pt x="697103" y="10921"/>
                </a:lnTo>
                <a:lnTo>
                  <a:pt x="766989" y="51688"/>
                </a:lnTo>
                <a:lnTo>
                  <a:pt x="776351" y="46227"/>
                </a:lnTo>
                <a:lnTo>
                  <a:pt x="779526" y="46227"/>
                </a:lnTo>
                <a:lnTo>
                  <a:pt x="779526" y="45338"/>
                </a:lnTo>
                <a:lnTo>
                  <a:pt x="781208" y="45338"/>
                </a:lnTo>
                <a:lnTo>
                  <a:pt x="70345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2"/>
          <p:cNvSpPr/>
          <p:nvPr/>
        </p:nvSpPr>
        <p:spPr>
          <a:xfrm>
            <a:off x="479210" y="2318372"/>
            <a:ext cx="216535" cy="0"/>
          </a:xfrm>
          <a:custGeom>
            <a:avLst/>
            <a:gdLst/>
            <a:ahLst/>
            <a:cxnLst/>
            <a:rect l="l" t="t" r="r" b="b"/>
            <a:pathLst>
              <a:path w="216534">
                <a:moveTo>
                  <a:pt x="0" y="0"/>
                </a:moveTo>
                <a:lnTo>
                  <a:pt x="216027" y="0"/>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695744" y="5439389"/>
            <a:ext cx="5095454" cy="862415"/>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İlimiz, </a:t>
            </a:r>
            <a:r>
              <a:rPr kumimoji="0" lang="tr-TR" sz="1800" b="0" i="0" u="none" strike="noStrike" kern="1200" cap="none" spc="-5" normalizeH="0" baseline="0" noProof="0" dirty="0">
                <a:ln>
                  <a:noFill/>
                </a:ln>
                <a:solidFill>
                  <a:prstClr val="black"/>
                </a:solidFill>
                <a:effectLst/>
                <a:uLnTx/>
                <a:uFillTx/>
                <a:latin typeface="Calibri"/>
                <a:ea typeface="+mn-ea"/>
                <a:cs typeface="Calibri"/>
              </a:rPr>
              <a:t>ülkemiz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üretiminde çayır otunda %35,  </a:t>
            </a:r>
            <a:r>
              <a:rPr kumimoji="0" lang="tr-TR" sz="1800" b="0" i="0" u="none" strike="noStrike" kern="1200" cap="none" spc="-5" normalizeH="0" baseline="0" noProof="0" dirty="0">
                <a:ln>
                  <a:noFill/>
                </a:ln>
                <a:solidFill>
                  <a:prstClr val="black"/>
                </a:solidFill>
                <a:effectLst/>
                <a:uLnTx/>
                <a:uFillTx/>
                <a:latin typeface="Calibri"/>
                <a:ea typeface="+mn-ea"/>
                <a:cs typeface="Calibri"/>
              </a:rPr>
              <a:t>yoncada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1,77, silajlık mısırda %0,44 ve buğdayda %0,11`lik </a:t>
            </a:r>
            <a:r>
              <a:rPr kumimoji="0" lang="tr-TR" sz="1800" b="0" i="0" u="none" strike="noStrike" kern="1200" cap="none" spc="-5" normalizeH="0" baseline="0" noProof="0" dirty="0">
                <a:ln>
                  <a:noFill/>
                </a:ln>
                <a:solidFill>
                  <a:prstClr val="black"/>
                </a:solidFill>
                <a:effectLst/>
                <a:uLnTx/>
                <a:uFillTx/>
                <a:latin typeface="Calibri"/>
                <a:ea typeface="+mn-ea"/>
                <a:cs typeface="Calibri"/>
              </a:rPr>
              <a:t>paya sahiptir.</a:t>
            </a:r>
          </a:p>
        </p:txBody>
      </p:sp>
      <p:sp>
        <p:nvSpPr>
          <p:cNvPr id="18" name="object 16"/>
          <p:cNvSpPr txBox="1"/>
          <p:nvPr/>
        </p:nvSpPr>
        <p:spPr>
          <a:xfrm>
            <a:off x="5922051" y="5342615"/>
            <a:ext cx="5582005" cy="888063"/>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TRB1 Bölgesi’nin toplam tarımsal üretim değerinin (14.537.082.000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                                                                        % </a:t>
            </a:r>
            <a:r>
              <a:rPr kumimoji="0" lang="tr-TR" sz="1800" b="0" i="0" u="none" strike="noStrike" kern="1200" cap="none" spc="-5" normalizeH="0" baseline="0" noProof="0" dirty="0">
                <a:ln>
                  <a:noFill/>
                </a:ln>
                <a:solidFill>
                  <a:prstClr val="black"/>
                </a:solidFill>
                <a:effectLst/>
                <a:uLnTx/>
                <a:uFillTx/>
                <a:latin typeface="Calibri"/>
                <a:ea typeface="+mn-ea"/>
                <a:cs typeface="Calibri"/>
              </a:rPr>
              <a:t>15,75’i Bingöl’e (2.288.903.000 ₺) aittir. (2021)</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spTree>
    <p:extLst>
      <p:ext uri="{BB962C8B-B14F-4D97-AF65-F5344CB8AC3E}">
        <p14:creationId xmlns:p14="http://schemas.microsoft.com/office/powerpoint/2010/main" val="3870475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77604" y="979197"/>
            <a:ext cx="1083745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a:ea typeface="+mn-ea"/>
                <a:cs typeface="Calibri"/>
              </a:rPr>
              <a:t>Hayvansal Üretim (TÜİK, </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2023)</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4" name="object 8"/>
          <p:cNvSpPr txBox="1"/>
          <p:nvPr/>
        </p:nvSpPr>
        <p:spPr>
          <a:xfrm>
            <a:off x="673768" y="5290784"/>
            <a:ext cx="10841292" cy="101566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91440" rIns="0" bIns="0" rtlCol="0" anchor="ctr">
            <a:spAutoFit/>
          </a:bodyPr>
          <a:lstStyle/>
          <a:p>
            <a:pPr marL="288925" marR="0" lvl="0" indent="0" algn="ctr" defTabSz="914400" rtl="0" eaLnBrk="1" fontAlgn="auto" latinLnBrk="0" hangingPunct="1">
              <a:lnSpc>
                <a:spcPct val="100000"/>
              </a:lnSpc>
              <a:spcBef>
                <a:spcPts val="720"/>
              </a:spcBef>
              <a:spcAft>
                <a:spcPts val="0"/>
              </a:spcAft>
              <a:buClrTx/>
              <a:buSzTx/>
              <a:buFontTx/>
              <a:buNone/>
              <a:tabLst/>
              <a:defRPr/>
            </a:pPr>
            <a:r>
              <a:rPr kumimoji="0" lang="tr-TR" sz="2000" b="1" i="0" u="none" strike="noStrike" kern="1200" cap="none" spc="-5" normalizeH="0" baseline="0" noProof="0" dirty="0">
                <a:ln>
                  <a:noFill/>
                </a:ln>
                <a:solidFill>
                  <a:srgbClr val="FFFFFF"/>
                </a:solidFill>
                <a:effectLst/>
                <a:uLnTx/>
                <a:uFillTx/>
                <a:latin typeface="Calibri"/>
                <a:ea typeface="+mn-ea"/>
                <a:cs typeface="Calibri"/>
              </a:rPr>
              <a:t>Bingöl,</a:t>
            </a:r>
            <a:r>
              <a:rPr kumimoji="0" sz="2000" b="1" i="0" u="none" strike="noStrike" kern="1200" cap="none" spc="-5" normalizeH="0" baseline="0" noProof="0" dirty="0">
                <a:ln>
                  <a:noFill/>
                </a:ln>
                <a:solidFill>
                  <a:srgbClr val="FFFFFF"/>
                </a:solidFill>
                <a:effectLst/>
                <a:uLnTx/>
                <a:uFillTx/>
                <a:latin typeface="Calibri"/>
                <a:ea typeface="+mn-ea"/>
                <a:cs typeface="Calibri"/>
              </a:rPr>
              <a:t> </a:t>
            </a: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5" normalizeH="0" baseline="0" noProof="0" dirty="0">
                <a:ln>
                  <a:noFill/>
                </a:ln>
                <a:solidFill>
                  <a:srgbClr val="FFFFFF"/>
                </a:solidFill>
                <a:effectLst/>
                <a:uLnTx/>
                <a:uFillTx/>
                <a:latin typeface="Calibri"/>
                <a:ea typeface="+mn-ea"/>
                <a:cs typeface="Calibri"/>
              </a:rPr>
              <a:t>yılı Bal </a:t>
            </a:r>
            <a:r>
              <a:rPr kumimoji="0" sz="2000" b="1" i="0" u="none" strike="noStrike" kern="1200" cap="none" spc="-5" normalizeH="0" baseline="0" noProof="0" dirty="0" err="1">
                <a:ln>
                  <a:noFill/>
                </a:ln>
                <a:solidFill>
                  <a:srgbClr val="FFFFFF"/>
                </a:solidFill>
                <a:effectLst/>
                <a:uLnTx/>
                <a:uFillTx/>
                <a:latin typeface="Calibri"/>
                <a:ea typeface="+mn-ea"/>
                <a:cs typeface="Calibri"/>
              </a:rPr>
              <a:t>üretiminde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5" normalizeH="0" baseline="0" noProof="0" dirty="0" err="1">
                <a:ln>
                  <a:noFill/>
                </a:ln>
                <a:solidFill>
                  <a:srgbClr val="FFFFFF"/>
                </a:solidFill>
                <a:effectLst/>
                <a:uLnTx/>
                <a:uFillTx/>
                <a:latin typeface="Calibri"/>
                <a:ea typeface="+mn-ea"/>
                <a:cs typeface="Calibri"/>
              </a:rPr>
              <a:t>Türkiye`de</a:t>
            </a:r>
            <a:r>
              <a:rPr kumimoji="0" sz="2000" b="1" i="0" u="none" strike="noStrike" kern="1200" cap="none" spc="-15" normalizeH="0" baseline="0" noProof="0" dirty="0">
                <a:ln>
                  <a:noFill/>
                </a:ln>
                <a:solidFill>
                  <a:srgbClr val="FFFFFF"/>
                </a:solidFill>
                <a:effectLst/>
                <a:uLnTx/>
                <a:uFillTx/>
                <a:latin typeface="Calibri"/>
                <a:ea typeface="+mn-ea"/>
                <a:cs typeface="Calibri"/>
              </a:rPr>
              <a:t> </a:t>
            </a:r>
            <a:r>
              <a:rPr kumimoji="0" lang="tr-TR" sz="2000" b="1" i="0" u="none" strike="noStrike" kern="1200" cap="none" spc="-15" normalizeH="0" baseline="0" noProof="0" dirty="0" smtClean="0">
                <a:ln>
                  <a:noFill/>
                </a:ln>
                <a:solidFill>
                  <a:srgbClr val="FFFFFF"/>
                </a:solidFill>
                <a:effectLst/>
                <a:uLnTx/>
                <a:uFillTx/>
                <a:latin typeface="Calibri"/>
                <a:ea typeface="+mn-ea"/>
                <a:cs typeface="Calibri"/>
              </a:rPr>
              <a:t>19.</a:t>
            </a:r>
            <a:r>
              <a:rPr kumimoji="0" sz="2000" b="1" i="0" u="none" strike="noStrike" kern="1200" cap="none" spc="10" normalizeH="0" baseline="0" noProof="0" dirty="0" smtClean="0">
                <a:ln>
                  <a:noFill/>
                </a:ln>
                <a:solidFill>
                  <a:srgbClr val="FFFFFF"/>
                </a:solidFill>
                <a:effectLst/>
                <a:uLnTx/>
                <a:uFillTx/>
                <a:latin typeface="Calibri"/>
                <a:ea typeface="+mn-ea"/>
                <a:cs typeface="Calibri"/>
              </a:rPr>
              <a:t> </a:t>
            </a:r>
            <a:r>
              <a:rPr kumimoji="0" sz="2000" b="1" i="0" u="none" strike="noStrike" kern="1200" cap="none" spc="-25" normalizeH="0" baseline="0" noProof="0" dirty="0" err="1">
                <a:ln>
                  <a:noFill/>
                </a:ln>
                <a:solidFill>
                  <a:srgbClr val="FFFFFF"/>
                </a:solidFill>
                <a:effectLst/>
                <a:uLnTx/>
                <a:uFillTx/>
                <a:latin typeface="Calibri"/>
                <a:ea typeface="+mn-ea"/>
                <a:cs typeface="Calibri"/>
              </a:rPr>
              <a:t>sıra</a:t>
            </a:r>
            <a:r>
              <a:rPr kumimoji="0" lang="tr-TR" sz="2000" b="1" i="0" u="none" strike="noStrike" kern="1200" cap="none" spc="-25" normalizeH="0" baseline="0" noProof="0" dirty="0">
                <a:ln>
                  <a:noFill/>
                </a:ln>
                <a:solidFill>
                  <a:srgbClr val="FFFFFF"/>
                </a:solidFill>
                <a:effectLst/>
                <a:uLnTx/>
                <a:uFillTx/>
                <a:latin typeface="Calibri"/>
                <a:ea typeface="+mn-ea"/>
                <a:cs typeface="Calibri"/>
              </a:rPr>
              <a:t>da yer almaktadır.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Yılı Kırmızı Et Üretimi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11 Bin 443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Tondur.</a:t>
            </a: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25" normalizeH="0" baseline="0" noProof="0" dirty="0">
                <a:ln>
                  <a:noFill/>
                </a:ln>
                <a:solidFill>
                  <a:srgbClr val="FFFFFF"/>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8" name="Grafik 7"/>
          <p:cNvGraphicFramePr>
            <a:graphicFrameLocks/>
          </p:cNvGraphicFramePr>
          <p:nvPr>
            <p:extLst>
              <p:ext uri="{D42A27DB-BD31-4B8C-83A1-F6EECF244321}">
                <p14:modId xmlns:p14="http://schemas.microsoft.com/office/powerpoint/2010/main" val="214491766"/>
              </p:ext>
            </p:extLst>
          </p:nvPr>
        </p:nvGraphicFramePr>
        <p:xfrm>
          <a:off x="673767" y="1297190"/>
          <a:ext cx="10841291" cy="3884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2400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txBox="1"/>
          <p:nvPr/>
        </p:nvSpPr>
        <p:spPr>
          <a:xfrm>
            <a:off x="678779" y="739033"/>
            <a:ext cx="11145046"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Canlı Hayvan Üretimi ,Hayvansal </a:t>
            </a:r>
            <a:r>
              <a:rPr kumimoji="0" sz="1600" b="1" i="0" u="none" strike="noStrike" kern="1200" cap="none" spc="-5" normalizeH="0" baseline="0" noProof="0" dirty="0">
                <a:ln>
                  <a:noFill/>
                </a:ln>
                <a:solidFill>
                  <a:srgbClr val="FFFFFF"/>
                </a:solidFill>
                <a:effectLst/>
                <a:uLnTx/>
                <a:uFillTx/>
                <a:latin typeface="Calibri"/>
                <a:ea typeface="+mn-ea"/>
                <a:cs typeface="Calibri"/>
              </a:rPr>
              <a:t>Ürünler </a:t>
            </a:r>
            <a:r>
              <a:rPr kumimoji="0" sz="1600" b="1" i="0" u="none" strike="noStrike" kern="1200" cap="none" spc="-10" normalizeH="0" baseline="0" noProof="0" dirty="0">
                <a:ln>
                  <a:noFill/>
                </a:ln>
                <a:solidFill>
                  <a:srgbClr val="FFFFFF"/>
                </a:solidFill>
                <a:effectLst/>
                <a:uLnTx/>
                <a:uFillTx/>
                <a:latin typeface="Calibri"/>
                <a:ea typeface="+mn-ea"/>
                <a:cs typeface="Calibri"/>
              </a:rPr>
              <a:t>Üretimi </a:t>
            </a:r>
            <a:r>
              <a:rPr kumimoji="0" sz="1600" b="1" i="0" u="none" strike="noStrike" kern="1200" cap="none" spc="-10" normalizeH="0" baseline="0" noProof="0" dirty="0" err="1">
                <a:ln>
                  <a:noFill/>
                </a:ln>
                <a:solidFill>
                  <a:srgbClr val="FFFFFF"/>
                </a:solidFill>
                <a:effectLst/>
                <a:uLnTx/>
                <a:uFillTx/>
                <a:latin typeface="Calibri"/>
                <a:ea typeface="+mn-ea"/>
                <a:cs typeface="Calibri"/>
              </a:rPr>
              <a:t>Değerleri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21</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2"/>
          <p:cNvSpPr txBox="1"/>
          <p:nvPr/>
        </p:nvSpPr>
        <p:spPr>
          <a:xfrm>
            <a:off x="678778" y="4102398"/>
            <a:ext cx="62655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Büyük </a:t>
            </a:r>
            <a:r>
              <a:rPr kumimoji="0" sz="1600" b="1" i="0" u="none" strike="noStrike" kern="1200" cap="none" spc="-10" normalizeH="0" baseline="0" noProof="0" dirty="0">
                <a:ln>
                  <a:noFill/>
                </a:ln>
                <a:solidFill>
                  <a:srgbClr val="FFFFFF"/>
                </a:solidFill>
                <a:effectLst/>
                <a:uLnTx/>
                <a:uFillTx/>
                <a:latin typeface="Calibri"/>
                <a:ea typeface="+mn-ea"/>
                <a:cs typeface="Calibri"/>
              </a:rPr>
              <a:t>ve Küçük </a:t>
            </a:r>
            <a:r>
              <a:rPr kumimoji="0" sz="1600" b="1" i="0" u="none" strike="noStrike" kern="1200" cap="none" spc="-5" normalizeH="0" baseline="0" noProof="0" dirty="0">
                <a:ln>
                  <a:noFill/>
                </a:ln>
                <a:solidFill>
                  <a:srgbClr val="FFFFFF"/>
                </a:solidFill>
                <a:effectLst/>
                <a:uLnTx/>
                <a:uFillTx/>
                <a:latin typeface="Calibri"/>
                <a:ea typeface="+mn-ea"/>
                <a:cs typeface="Calibri"/>
              </a:rPr>
              <a:t>Baş </a:t>
            </a:r>
            <a:r>
              <a:rPr kumimoji="0" sz="1600" b="1" i="0" u="none" strike="noStrike" kern="1200" cap="none" spc="-10" normalizeH="0" baseline="0" noProof="0" dirty="0">
                <a:ln>
                  <a:noFill/>
                </a:ln>
                <a:solidFill>
                  <a:srgbClr val="FFFFFF"/>
                </a:solidFill>
                <a:effectLst/>
                <a:uLnTx/>
                <a:uFillTx/>
                <a:latin typeface="Calibri"/>
                <a:ea typeface="+mn-ea"/>
                <a:cs typeface="Calibri"/>
              </a:rPr>
              <a:t>Hayvan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24"/>
          <p:cNvSpPr/>
          <p:nvPr/>
        </p:nvSpPr>
        <p:spPr>
          <a:xfrm flipV="1">
            <a:off x="681850" y="3494793"/>
            <a:ext cx="10857478" cy="45719"/>
          </a:xfrm>
          <a:custGeom>
            <a:avLst/>
            <a:gdLst/>
            <a:ahLst/>
            <a:cxnLst/>
            <a:rect l="l" t="t" r="r" b="b"/>
            <a:pathLst>
              <a:path w="10674350">
                <a:moveTo>
                  <a:pt x="0" y="0"/>
                </a:moveTo>
                <a:lnTo>
                  <a:pt x="10674096" y="0"/>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2"/>
          <p:cNvSpPr/>
          <p:nvPr/>
        </p:nvSpPr>
        <p:spPr>
          <a:xfrm>
            <a:off x="7315509" y="4969421"/>
            <a:ext cx="580975" cy="5014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3"/>
          <p:cNvSpPr/>
          <p:nvPr/>
        </p:nvSpPr>
        <p:spPr>
          <a:xfrm>
            <a:off x="7432774" y="4931337"/>
            <a:ext cx="448106" cy="53953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4"/>
          <p:cNvSpPr/>
          <p:nvPr/>
        </p:nvSpPr>
        <p:spPr>
          <a:xfrm>
            <a:off x="7303516" y="5004501"/>
            <a:ext cx="334010" cy="426720"/>
          </a:xfrm>
          <a:custGeom>
            <a:avLst/>
            <a:gdLst/>
            <a:ahLst/>
            <a:cxnLst/>
            <a:rect l="l" t="t" r="r" b="b"/>
            <a:pathLst>
              <a:path w="334009" h="426720">
                <a:moveTo>
                  <a:pt x="166877" y="0"/>
                </a:moveTo>
                <a:lnTo>
                  <a:pt x="0" y="0"/>
                </a:lnTo>
                <a:lnTo>
                  <a:pt x="166877" y="213359"/>
                </a:lnTo>
                <a:lnTo>
                  <a:pt x="0" y="426719"/>
                </a:lnTo>
                <a:lnTo>
                  <a:pt x="166877" y="426719"/>
                </a:lnTo>
                <a:lnTo>
                  <a:pt x="333755" y="213359"/>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5"/>
          <p:cNvSpPr/>
          <p:nvPr/>
        </p:nvSpPr>
        <p:spPr>
          <a:xfrm>
            <a:off x="7436104" y="4964839"/>
            <a:ext cx="446506" cy="53953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6"/>
          <p:cNvSpPr/>
          <p:nvPr/>
        </p:nvSpPr>
        <p:spPr>
          <a:xfrm>
            <a:off x="7495540" y="5004501"/>
            <a:ext cx="332740" cy="426720"/>
          </a:xfrm>
          <a:custGeom>
            <a:avLst/>
            <a:gdLst/>
            <a:ahLst/>
            <a:cxnLst/>
            <a:rect l="l" t="t" r="r" b="b"/>
            <a:pathLst>
              <a:path w="332740" h="426720">
                <a:moveTo>
                  <a:pt x="166115" y="0"/>
                </a:moveTo>
                <a:lnTo>
                  <a:pt x="0" y="0"/>
                </a:lnTo>
                <a:lnTo>
                  <a:pt x="166115" y="213359"/>
                </a:lnTo>
                <a:lnTo>
                  <a:pt x="0" y="426719"/>
                </a:lnTo>
                <a:lnTo>
                  <a:pt x="166115" y="426719"/>
                </a:lnTo>
                <a:lnTo>
                  <a:pt x="332231" y="213359"/>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53"/>
          <p:cNvSpPr txBox="1"/>
          <p:nvPr/>
        </p:nvSpPr>
        <p:spPr>
          <a:xfrm>
            <a:off x="5581349" y="2490506"/>
            <a:ext cx="6242476" cy="1018869"/>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canlı hayvan değerinin % 24,7`sini Bingöl  karşılamaktadır. Bingöl’ün 2023 yılı hayvansal üretimi içerisinde çiğ süt üretimi (158.424 Ton) kırmızı et üretimi (11.443 ton) ve bal üretimi (1.328 ton) ile ön plana çıkmaktadır.</a:t>
            </a:r>
          </a:p>
        </p:txBody>
      </p:sp>
      <p:sp>
        <p:nvSpPr>
          <p:cNvPr id="24" name="object 53"/>
          <p:cNvSpPr txBox="1"/>
          <p:nvPr/>
        </p:nvSpPr>
        <p:spPr>
          <a:xfrm>
            <a:off x="7991411" y="4831537"/>
            <a:ext cx="3547917" cy="1018869"/>
          </a:xfrm>
          <a:prstGeom prst="rect">
            <a:avLst/>
          </a:prstGeom>
          <a:ln w="19050">
            <a:solidFill>
              <a:srgbClr val="BCD6ED"/>
            </a:solidFill>
          </a:ln>
        </p:spPr>
        <p:txBody>
          <a:bodyPr vert="horz" wrap="square" lIns="0" tIns="33655" rIns="0" bIns="0" rtlCol="0">
            <a:spAutoFit/>
          </a:bodyPr>
          <a:lstStyle/>
          <a:p>
            <a:pPr marL="12700" marR="5080" lvl="0" indent="-2540" algn="l"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5" normalizeH="0" baseline="0" noProof="0" dirty="0">
                <a:ln>
                  <a:noFill/>
                </a:ln>
                <a:solidFill>
                  <a:prstClr val="black"/>
                </a:solidFill>
                <a:effectLst/>
                <a:uLnTx/>
                <a:uFillTx/>
                <a:latin typeface="Calibri"/>
                <a:ea typeface="+mn-ea"/>
                <a:cs typeface="Calibri"/>
              </a:rPr>
              <a:t>TRB1 Bölgesi`nde büyükbaş hayvan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varlığının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 26`</a:t>
            </a:r>
            <a:r>
              <a:rPr kumimoji="0" lang="tr-TR" sz="1600" i="0" u="none" strike="noStrike" kern="1200" cap="none" spc="-5" normalizeH="0" baseline="0" noProof="0" dirty="0" smtClean="0">
                <a:ln>
                  <a:noFill/>
                </a:ln>
                <a:solidFill>
                  <a:prstClr val="black"/>
                </a:solidFill>
                <a:effectLst/>
                <a:uLnTx/>
                <a:uFillTx/>
                <a:latin typeface="Calibri"/>
                <a:ea typeface="+mn-ea"/>
                <a:cs typeface="Calibri"/>
              </a:rPr>
              <a:t>sı</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küçükbaş </a:t>
            </a:r>
            <a:r>
              <a:rPr kumimoji="0" lang="tr-TR" sz="1600" b="0" i="0" u="none" strike="noStrike" kern="1200" cap="none" spc="-10" normalizeH="0" baseline="0" noProof="0" dirty="0">
                <a:ln>
                  <a:noFill/>
                </a:ln>
                <a:solidFill>
                  <a:prstClr val="black"/>
                </a:solidFill>
                <a:effectLst/>
                <a:uLnTx/>
                <a:uFillTx/>
                <a:latin typeface="Calibri"/>
                <a:ea typeface="+mn-ea"/>
                <a:cs typeface="Calibri"/>
              </a:rPr>
              <a:t>hayvan</a:t>
            </a:r>
            <a:r>
              <a:rPr kumimoji="0" lang="tr-TR" sz="1600" b="0" i="0" u="none" strike="noStrike" kern="1200" cap="none" spc="-5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varlığının ise</a:t>
            </a:r>
            <a:r>
              <a:rPr kumimoji="0" lang="tr-TR" sz="1600" b="0"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24`</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ü Bingöl’de </a:t>
            </a:r>
            <a:r>
              <a:rPr kumimoji="0" lang="tr-TR" sz="1600" b="0" i="0" u="none" strike="noStrike" kern="1200" cap="none" spc="-20" normalizeH="0" baseline="0" noProof="0" dirty="0" smtClean="0">
                <a:ln>
                  <a:noFill/>
                </a:ln>
                <a:solidFill>
                  <a:prstClr val="black"/>
                </a:solidFill>
                <a:effectLst/>
                <a:uLnTx/>
                <a:uFillTx/>
                <a:latin typeface="Calibri"/>
                <a:ea typeface="+mn-ea"/>
                <a:cs typeface="Calibri"/>
              </a:rPr>
              <a:t>bulunmaktadır</a:t>
            </a:r>
            <a:r>
              <a:rPr kumimoji="0" lang="tr-TR" sz="1600" b="0" i="0" u="none" strike="noStrike" kern="1200" cap="none" spc="-20" normalizeH="0" baseline="0" noProof="0" dirty="0">
                <a:ln>
                  <a:noFill/>
                </a:ln>
                <a:solidFill>
                  <a:prstClr val="black"/>
                </a:solidFill>
                <a:effectLst/>
                <a:uLnTx/>
                <a:uFillTx/>
                <a:latin typeface="Calibri"/>
                <a:ea typeface="+mn-ea"/>
                <a:cs typeface="Calibri"/>
              </a:rPr>
              <a:t>.</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25" name="Metin kutusu 2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26" name="Tablo 25"/>
          <p:cNvGraphicFramePr>
            <a:graphicFrameLocks noGrp="1"/>
          </p:cNvGraphicFramePr>
          <p:nvPr>
            <p:extLst>
              <p:ext uri="{D42A27DB-BD31-4B8C-83A1-F6EECF244321}">
                <p14:modId xmlns:p14="http://schemas.microsoft.com/office/powerpoint/2010/main" val="1565860518"/>
              </p:ext>
            </p:extLst>
          </p:nvPr>
        </p:nvGraphicFramePr>
        <p:xfrm>
          <a:off x="678779" y="1185464"/>
          <a:ext cx="4103170" cy="2241690"/>
        </p:xfrm>
        <a:graphic>
          <a:graphicData uri="http://schemas.openxmlformats.org/drawingml/2006/table">
            <a:tbl>
              <a:tblPr/>
              <a:tblGrid>
                <a:gridCol w="1409500">
                  <a:extLst>
                    <a:ext uri="{9D8B030D-6E8A-4147-A177-3AD203B41FA5}">
                      <a16:colId xmlns:a16="http://schemas.microsoft.com/office/drawing/2014/main" val="3168930842"/>
                    </a:ext>
                  </a:extLst>
                </a:gridCol>
                <a:gridCol w="838200">
                  <a:extLst>
                    <a:ext uri="{9D8B030D-6E8A-4147-A177-3AD203B41FA5}">
                      <a16:colId xmlns:a16="http://schemas.microsoft.com/office/drawing/2014/main" val="1683748635"/>
                    </a:ext>
                  </a:extLst>
                </a:gridCol>
                <a:gridCol w="838200">
                  <a:extLst>
                    <a:ext uri="{9D8B030D-6E8A-4147-A177-3AD203B41FA5}">
                      <a16:colId xmlns:a16="http://schemas.microsoft.com/office/drawing/2014/main" val="1620524514"/>
                    </a:ext>
                  </a:extLst>
                </a:gridCol>
                <a:gridCol w="1017270">
                  <a:extLst>
                    <a:ext uri="{9D8B030D-6E8A-4147-A177-3AD203B41FA5}">
                      <a16:colId xmlns:a16="http://schemas.microsoft.com/office/drawing/2014/main" val="3551105133"/>
                    </a:ext>
                  </a:extLst>
                </a:gridCol>
              </a:tblGrid>
              <a:tr h="605649">
                <a:tc>
                  <a:txBody>
                    <a:bodyPr/>
                    <a:lstStyle/>
                    <a:p>
                      <a:pPr marL="91440" algn="ctr">
                        <a:lnSpc>
                          <a:spcPct val="100000"/>
                        </a:lnSpc>
                        <a:spcBef>
                          <a:spcPts val="645"/>
                        </a:spcBef>
                      </a:pPr>
                      <a:r>
                        <a:rPr sz="1400" b="1" spc="-15" dirty="0">
                          <a:latin typeface="+mn-lt"/>
                          <a:cs typeface="Calibri"/>
                        </a:rPr>
                        <a:t>Üretim </a:t>
                      </a:r>
                      <a:r>
                        <a:rPr sz="1400" b="1" spc="-10" dirty="0">
                          <a:latin typeface="+mn-lt"/>
                          <a:cs typeface="Calibri"/>
                        </a:rPr>
                        <a:t>Değerleri (1.000</a:t>
                      </a:r>
                      <a:r>
                        <a:rPr sz="1400" b="1" spc="85" dirty="0">
                          <a:latin typeface="+mn-lt"/>
                          <a:cs typeface="Calibri"/>
                        </a:rPr>
                        <a:t> </a:t>
                      </a:r>
                      <a:r>
                        <a:rPr sz="1400" b="1" spc="-5" dirty="0">
                          <a:latin typeface="+mn-lt"/>
                          <a:cs typeface="Calibri"/>
                        </a:rPr>
                        <a:t>₺)</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Bingöl</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5" dirty="0">
                          <a:latin typeface="+mn-lt"/>
                          <a:cs typeface="Calibri"/>
                        </a:rPr>
                        <a:t>TRB1</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95" dirty="0">
                          <a:latin typeface="+mn-lt"/>
                          <a:cs typeface="Calibri"/>
                        </a:rPr>
                        <a:t>T</a:t>
                      </a:r>
                      <a:r>
                        <a:rPr sz="1400" b="1" spc="-5" dirty="0">
                          <a:latin typeface="+mn-lt"/>
                          <a:cs typeface="Calibri"/>
                        </a:rPr>
                        <a:t>ür</a:t>
                      </a:r>
                      <a:r>
                        <a:rPr sz="1400" b="1" spc="-15" dirty="0">
                          <a:latin typeface="+mn-lt"/>
                          <a:cs typeface="Calibri"/>
                        </a:rPr>
                        <a:t>k</a:t>
                      </a:r>
                      <a:r>
                        <a:rPr sz="1400" b="1" dirty="0">
                          <a:latin typeface="+mn-lt"/>
                          <a:cs typeface="Calibri"/>
                        </a:rPr>
                        <a:t>i</a:t>
                      </a:r>
                      <a:r>
                        <a:rPr sz="1400" b="1" spc="-30" dirty="0">
                          <a:latin typeface="+mn-lt"/>
                          <a:cs typeface="Calibri"/>
                        </a:rPr>
                        <a:t>y</a:t>
                      </a:r>
                      <a:r>
                        <a:rPr sz="1400" b="1" dirty="0">
                          <a:latin typeface="+mn-lt"/>
                          <a:cs typeface="Calibri"/>
                        </a:rPr>
                        <a:t>e</a:t>
                      </a: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544954">
                <a:tc>
                  <a:txBody>
                    <a:bodyPr/>
                    <a:lstStyle/>
                    <a:p>
                      <a:pPr marL="91440">
                        <a:lnSpc>
                          <a:spcPct val="100000"/>
                        </a:lnSpc>
                        <a:spcBef>
                          <a:spcPts val="265"/>
                        </a:spcBef>
                      </a:pPr>
                      <a:r>
                        <a:rPr lang="tr-TR" sz="1400" b="1" dirty="0">
                          <a:latin typeface="+mn-lt"/>
                          <a:cs typeface="Calibri"/>
                        </a:rPr>
                        <a:t>Bitkisel Üretim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218.780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6.160.040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306.373.402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544954">
                <a:tc>
                  <a:txBody>
                    <a:bodyPr/>
                    <a:lstStyle/>
                    <a:p>
                      <a:pPr marL="91440">
                        <a:lnSpc>
                          <a:spcPct val="100000"/>
                        </a:lnSpc>
                        <a:spcBef>
                          <a:spcPts val="265"/>
                        </a:spcBef>
                      </a:pPr>
                      <a:r>
                        <a:rPr sz="1400" b="1" spc="-5" dirty="0">
                          <a:latin typeface="+mn-lt"/>
                          <a:cs typeface="Calibri"/>
                        </a:rPr>
                        <a:t>Canlı </a:t>
                      </a:r>
                      <a:r>
                        <a:rPr sz="1400" b="1" spc="-10" dirty="0">
                          <a:latin typeface="+mn-lt"/>
                          <a:cs typeface="Calibri"/>
                        </a:rPr>
                        <a:t>Hayvan</a:t>
                      </a:r>
                      <a:r>
                        <a:rPr sz="1400" b="1" spc="-40" dirty="0">
                          <a:latin typeface="+mn-lt"/>
                          <a:cs typeface="Calibri"/>
                        </a:rPr>
                        <a:t> </a:t>
                      </a:r>
                      <a:r>
                        <a:rPr sz="1400" b="1" spc="-10" dirty="0">
                          <a:latin typeface="+mn-lt"/>
                          <a:cs typeface="Calibri"/>
                        </a:rPr>
                        <a:t>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2.070.123</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8.377.042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238.675.429</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46133">
                <a:tc>
                  <a:txBody>
                    <a:bodyPr/>
                    <a:lstStyle/>
                    <a:p>
                      <a:pPr marL="91440">
                        <a:lnSpc>
                          <a:spcPct val="100000"/>
                        </a:lnSpc>
                        <a:spcBef>
                          <a:spcPts val="265"/>
                        </a:spcBef>
                      </a:pPr>
                      <a:r>
                        <a:rPr sz="1400" b="1" spc="-10" dirty="0">
                          <a:latin typeface="+mn-lt"/>
                          <a:cs typeface="Calibri"/>
                        </a:rPr>
                        <a:t>Hayvansal </a:t>
                      </a:r>
                      <a:r>
                        <a:rPr sz="1400" b="1" spc="-5" dirty="0">
                          <a:latin typeface="+mn-lt"/>
                          <a:cs typeface="Calibri"/>
                        </a:rPr>
                        <a:t>Ürünler</a:t>
                      </a:r>
                      <a:r>
                        <a:rPr sz="1400" b="1" spc="-10" dirty="0">
                          <a:latin typeface="+mn-lt"/>
                          <a:cs typeface="Calibri"/>
                        </a:rPr>
                        <a:t>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bl>
          </a:graphicData>
        </a:graphic>
      </p:graphicFrame>
      <p:graphicFrame>
        <p:nvGraphicFramePr>
          <p:cNvPr id="27" name="Tablo 26"/>
          <p:cNvGraphicFramePr>
            <a:graphicFrameLocks noGrp="1"/>
          </p:cNvGraphicFramePr>
          <p:nvPr>
            <p:extLst>
              <p:ext uri="{D42A27DB-BD31-4B8C-83A1-F6EECF244321}">
                <p14:modId xmlns:p14="http://schemas.microsoft.com/office/powerpoint/2010/main" val="3353162225"/>
              </p:ext>
            </p:extLst>
          </p:nvPr>
        </p:nvGraphicFramePr>
        <p:xfrm>
          <a:off x="681320" y="4441511"/>
          <a:ext cx="6263003" cy="1796588"/>
        </p:xfrm>
        <a:graphic>
          <a:graphicData uri="http://schemas.openxmlformats.org/drawingml/2006/table">
            <a:tbl>
              <a:tblPr/>
              <a:tblGrid>
                <a:gridCol w="2686993">
                  <a:extLst>
                    <a:ext uri="{9D8B030D-6E8A-4147-A177-3AD203B41FA5}">
                      <a16:colId xmlns:a16="http://schemas.microsoft.com/office/drawing/2014/main" val="3168930842"/>
                    </a:ext>
                  </a:extLst>
                </a:gridCol>
                <a:gridCol w="1087655">
                  <a:extLst>
                    <a:ext uri="{9D8B030D-6E8A-4147-A177-3AD203B41FA5}">
                      <a16:colId xmlns:a16="http://schemas.microsoft.com/office/drawing/2014/main" val="1683748635"/>
                    </a:ext>
                  </a:extLst>
                </a:gridCol>
                <a:gridCol w="1126156">
                  <a:extLst>
                    <a:ext uri="{9D8B030D-6E8A-4147-A177-3AD203B41FA5}">
                      <a16:colId xmlns:a16="http://schemas.microsoft.com/office/drawing/2014/main" val="1620524514"/>
                    </a:ext>
                  </a:extLst>
                </a:gridCol>
                <a:gridCol w="1362199">
                  <a:extLst>
                    <a:ext uri="{9D8B030D-6E8A-4147-A177-3AD203B41FA5}">
                      <a16:colId xmlns:a16="http://schemas.microsoft.com/office/drawing/2014/main" val="3551105133"/>
                    </a:ext>
                  </a:extLst>
                </a:gridCol>
              </a:tblGrid>
              <a:tr h="452275">
                <a:tc>
                  <a:txBody>
                    <a:bodyPr/>
                    <a:lstStyle/>
                    <a:p>
                      <a:pPr marL="91440" algn="ctr">
                        <a:lnSpc>
                          <a:spcPct val="100000"/>
                        </a:lnSpc>
                        <a:spcBef>
                          <a:spcPts val="645"/>
                        </a:spcBef>
                      </a:pPr>
                      <a:r>
                        <a:rPr lang="tr-TR" sz="1400" b="1" spc="-15" dirty="0">
                          <a:latin typeface="+mn-lt"/>
                          <a:cs typeface="Calibri"/>
                        </a:rPr>
                        <a:t>Bölge</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Büyük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5" dirty="0">
                          <a:latin typeface="+mn-lt"/>
                          <a:cs typeface="Calibri"/>
                        </a:rPr>
                        <a:t>Küçük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95" dirty="0">
                          <a:latin typeface="+mn-lt"/>
                          <a:cs typeface="Calibri"/>
                        </a:rPr>
                        <a:t>Toplam</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428699">
                <a:tc>
                  <a:txBody>
                    <a:bodyPr/>
                    <a:lstStyle/>
                    <a:p>
                      <a:pPr marL="9525">
                        <a:lnSpc>
                          <a:spcPct val="100000"/>
                        </a:lnSpc>
                        <a:spcBef>
                          <a:spcPts val="114"/>
                        </a:spcBef>
                      </a:pPr>
                      <a:r>
                        <a:rPr lang="tr-TR" sz="1400" b="1" spc="-5" dirty="0">
                          <a:latin typeface="+mn-lt"/>
                          <a:cs typeface="Calibri"/>
                        </a:rPr>
                        <a:t>Bingöl</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75565" algn="ctr">
                        <a:lnSpc>
                          <a:spcPct val="100000"/>
                        </a:lnSpc>
                        <a:spcBef>
                          <a:spcPts val="114"/>
                        </a:spcBef>
                      </a:pPr>
                      <a:r>
                        <a:rPr lang="tr-TR" sz="1400" dirty="0" smtClean="0">
                          <a:solidFill>
                            <a:schemeClr val="tx1"/>
                          </a:solidFill>
                          <a:latin typeface="+mn-lt"/>
                          <a:cs typeface="Calibri"/>
                        </a:rPr>
                        <a:t>125.514</a:t>
                      </a:r>
                      <a:endParaRPr lang="tr-T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76835" algn="ctr">
                        <a:lnSpc>
                          <a:spcPct val="100000"/>
                        </a:lnSpc>
                        <a:spcBef>
                          <a:spcPts val="114"/>
                        </a:spcBef>
                      </a:pPr>
                      <a:r>
                        <a:rPr lang="tr-TR" sz="1400" spc="-5" dirty="0" smtClean="0">
                          <a:solidFill>
                            <a:schemeClr val="tx1"/>
                          </a:solidFill>
                          <a:latin typeface="+mn-lt"/>
                          <a:cs typeface="Calibri"/>
                        </a:rPr>
                        <a:t>555.936</a:t>
                      </a:r>
                      <a:endParaRPr lang="tr-TR" sz="1400" spc="-5"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681.450</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429627">
                <a:tc>
                  <a:txBody>
                    <a:bodyPr/>
                    <a:lstStyle/>
                    <a:p>
                      <a:pPr marL="9525">
                        <a:lnSpc>
                          <a:spcPct val="100000"/>
                        </a:lnSpc>
                        <a:spcBef>
                          <a:spcPts val="110"/>
                        </a:spcBef>
                      </a:pPr>
                      <a:r>
                        <a:rPr sz="1400" b="1" spc="-10" dirty="0">
                          <a:latin typeface="+mn-lt"/>
                          <a:cs typeface="Calibri"/>
                        </a:rPr>
                        <a:t>TRB1</a:t>
                      </a:r>
                      <a:endParaRPr sz="1400" b="1" dirty="0">
                        <a:latin typeface="+mn-lt"/>
                        <a:cs typeface="Calibri"/>
                      </a:endParaRPr>
                    </a:p>
                  </a:txBody>
                  <a:tcPr marL="0" marR="0" marT="1397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29"/>
                        </a:spcBef>
                      </a:pPr>
                      <a:r>
                        <a:rPr lang="tr-TR" sz="1400" spc="-5" dirty="0" smtClean="0">
                          <a:solidFill>
                            <a:schemeClr val="tx1"/>
                          </a:solidFill>
                          <a:latin typeface="+mn-lt"/>
                          <a:cs typeface="Calibri"/>
                        </a:rPr>
                        <a:t>488.157</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29"/>
                        </a:spcBef>
                      </a:pPr>
                      <a:r>
                        <a:rPr lang="tr-TR" sz="1400" spc="-5" dirty="0" smtClean="0">
                          <a:solidFill>
                            <a:schemeClr val="tx1"/>
                          </a:solidFill>
                          <a:latin typeface="+mn-lt"/>
                          <a:cs typeface="Calibri"/>
                        </a:rPr>
                        <a:t>2.292.342</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2.780.499</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429627">
                <a:tc>
                  <a:txBody>
                    <a:bodyPr/>
                    <a:lstStyle/>
                    <a:p>
                      <a:pPr marL="9525">
                        <a:lnSpc>
                          <a:spcPct val="100000"/>
                        </a:lnSpc>
                        <a:spcBef>
                          <a:spcPts val="115"/>
                        </a:spcBef>
                      </a:pPr>
                      <a:r>
                        <a:rPr sz="1400" b="1" spc="-25" dirty="0">
                          <a:latin typeface="+mn-lt"/>
                          <a:cs typeface="Calibri"/>
                        </a:rPr>
                        <a:t>Türkiye</a:t>
                      </a:r>
                      <a:endParaRPr sz="1400" b="1" dirty="0">
                        <a:latin typeface="+mn-lt"/>
                        <a:cs typeface="Calibri"/>
                      </a:endParaRPr>
                    </a:p>
                  </a:txBody>
                  <a:tcPr marL="0" marR="0" marT="1460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234"/>
                        </a:spcBef>
                      </a:pPr>
                      <a:r>
                        <a:rPr lang="tr-TR" sz="1400" spc="-5" dirty="0" smtClean="0">
                          <a:solidFill>
                            <a:schemeClr val="tx1"/>
                          </a:solidFill>
                          <a:latin typeface="+mn-lt"/>
                          <a:cs typeface="Calibri"/>
                        </a:rPr>
                        <a:t>16.583.005</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34"/>
                        </a:spcBef>
                      </a:pPr>
                      <a:r>
                        <a:rPr lang="tr-TR" sz="1400" spc="-5" dirty="0" smtClean="0">
                          <a:solidFill>
                            <a:schemeClr val="tx1"/>
                          </a:solidFill>
                          <a:latin typeface="+mn-lt"/>
                          <a:cs typeface="Calibri"/>
                        </a:rPr>
                        <a:t>52.363.410</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68.946.415</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bl>
          </a:graphicData>
        </a:graphic>
      </p:graphicFrame>
      <p:sp>
        <p:nvSpPr>
          <p:cNvPr id="28" name="object 17"/>
          <p:cNvSpPr/>
          <p:nvPr/>
        </p:nvSpPr>
        <p:spPr>
          <a:xfrm>
            <a:off x="4959671" y="1423628"/>
            <a:ext cx="580975" cy="51241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18"/>
          <p:cNvSpPr/>
          <p:nvPr/>
        </p:nvSpPr>
        <p:spPr>
          <a:xfrm>
            <a:off x="4901951" y="1423628"/>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19"/>
          <p:cNvSpPr/>
          <p:nvPr/>
        </p:nvSpPr>
        <p:spPr>
          <a:xfrm>
            <a:off x="4953164" y="1479838"/>
            <a:ext cx="334010"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0"/>
          <p:cNvSpPr/>
          <p:nvPr/>
        </p:nvSpPr>
        <p:spPr>
          <a:xfrm>
            <a:off x="5094140" y="1423628"/>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1"/>
          <p:cNvSpPr/>
          <p:nvPr/>
        </p:nvSpPr>
        <p:spPr>
          <a:xfrm>
            <a:off x="5145188" y="1479838"/>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53"/>
          <p:cNvSpPr txBox="1"/>
          <p:nvPr/>
        </p:nvSpPr>
        <p:spPr>
          <a:xfrm>
            <a:off x="5581349" y="1184717"/>
            <a:ext cx="6242477" cy="1265090"/>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bitkisel üretim değerinin % 3,5`ini Bingöl  oluşturmaktadır. Bingöl’ün 2023 yılı bitkisel üretimi içerisinde tarla bitkileri üretiminde çayır otu (1.867.941 Ton), yonca (323.501 Ton) ve silajlık mısır (127.840 Ton), meyvecilikte ise Elma (12.633 Ton) ve Ceviz (2.727 Ton) üretimi ile ön plana çıkmaktadır.</a:t>
            </a:r>
          </a:p>
        </p:txBody>
      </p:sp>
      <p:sp>
        <p:nvSpPr>
          <p:cNvPr id="34" name="object 9"/>
          <p:cNvSpPr txBox="1"/>
          <p:nvPr/>
        </p:nvSpPr>
        <p:spPr>
          <a:xfrm>
            <a:off x="678778" y="3561572"/>
            <a:ext cx="11145047" cy="443070"/>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91440" fontAlgn="ctr">
              <a:spcBef>
                <a:spcPts val="265"/>
              </a:spcBef>
            </a:pPr>
            <a:r>
              <a:rPr lang="de-DE" sz="1400" spc="-5" dirty="0">
                <a:solidFill>
                  <a:srgbClr val="C00000"/>
                </a:solidFill>
                <a:cs typeface="Calibri"/>
              </a:rPr>
              <a:t>* </a:t>
            </a:r>
            <a:r>
              <a:rPr lang="tr-TR" sz="1400" spc="-5" dirty="0">
                <a:solidFill>
                  <a:srgbClr val="C00000"/>
                </a:solidFill>
                <a:cs typeface="Calibri"/>
              </a:rPr>
              <a:t>Hayvansal Ürünler Değeri</a:t>
            </a:r>
            <a:r>
              <a:rPr lang="de-DE" sz="1400" spc="-5" dirty="0">
                <a:solidFill>
                  <a:srgbClr val="C00000"/>
                </a:solidFill>
                <a:cs typeface="Calibri"/>
              </a:rPr>
              <a:t>: </a:t>
            </a:r>
            <a:r>
              <a:rPr lang="tr-TR" sz="1400" spc="-10" dirty="0">
                <a:solidFill>
                  <a:prstClr val="black"/>
                </a:solidFill>
                <a:cs typeface="Calibri"/>
              </a:rPr>
              <a:t>2021 Yılı Hayvansal ürünler Değeri Verisi TÜİK tarafından yayınlanmamıştır. 2022 yılından itibaren ise </a:t>
            </a:r>
            <a:r>
              <a:rPr lang="tr-TR" sz="1400" dirty="0">
                <a:solidFill>
                  <a:srgbClr val="000000"/>
                </a:solidFill>
                <a:latin typeface="Calibri" panose="020F0502020204030204" pitchFamily="34" charset="0"/>
                <a:cs typeface="Calibri" panose="020F0502020204030204" pitchFamily="34" charset="0"/>
              </a:rPr>
              <a:t>Bitkisel Üretim Değeri, </a:t>
            </a:r>
            <a:r>
              <a:rPr lang="tr-TR" sz="1400" spc="-5" dirty="0">
                <a:solidFill>
                  <a:srgbClr val="000000"/>
                </a:solidFill>
                <a:latin typeface="Calibri" panose="020F0502020204030204" pitchFamily="34" charset="0"/>
                <a:cs typeface="Calibri" panose="020F0502020204030204" pitchFamily="34" charset="0"/>
              </a:rPr>
              <a:t>Canlı </a:t>
            </a:r>
            <a:r>
              <a:rPr lang="tr-TR" sz="1400" spc="-10" dirty="0">
                <a:solidFill>
                  <a:srgbClr val="000000"/>
                </a:solidFill>
                <a:latin typeface="Calibri" panose="020F0502020204030204" pitchFamily="34" charset="0"/>
                <a:cs typeface="Calibri" panose="020F0502020204030204" pitchFamily="34" charset="0"/>
              </a:rPr>
              <a:t>Hayvan</a:t>
            </a:r>
            <a:r>
              <a:rPr lang="tr-TR" sz="1400" spc="-40" dirty="0">
                <a:solidFill>
                  <a:srgbClr val="000000"/>
                </a:solidFill>
                <a:latin typeface="Calibri" panose="020F0502020204030204" pitchFamily="34" charset="0"/>
                <a:cs typeface="Calibri" panose="020F0502020204030204" pitchFamily="34" charset="0"/>
              </a:rPr>
              <a:t> </a:t>
            </a:r>
            <a:r>
              <a:rPr lang="tr-TR" sz="1400" spc="-10" dirty="0">
                <a:solidFill>
                  <a:srgbClr val="000000"/>
                </a:solidFill>
                <a:latin typeface="Calibri" panose="020F0502020204030204" pitchFamily="34" charset="0"/>
                <a:cs typeface="Calibri" panose="020F0502020204030204" pitchFamily="34" charset="0"/>
              </a:rPr>
              <a:t>Değeri ve Hayvansal </a:t>
            </a:r>
            <a:r>
              <a:rPr lang="tr-TR" sz="1400" spc="-5" dirty="0">
                <a:solidFill>
                  <a:srgbClr val="000000"/>
                </a:solidFill>
                <a:latin typeface="Calibri" panose="020F0502020204030204" pitchFamily="34" charset="0"/>
                <a:cs typeface="Calibri" panose="020F0502020204030204" pitchFamily="34" charset="0"/>
              </a:rPr>
              <a:t>Ürünler</a:t>
            </a:r>
            <a:r>
              <a:rPr lang="tr-TR" sz="1400" spc="-10" dirty="0">
                <a:solidFill>
                  <a:srgbClr val="000000"/>
                </a:solidFill>
                <a:latin typeface="Calibri" panose="020F0502020204030204" pitchFamily="34" charset="0"/>
                <a:cs typeface="Calibri" panose="020F0502020204030204" pitchFamily="34" charset="0"/>
              </a:rPr>
              <a:t> Değeri verileri yayınlanmamaktadır.</a:t>
            </a:r>
            <a:endParaRPr lang="tr-TR" sz="1400" dirty="0">
              <a:latin typeface="Arial" panose="020B0604020202020204" pitchFamily="34" charset="0"/>
            </a:endParaRPr>
          </a:p>
        </p:txBody>
      </p:sp>
      <p:sp>
        <p:nvSpPr>
          <p:cNvPr id="35" name="object 18"/>
          <p:cNvSpPr/>
          <p:nvPr/>
        </p:nvSpPr>
        <p:spPr>
          <a:xfrm>
            <a:off x="4901951" y="2688282"/>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20"/>
          <p:cNvSpPr/>
          <p:nvPr/>
        </p:nvSpPr>
        <p:spPr>
          <a:xfrm>
            <a:off x="5094140" y="2688282"/>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19"/>
          <p:cNvSpPr/>
          <p:nvPr/>
        </p:nvSpPr>
        <p:spPr>
          <a:xfrm>
            <a:off x="4969922" y="2754647"/>
            <a:ext cx="303614"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20"/>
          <p:cNvSpPr/>
          <p:nvPr/>
        </p:nvSpPr>
        <p:spPr>
          <a:xfrm>
            <a:off x="5121136" y="2698437"/>
            <a:ext cx="405872"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21"/>
          <p:cNvSpPr/>
          <p:nvPr/>
        </p:nvSpPr>
        <p:spPr>
          <a:xfrm>
            <a:off x="5134337" y="2754646"/>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431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 ve Kırsal Kalkınma Destekleri</a:t>
            </a:r>
          </a:p>
        </p:txBody>
      </p:sp>
      <p:sp>
        <p:nvSpPr>
          <p:cNvPr id="17" name="object 7"/>
          <p:cNvSpPr txBox="1"/>
          <p:nvPr/>
        </p:nvSpPr>
        <p:spPr>
          <a:xfrm>
            <a:off x="568902" y="976544"/>
            <a:ext cx="10927839"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2006-2024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Yılında Yapılan Destekler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519" y="1487537"/>
            <a:ext cx="3098578" cy="206249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63" y="1487536"/>
            <a:ext cx="3098578" cy="2062491"/>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519" y="3633766"/>
            <a:ext cx="3098577" cy="206249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8398163" y="3633766"/>
            <a:ext cx="3098578" cy="2062491"/>
          </a:xfrm>
          <a:prstGeom prst="rect">
            <a:avLst/>
          </a:prstGeom>
        </p:spPr>
      </p:pic>
      <p:sp>
        <p:nvSpPr>
          <p:cNvPr id="12" name="Yuvarlatılmış Dikdörtgen 11"/>
          <p:cNvSpPr/>
          <p:nvPr/>
        </p:nvSpPr>
        <p:spPr>
          <a:xfrm>
            <a:off x="1535026" y="1850785"/>
            <a:ext cx="2261420" cy="1227488"/>
          </a:xfrm>
          <a:prstGeom prst="round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160 </a:t>
            </a:r>
            <a:r>
              <a:rPr kumimoji="0" lang="tr-TR" sz="2000" b="1" i="0" u="none" strike="noStrike" kern="1200" cap="none" spc="0" normalizeH="0" baseline="0" noProof="0" dirty="0">
                <a:ln>
                  <a:noFill/>
                </a:ln>
                <a:solidFill>
                  <a:prstClr val="white"/>
                </a:solidFill>
                <a:effectLst/>
                <a:uLnTx/>
                <a:uFillTx/>
                <a:latin typeface="Calibri"/>
                <a:ea typeface="+mn-ea"/>
                <a:cs typeface="+mn-cs"/>
              </a:rPr>
              <a:t>Adet Tamamlanan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Proje</a:t>
            </a: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Yuvarlatılmış Dikdörtgen 12"/>
          <p:cNvSpPr/>
          <p:nvPr/>
        </p:nvSpPr>
        <p:spPr>
          <a:xfrm>
            <a:off x="533042" y="3673593"/>
            <a:ext cx="2160407"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  </a:t>
            </a: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DESTEKLEME</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a:p>
            <a:pPr lvl="0" algn="ctr">
              <a:defRPr/>
            </a:pPr>
            <a:r>
              <a:rPr lang="tr-TR" sz="2000" dirty="0" smtClean="0">
                <a:solidFill>
                  <a:prstClr val="black"/>
                </a:solidFill>
              </a:rPr>
              <a:t>Tutarı 250.554.046 </a:t>
            </a:r>
            <a:r>
              <a:rPr lang="tr-TR" sz="2000" dirty="0">
                <a:solidFill>
                  <a:prstClr val="black"/>
                </a:solidFill>
                <a:latin typeface="Arial" panose="020B0604020202020204" pitchFamily="34" charset="0"/>
                <a:cs typeface="Arial" pitchFamily="34" charset="0"/>
              </a:rPr>
              <a:t>₺</a:t>
            </a:r>
            <a:r>
              <a:rPr lang="tr-TR" sz="2000" dirty="0">
                <a:solidFill>
                  <a:prstClr val="black"/>
                </a:solidFill>
              </a:rPr>
              <a:t> </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Yuvarlatılmış Dikdörtgen 13"/>
          <p:cNvSpPr/>
          <p:nvPr/>
        </p:nvSpPr>
        <p:spPr>
          <a:xfrm>
            <a:off x="2785516" y="3673593"/>
            <a:ext cx="2163556"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a:t>
            </a:r>
          </a:p>
          <a:p>
            <a:pPr algn="ctr">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ÖDENEN Hibe </a:t>
            </a:r>
            <a:r>
              <a:rPr lang="tr-TR" sz="2000" dirty="0" smtClean="0">
                <a:solidFill>
                  <a:prstClr val="black"/>
                </a:solidFill>
              </a:rPr>
              <a:t>Tutarı 125.459.667 </a:t>
            </a:r>
            <a:r>
              <a:rPr lang="tr-TR" sz="2000" dirty="0" smtClean="0">
                <a:solidFill>
                  <a:prstClr val="black"/>
                </a:solidFill>
                <a:latin typeface="Arial" pitchFamily="34" charset="0"/>
                <a:cs typeface="Arial" pitchFamily="34" charset="0"/>
              </a:rPr>
              <a:t>₺</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780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2"/>
          <p:cNvSpPr txBox="1"/>
          <p:nvPr/>
        </p:nvSpPr>
        <p:spPr>
          <a:xfrm>
            <a:off x="676048" y="4712055"/>
            <a:ext cx="5294446" cy="141577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spc="-5" dirty="0">
              <a:solidFill>
                <a:srgbClr val="FFFFFF"/>
              </a:solidFill>
              <a:latin typeface="Calibri"/>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2003-2024 </a:t>
            </a:r>
            <a:r>
              <a:rPr kumimoji="0" lang="tr-TR" sz="2400" b="1" i="0" u="none" strike="noStrike" kern="1200" cap="none" spc="-5" normalizeH="0" baseline="0" noProof="0" dirty="0">
                <a:ln>
                  <a:noFill/>
                </a:ln>
                <a:solidFill>
                  <a:srgbClr val="FFFFFF"/>
                </a:solidFill>
                <a:effectLst/>
                <a:uLnTx/>
                <a:uFillTx/>
                <a:latin typeface="Calibri"/>
                <a:ea typeface="+mn-ea"/>
                <a:cs typeface="Calibri"/>
              </a:rPr>
              <a:t>Yılları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Arasında;</a:t>
            </a:r>
            <a:endParaRPr kumimoji="0" lang="tr-TR" sz="2400" b="1" i="0" u="none" strike="noStrike" kern="1200" cap="none" spc="-5" normalizeH="0" baseline="0" noProof="0" dirty="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a:ln>
                  <a:noFill/>
                </a:ln>
                <a:solidFill>
                  <a:srgbClr val="FFFFFF"/>
                </a:solidFill>
                <a:effectLst/>
                <a:uLnTx/>
                <a:uFillTx/>
                <a:latin typeface="Calibri"/>
                <a:ea typeface="+mn-ea"/>
                <a:cs typeface="Calibri"/>
              </a:rPr>
              <a:t>Toplam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450.650 </a:t>
            </a:r>
            <a:r>
              <a:rPr kumimoji="0" lang="tr-TR" sz="2400" b="1" i="0" u="none" strike="noStrike" kern="1200" cap="none" spc="-5" normalizeH="0" baseline="0" noProof="0" dirty="0">
                <a:ln>
                  <a:noFill/>
                </a:ln>
                <a:solidFill>
                  <a:srgbClr val="FFFFFF"/>
                </a:solidFill>
                <a:effectLst/>
                <a:uLnTx/>
                <a:uFillTx/>
                <a:latin typeface="Calibri"/>
                <a:ea typeface="+mn-ea"/>
                <a:cs typeface="Calibri"/>
              </a:rPr>
              <a:t>Dekarlık Alanda,</a:t>
            </a: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smtClean="0">
                <a:ln>
                  <a:noFill/>
                </a:ln>
                <a:solidFill>
                  <a:srgbClr val="FFFFFF"/>
                </a:solidFill>
                <a:effectLst/>
                <a:uLnTx/>
                <a:uFillTx/>
                <a:latin typeface="Calibri"/>
                <a:ea typeface="+mn-ea"/>
                <a:cs typeface="Calibri"/>
              </a:rPr>
              <a:t>8.165.925 </a:t>
            </a:r>
            <a:r>
              <a:rPr kumimoji="0" lang="tr-TR" sz="2400" b="1" i="0" u="none" strike="noStrike" kern="1200" cap="none" spc="-5" normalizeH="0" baseline="0" noProof="0" dirty="0">
                <a:ln>
                  <a:noFill/>
                </a:ln>
                <a:solidFill>
                  <a:srgbClr val="FFFFFF"/>
                </a:solidFill>
                <a:effectLst/>
                <a:uLnTx/>
                <a:uFillTx/>
                <a:latin typeface="Calibri"/>
                <a:ea typeface="+mn-ea"/>
                <a:cs typeface="Calibri"/>
              </a:rPr>
              <a:t>Adet Fidan Dikilmiştir</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t>
            </a:r>
            <a:endParaRPr kumimoji="0" lang="tr-TR" sz="1000" b="1" i="0" u="none" strike="noStrike" kern="1200" cap="none" spc="-5" normalizeH="0" baseline="0" noProof="0" dirty="0" smtClean="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dirty="0">
              <a:solidFill>
                <a:schemeClr val="bg1"/>
              </a:solidFill>
              <a:ea typeface="Calibri" panose="020F0502020204030204" pitchFamily="34" charset="0"/>
              <a:cs typeface="Times New Roman" panose="02020603050405020304" pitchFamily="18" charset="0"/>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a:ln>
                  <a:noFill/>
                </a:ln>
                <a:solidFill>
                  <a:prstClr val="white"/>
                </a:solidFill>
                <a:effectLst/>
                <a:uLnTx/>
                <a:uFillTx/>
                <a:latin typeface="Calibri" panose="020F0502020204030204"/>
                <a:ea typeface="+mn-ea"/>
                <a:cs typeface="+mn-cs"/>
              </a:rPr>
              <a:t>Orman </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1074105529"/>
              </p:ext>
            </p:extLst>
          </p:nvPr>
        </p:nvGraphicFramePr>
        <p:xfrm>
          <a:off x="676048" y="962946"/>
          <a:ext cx="5294446" cy="3644915"/>
        </p:xfrm>
        <a:graphic>
          <a:graphicData uri="http://schemas.openxmlformats.org/drawingml/2006/table">
            <a:tbl>
              <a:tblPr/>
              <a:tblGrid>
                <a:gridCol w="4195356">
                  <a:extLst>
                    <a:ext uri="{9D8B030D-6E8A-4147-A177-3AD203B41FA5}">
                      <a16:colId xmlns:a16="http://schemas.microsoft.com/office/drawing/2014/main" val="1683748635"/>
                    </a:ext>
                  </a:extLst>
                </a:gridCol>
                <a:gridCol w="1099090">
                  <a:extLst>
                    <a:ext uri="{9D8B030D-6E8A-4147-A177-3AD203B41FA5}">
                      <a16:colId xmlns:a16="http://schemas.microsoft.com/office/drawing/2014/main" val="1620524514"/>
                    </a:ext>
                  </a:extLst>
                </a:gridCol>
              </a:tblGrid>
              <a:tr h="727723">
                <a:tc>
                  <a:txBody>
                    <a:bodyPr/>
                    <a:lstStyle/>
                    <a:p>
                      <a:pPr marL="8255" algn="ctr">
                        <a:lnSpc>
                          <a:spcPct val="100000"/>
                        </a:lnSpc>
                        <a:spcBef>
                          <a:spcPts val="595"/>
                        </a:spcBef>
                      </a:pPr>
                      <a:r>
                        <a:rPr sz="1400" b="1" spc="-10" dirty="0">
                          <a:latin typeface="+mn-lt"/>
                        </a:rPr>
                        <a:t>Orman</a:t>
                      </a:r>
                      <a:r>
                        <a:rPr sz="1400" b="1" spc="20" dirty="0">
                          <a:latin typeface="+mn-lt"/>
                        </a:rPr>
                        <a:t> </a:t>
                      </a:r>
                      <a:r>
                        <a:rPr sz="1400" b="1" spc="-5" dirty="0">
                          <a:latin typeface="+mn-lt"/>
                        </a:rPr>
                        <a:t>Alanı</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595"/>
                        </a:spcBef>
                      </a:pPr>
                      <a:r>
                        <a:rPr sz="1400" b="1" dirty="0">
                          <a:latin typeface="+mn-lt"/>
                        </a:rPr>
                        <a:t>Alan</a:t>
                      </a:r>
                      <a:r>
                        <a:rPr sz="1400" b="1" spc="-90" dirty="0">
                          <a:latin typeface="+mn-lt"/>
                        </a:rPr>
                        <a:t> </a:t>
                      </a:r>
                      <a:r>
                        <a:rPr sz="1400" b="1" spc="-5" dirty="0">
                          <a:latin typeface="+mn-lt"/>
                        </a:rPr>
                        <a:t>(</a:t>
                      </a:r>
                      <a:r>
                        <a:rPr sz="1400" b="1" spc="-5" dirty="0" smtClean="0">
                          <a:latin typeface="+mn-lt"/>
                        </a:rPr>
                        <a:t>ha)</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2498070"/>
                  </a:ext>
                </a:extLst>
              </a:tr>
              <a:tr h="729298">
                <a:tc>
                  <a:txBody>
                    <a:bodyPr/>
                    <a:lstStyle/>
                    <a:p>
                      <a:pPr marL="8255">
                        <a:lnSpc>
                          <a:spcPct val="100000"/>
                        </a:lnSpc>
                        <a:spcBef>
                          <a:spcPts val="365"/>
                        </a:spcBef>
                      </a:pPr>
                      <a:r>
                        <a:rPr sz="1400" spc="-10" dirty="0">
                          <a:latin typeface="+mn-lt"/>
                        </a:rPr>
                        <a:t>Amenajman </a:t>
                      </a:r>
                      <a:r>
                        <a:rPr sz="1400" spc="-15" dirty="0" err="1">
                          <a:latin typeface="+mn-lt"/>
                        </a:rPr>
                        <a:t>Verilerine</a:t>
                      </a:r>
                      <a:r>
                        <a:rPr sz="1400" spc="-15" dirty="0">
                          <a:latin typeface="+mn-lt"/>
                        </a:rPr>
                        <a:t> </a:t>
                      </a:r>
                      <a:r>
                        <a:rPr sz="1400" spc="-10" dirty="0" err="1" smtClean="0">
                          <a:latin typeface="+mn-lt"/>
                        </a:rPr>
                        <a:t>Göre</a:t>
                      </a:r>
                      <a:r>
                        <a:rPr lang="tr-TR" sz="1400" spc="-10" dirty="0" smtClean="0">
                          <a:latin typeface="+mn-lt"/>
                        </a:rPr>
                        <a:t> Orman Varlığı </a:t>
                      </a:r>
                      <a:r>
                        <a:rPr sz="1400" spc="-10" dirty="0" smtClean="0">
                          <a:latin typeface="+mn-lt"/>
                        </a:rPr>
                        <a:t>(%</a:t>
                      </a:r>
                      <a:r>
                        <a:rPr lang="tr-TR" sz="1400" spc="-10" dirty="0" smtClean="0">
                          <a:latin typeface="+mn-lt"/>
                        </a:rPr>
                        <a:t>33</a:t>
                      </a:r>
                      <a:r>
                        <a:rPr sz="1400" spc="-10" dirty="0" smtClean="0">
                          <a:latin typeface="+mn-lt"/>
                        </a:rPr>
                        <a:t>)</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5"/>
                        </a:spcBef>
                      </a:pPr>
                      <a:r>
                        <a:rPr lang="tr-TR" sz="1400" dirty="0" smtClean="0">
                          <a:latin typeface="+mn-lt"/>
                        </a:rPr>
                        <a:t>321</a:t>
                      </a:r>
                      <a:r>
                        <a:rPr sz="1400" dirty="0" smtClean="0">
                          <a:latin typeface="+mn-lt"/>
                        </a:rPr>
                        <a:t>.</a:t>
                      </a:r>
                      <a:r>
                        <a:rPr lang="tr-TR" sz="1400" dirty="0" smtClean="0">
                          <a:latin typeface="+mn-lt"/>
                        </a:rPr>
                        <a:t>466</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729298">
                <a:tc>
                  <a:txBody>
                    <a:bodyPr/>
                    <a:lstStyle/>
                    <a:p>
                      <a:pPr marL="8255">
                        <a:lnSpc>
                          <a:spcPct val="100000"/>
                        </a:lnSpc>
                        <a:spcBef>
                          <a:spcPts val="190"/>
                        </a:spcBef>
                      </a:pPr>
                      <a:r>
                        <a:rPr sz="1400" spc="-10" dirty="0">
                          <a:latin typeface="+mn-lt"/>
                        </a:rPr>
                        <a:t>Kadastrosu</a:t>
                      </a:r>
                      <a:r>
                        <a:rPr sz="1400" spc="-5"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318</a:t>
                      </a:r>
                      <a:r>
                        <a:rPr sz="1400" dirty="0" smtClean="0">
                          <a:latin typeface="+mn-lt"/>
                        </a:rPr>
                        <a:t>.</a:t>
                      </a:r>
                      <a:r>
                        <a:rPr lang="tr-TR" sz="1400" dirty="0" smtClean="0">
                          <a:latin typeface="+mn-lt"/>
                        </a:rPr>
                        <a:t>651</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729298">
                <a:tc>
                  <a:txBody>
                    <a:bodyPr/>
                    <a:lstStyle/>
                    <a:p>
                      <a:pPr marL="8255">
                        <a:lnSpc>
                          <a:spcPct val="100000"/>
                        </a:lnSpc>
                        <a:spcBef>
                          <a:spcPts val="190"/>
                        </a:spcBef>
                      </a:pPr>
                      <a:r>
                        <a:rPr sz="1400" spc="-25" dirty="0">
                          <a:latin typeface="+mn-lt"/>
                        </a:rPr>
                        <a:t>Tescili</a:t>
                      </a:r>
                      <a:r>
                        <a:rPr sz="1400" spc="-10"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318</a:t>
                      </a:r>
                      <a:r>
                        <a:rPr sz="1400" dirty="0" smtClean="0">
                          <a:latin typeface="+mn-lt"/>
                        </a:rPr>
                        <a:t>.</a:t>
                      </a:r>
                      <a:r>
                        <a:rPr lang="tr-TR" sz="1400" dirty="0" smtClean="0">
                          <a:latin typeface="+mn-lt"/>
                        </a:rPr>
                        <a:t>651</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729298">
                <a:tc>
                  <a:txBody>
                    <a:bodyPr/>
                    <a:lstStyle/>
                    <a:p>
                      <a:pPr marL="8255">
                        <a:lnSpc>
                          <a:spcPct val="100000"/>
                        </a:lnSpc>
                      </a:pPr>
                      <a:r>
                        <a:rPr sz="1400" spc="-5" dirty="0" err="1">
                          <a:latin typeface="+mn-lt"/>
                        </a:rPr>
                        <a:t>Orman</a:t>
                      </a:r>
                      <a:r>
                        <a:rPr sz="1400" spc="-5" dirty="0">
                          <a:latin typeface="+mn-lt"/>
                        </a:rPr>
                        <a:t> Sınırları Dışına Çıkarılan </a:t>
                      </a:r>
                      <a:r>
                        <a:rPr sz="1400" spc="-10" dirty="0">
                          <a:latin typeface="+mn-lt"/>
                        </a:rPr>
                        <a:t>2/B</a:t>
                      </a:r>
                      <a:r>
                        <a:rPr sz="1400" spc="-35" dirty="0">
                          <a:latin typeface="+mn-lt"/>
                        </a:rPr>
                        <a:t> </a:t>
                      </a:r>
                      <a:r>
                        <a:rPr sz="1400" spc="-5" dirty="0">
                          <a:latin typeface="+mn-lt"/>
                        </a:rPr>
                        <a:t>Alanı</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smtClean="0">
                          <a:latin typeface="+mn-lt"/>
                          <a:cs typeface="Calibri"/>
                        </a:rPr>
                        <a:t>2.246</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62946"/>
            <a:ext cx="5483210" cy="4299335"/>
          </a:xfrm>
          <a:prstGeom prst="rect">
            <a:avLst/>
          </a:prstGeom>
        </p:spPr>
      </p:pic>
      <p:sp>
        <p:nvSpPr>
          <p:cNvPr id="11" name="object 12"/>
          <p:cNvSpPr txBox="1"/>
          <p:nvPr/>
        </p:nvSpPr>
        <p:spPr>
          <a:xfrm>
            <a:off x="6087036" y="5348126"/>
            <a:ext cx="5492174" cy="779701"/>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lvl="0" algn="ctr">
              <a:spcBef>
                <a:spcPts val="365"/>
              </a:spcBef>
              <a:defRPr/>
            </a:pPr>
            <a:endParaRPr lang="tr-TR" sz="1000" b="1" spc="-5" dirty="0" smtClean="0">
              <a:solidFill>
                <a:srgbClr val="FFFFFF"/>
              </a:solidFill>
              <a:latin typeface="Calibri"/>
              <a:cs typeface="Calibri"/>
            </a:endParaRPr>
          </a:p>
          <a:p>
            <a:pPr lvl="0" algn="ctr">
              <a:spcBef>
                <a:spcPts val="365"/>
              </a:spcBef>
              <a:defRPr/>
            </a:pPr>
            <a:r>
              <a:rPr lang="tr-TR" sz="2400" b="1" spc="-5" dirty="0" smtClean="0">
                <a:solidFill>
                  <a:srgbClr val="FFFFFF"/>
                </a:solidFill>
                <a:latin typeface="Calibri"/>
                <a:cs typeface="Calibri"/>
              </a:rPr>
              <a:t>Ormanların Ağaç Serveti </a:t>
            </a:r>
            <a:r>
              <a:rPr lang="tr-TR" sz="2400" b="1" spc="-5" dirty="0">
                <a:solidFill>
                  <a:schemeClr val="bg1"/>
                </a:solidFill>
                <a:cs typeface="Calibri"/>
              </a:rPr>
              <a:t>2.879.298</a:t>
            </a:r>
            <a:r>
              <a:rPr lang="tr-TR" sz="2400" b="1" dirty="0">
                <a:solidFill>
                  <a:schemeClr val="bg1"/>
                </a:solidFill>
              </a:rPr>
              <a:t> </a:t>
            </a:r>
            <a:r>
              <a:rPr lang="tr-TR" sz="2400" b="1" dirty="0" smtClean="0">
                <a:solidFill>
                  <a:schemeClr val="bg1"/>
                </a:solidFill>
                <a:ea typeface="Calibri" panose="020F0502020204030204" pitchFamily="34" charset="0"/>
                <a:cs typeface="Times New Roman" panose="02020603050405020304" pitchFamily="18" charset="0"/>
              </a:rPr>
              <a:t>m</a:t>
            </a:r>
            <a:r>
              <a:rPr lang="tr-TR" sz="2400" b="1" baseline="30000" dirty="0" smtClean="0">
                <a:solidFill>
                  <a:schemeClr val="bg1"/>
                </a:solidFill>
                <a:ea typeface="Calibri" panose="020F0502020204030204" pitchFamily="34" charset="0"/>
                <a:cs typeface="Times New Roman" panose="02020603050405020304" pitchFamily="18" charset="0"/>
              </a:rPr>
              <a:t>3</a:t>
            </a:r>
            <a:endParaRPr lang="tr-TR" sz="1500" b="1" baseline="30000" dirty="0" smtClean="0">
              <a:solidFill>
                <a:schemeClr val="bg1"/>
              </a:solidFill>
              <a:ea typeface="Calibri" panose="020F0502020204030204" pitchFamily="34" charset="0"/>
              <a:cs typeface="Times New Roman" panose="02020603050405020304" pitchFamily="18" charset="0"/>
            </a:endParaRPr>
          </a:p>
          <a:p>
            <a:pPr lvl="0" algn="ctr">
              <a:spcBef>
                <a:spcPts val="365"/>
              </a:spcBef>
              <a:defRPr/>
            </a:pPr>
            <a:endParaRPr lang="tr-TR" sz="10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655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Et ve Süt Kurumu</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7"/>
          <p:cNvSpPr txBox="1"/>
          <p:nvPr/>
        </p:nvSpPr>
        <p:spPr>
          <a:xfrm>
            <a:off x="687832" y="985420"/>
            <a:ext cx="5162553"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Et Ve Süt Kurumu</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7"/>
          <p:cNvSpPr txBox="1"/>
          <p:nvPr/>
        </p:nvSpPr>
        <p:spPr>
          <a:xfrm>
            <a:off x="6303144" y="985420"/>
            <a:ext cx="5228948"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Kesimi Adet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3" name="Grafik 12"/>
          <p:cNvGraphicFramePr/>
          <p:nvPr>
            <p:extLst/>
          </p:nvPr>
        </p:nvGraphicFramePr>
        <p:xfrm>
          <a:off x="6303145" y="1373984"/>
          <a:ext cx="5228949" cy="2071179"/>
        </p:xfrm>
        <a:graphic>
          <a:graphicData uri="http://schemas.openxmlformats.org/drawingml/2006/chart">
            <c:chart xmlns:c="http://schemas.openxmlformats.org/drawingml/2006/chart" xmlns:r="http://schemas.openxmlformats.org/officeDocument/2006/relationships" r:id="rId2"/>
          </a:graphicData>
        </a:graphic>
      </p:graphicFrame>
      <p:sp>
        <p:nvSpPr>
          <p:cNvPr id="14" name="object 7"/>
          <p:cNvSpPr txBox="1"/>
          <p:nvPr/>
        </p:nvSpPr>
        <p:spPr>
          <a:xfrm>
            <a:off x="6303144" y="3592029"/>
            <a:ext cx="5228948"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a:t>
            </a:r>
            <a:r>
              <a:rPr kumimoji="0" lang="tr-TR" sz="1600" b="1" i="0" u="none" strike="noStrike" kern="1200" cap="none" spc="-10" normalizeH="0" baseline="0" noProof="0" smtClean="0">
                <a:ln>
                  <a:noFill/>
                </a:ln>
                <a:solidFill>
                  <a:srgbClr val="FFFFFF"/>
                </a:solidFill>
                <a:effectLst/>
                <a:uLnTx/>
                <a:uFillTx/>
                <a:latin typeface="Calibri"/>
                <a:ea typeface="+mn-ea"/>
                <a:cs typeface="Calibri"/>
              </a:rPr>
              <a:t>Kesimi Kilo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Grafik 14"/>
          <p:cNvGraphicFramePr/>
          <p:nvPr>
            <p:extLst>
              <p:ext uri="{D42A27DB-BD31-4B8C-83A1-F6EECF244321}">
                <p14:modId xmlns:p14="http://schemas.microsoft.com/office/powerpoint/2010/main" val="2933701494"/>
              </p:ext>
            </p:extLst>
          </p:nvPr>
        </p:nvGraphicFramePr>
        <p:xfrm>
          <a:off x="6303144" y="4017818"/>
          <a:ext cx="5228950" cy="21077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o 16"/>
          <p:cNvGraphicFramePr>
            <a:graphicFrameLocks noGrp="1"/>
          </p:cNvGraphicFramePr>
          <p:nvPr>
            <p:extLst/>
          </p:nvPr>
        </p:nvGraphicFramePr>
        <p:xfrm>
          <a:off x="681851" y="1373986"/>
          <a:ext cx="5168534" cy="4751605"/>
        </p:xfrm>
        <a:graphic>
          <a:graphicData uri="http://schemas.openxmlformats.org/drawingml/2006/table">
            <a:tbl>
              <a:tblPr/>
              <a:tblGrid>
                <a:gridCol w="2898747">
                  <a:extLst>
                    <a:ext uri="{9D8B030D-6E8A-4147-A177-3AD203B41FA5}">
                      <a16:colId xmlns:a16="http://schemas.microsoft.com/office/drawing/2014/main" val="1683748635"/>
                    </a:ext>
                  </a:extLst>
                </a:gridCol>
                <a:gridCol w="2269787">
                  <a:extLst>
                    <a:ext uri="{9D8B030D-6E8A-4147-A177-3AD203B41FA5}">
                      <a16:colId xmlns:a16="http://schemas.microsoft.com/office/drawing/2014/main" val="1620524514"/>
                    </a:ext>
                  </a:extLst>
                </a:gridCol>
              </a:tblGrid>
              <a:tr h="950321">
                <a:tc>
                  <a:txBody>
                    <a:bodyPr/>
                    <a:lstStyle/>
                    <a:p>
                      <a:pPr marL="91440">
                        <a:lnSpc>
                          <a:spcPct val="100000"/>
                        </a:lnSpc>
                        <a:spcBef>
                          <a:spcPts val="645"/>
                        </a:spcBef>
                      </a:pPr>
                      <a:r>
                        <a:rPr lang="tr-TR" sz="1400" spc="-15" dirty="0" smtClean="0">
                          <a:latin typeface="+mn-lt"/>
                          <a:cs typeface="Calibri"/>
                        </a:rPr>
                        <a:t>Kuruluş Yılı</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645"/>
                        </a:spcBef>
                      </a:pPr>
                      <a:r>
                        <a:rPr lang="tr-TR" sz="1400" spc="-5" dirty="0" smtClean="0">
                          <a:latin typeface="+mn-lt"/>
                          <a:cs typeface="Calibri"/>
                        </a:rPr>
                        <a:t>1988</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950321">
                <a:tc>
                  <a:txBody>
                    <a:bodyPr/>
                    <a:lstStyle/>
                    <a:p>
                      <a:pPr marL="91440">
                        <a:lnSpc>
                          <a:spcPct val="100000"/>
                        </a:lnSpc>
                        <a:spcBef>
                          <a:spcPts val="265"/>
                        </a:spcBef>
                      </a:pPr>
                      <a:r>
                        <a:rPr lang="tr-TR" sz="1400" spc="-5" dirty="0" smtClean="0">
                          <a:latin typeface="+mn-lt"/>
                          <a:cs typeface="Calibri"/>
                        </a:rPr>
                        <a:t>Toplam Alan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smtClean="0">
                          <a:latin typeface="+mn-lt"/>
                          <a:cs typeface="Calibri"/>
                        </a:rPr>
                        <a:t>248.000 M2</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950321">
                <a:tc>
                  <a:txBody>
                    <a:bodyPr/>
                    <a:lstStyle/>
                    <a:p>
                      <a:pPr marL="91440">
                        <a:lnSpc>
                          <a:spcPct val="100000"/>
                        </a:lnSpc>
                        <a:spcBef>
                          <a:spcPts val="265"/>
                        </a:spcBef>
                      </a:pPr>
                      <a:r>
                        <a:rPr lang="tr-TR" sz="1400" spc="-10" dirty="0" smtClean="0">
                          <a:latin typeface="+mn-lt"/>
                          <a:cs typeface="Calibri"/>
                        </a:rPr>
                        <a:t>Tesis</a:t>
                      </a:r>
                      <a:r>
                        <a:rPr lang="tr-TR" sz="1400" spc="-10" baseline="0" dirty="0" smtClean="0">
                          <a:latin typeface="+mn-lt"/>
                          <a:cs typeface="Calibri"/>
                        </a:rPr>
                        <a:t> Alanı</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smtClean="0">
                          <a:latin typeface="+mn-lt"/>
                          <a:cs typeface="Calibri"/>
                        </a:rPr>
                        <a:t>20.793 M2</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950321">
                <a:tc>
                  <a:txBody>
                    <a:bodyPr/>
                    <a:lstStyle/>
                    <a:p>
                      <a:pPr marL="91440">
                        <a:lnSpc>
                          <a:spcPct val="100000"/>
                        </a:lnSpc>
                        <a:spcBef>
                          <a:spcPts val="265"/>
                        </a:spcBef>
                      </a:pPr>
                      <a:r>
                        <a:rPr lang="tr-TR" sz="1400" dirty="0" smtClean="0">
                          <a:latin typeface="+mn-lt"/>
                          <a:cs typeface="Calibri"/>
                        </a:rPr>
                        <a:t>Günlük Kesim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l">
                        <a:lnSpc>
                          <a:spcPct val="100000"/>
                        </a:lnSpc>
                        <a:spcBef>
                          <a:spcPts val="265"/>
                        </a:spcBef>
                      </a:pPr>
                      <a:r>
                        <a:rPr lang="tr-TR" sz="1400" dirty="0" smtClean="0">
                          <a:latin typeface="+mn-lt"/>
                          <a:cs typeface="Calibri"/>
                        </a:rPr>
                        <a:t>Büyükbaş	360 adet</a:t>
                      </a:r>
                    </a:p>
                    <a:p>
                      <a:pPr marR="82550" algn="l">
                        <a:lnSpc>
                          <a:spcPct val="100000"/>
                        </a:lnSpc>
                        <a:spcBef>
                          <a:spcPts val="265"/>
                        </a:spcBef>
                      </a:pPr>
                      <a:r>
                        <a:rPr lang="tr-TR" sz="1400" dirty="0" smtClean="0">
                          <a:latin typeface="+mn-lt"/>
                          <a:cs typeface="Calibri"/>
                        </a:rPr>
                        <a:t>Küçükbaş	2.600 adet</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950321">
                <a:tc>
                  <a:txBody>
                    <a:bodyPr/>
                    <a:lstStyle/>
                    <a:p>
                      <a:pPr marL="91440">
                        <a:lnSpc>
                          <a:spcPct val="100000"/>
                        </a:lnSpc>
                        <a:spcBef>
                          <a:spcPts val="265"/>
                        </a:spcBef>
                      </a:pPr>
                      <a:r>
                        <a:rPr lang="tr-TR" sz="1400" dirty="0" smtClean="0">
                          <a:latin typeface="+mn-lt"/>
                          <a:cs typeface="Calibri"/>
                        </a:rPr>
                        <a:t>Et Stoklama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dirty="0" smtClean="0">
                          <a:latin typeface="+mn-lt"/>
                          <a:cs typeface="Calibri"/>
                        </a:rPr>
                        <a:t>1.500 Ton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bl>
          </a:graphicData>
        </a:graphic>
      </p:graphicFrame>
    </p:spTree>
    <p:extLst>
      <p:ext uri="{BB962C8B-B14F-4D97-AF65-F5344CB8AC3E}">
        <p14:creationId xmlns:p14="http://schemas.microsoft.com/office/powerpoint/2010/main" val="3521937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DAP</a:t>
            </a:r>
          </a:p>
        </p:txBody>
      </p:sp>
      <p:sp>
        <p:nvSpPr>
          <p:cNvPr id="9" name="object 8"/>
          <p:cNvSpPr txBox="1"/>
          <p:nvPr/>
        </p:nvSpPr>
        <p:spPr>
          <a:xfrm>
            <a:off x="673101" y="961953"/>
            <a:ext cx="108521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(2013-2023)</a:t>
            </a:r>
          </a:p>
        </p:txBody>
      </p:sp>
      <p:graphicFrame>
        <p:nvGraphicFramePr>
          <p:cNvPr id="10" name="Tablo 9"/>
          <p:cNvGraphicFramePr>
            <a:graphicFrameLocks noGrp="1"/>
          </p:cNvGraphicFramePr>
          <p:nvPr>
            <p:extLst/>
          </p:nvPr>
        </p:nvGraphicFramePr>
        <p:xfrm>
          <a:off x="673101" y="1314889"/>
          <a:ext cx="10852148" cy="3201574"/>
        </p:xfrm>
        <a:graphic>
          <a:graphicData uri="http://schemas.openxmlformats.org/drawingml/2006/table">
            <a:tbl>
              <a:tblPr/>
              <a:tblGrid>
                <a:gridCol w="5958705">
                  <a:extLst>
                    <a:ext uri="{9D8B030D-6E8A-4147-A177-3AD203B41FA5}">
                      <a16:colId xmlns:a16="http://schemas.microsoft.com/office/drawing/2014/main" val="1683748635"/>
                    </a:ext>
                  </a:extLst>
                </a:gridCol>
                <a:gridCol w="2165685">
                  <a:extLst>
                    <a:ext uri="{9D8B030D-6E8A-4147-A177-3AD203B41FA5}">
                      <a16:colId xmlns:a16="http://schemas.microsoft.com/office/drawing/2014/main" val="1620524514"/>
                    </a:ext>
                  </a:extLst>
                </a:gridCol>
                <a:gridCol w="2727758">
                  <a:extLst>
                    <a:ext uri="{9D8B030D-6E8A-4147-A177-3AD203B41FA5}">
                      <a16:colId xmlns:a16="http://schemas.microsoft.com/office/drawing/2014/main" val="490360371"/>
                    </a:ext>
                  </a:extLst>
                </a:gridCol>
              </a:tblGrid>
              <a:tr h="421114">
                <a:tc>
                  <a:txBody>
                    <a:bodyPr/>
                    <a:lstStyle/>
                    <a:p>
                      <a:pPr algn="ctr" fontAlgn="ctr"/>
                      <a:r>
                        <a:rPr lang="tr-TR" sz="1400" b="1" u="none" strike="noStrike" dirty="0">
                          <a:effectLst/>
                          <a:latin typeface="+mn-lt"/>
                        </a:rPr>
                        <a:t>Program Adı</a:t>
                      </a:r>
                      <a:endParaRPr lang="tr-TR" sz="1400" b="1" i="0" u="none" strike="noStrike" dirty="0">
                        <a:solidFill>
                          <a:schemeClr val="bg1"/>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Proje Sayısı </a:t>
                      </a:r>
                      <a:endParaRPr lang="tr-TR" sz="1400" b="1" i="0" u="none" strike="noStrike" kern="1200" dirty="0">
                        <a:solidFill>
                          <a:schemeClr val="bg1"/>
                        </a:solidFill>
                        <a:effectLst/>
                        <a:latin typeface="+mn-lt"/>
                        <a:ea typeface="+mn-ea"/>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DAP Ödeneği</a:t>
                      </a:r>
                      <a:r>
                        <a:rPr lang="tr-TR" sz="1400" b="1" u="none" strike="noStrike" kern="1200" baseline="0" dirty="0">
                          <a:effectLst/>
                          <a:latin typeface="+mn-lt"/>
                        </a:rPr>
                        <a:t> </a:t>
                      </a:r>
                      <a:r>
                        <a:rPr lang="tr-TR" sz="1400" b="1" u="none" strike="noStrike" kern="1200" dirty="0">
                          <a:effectLst/>
                          <a:latin typeface="+mn-lt"/>
                        </a:rPr>
                        <a:t>(₺)</a:t>
                      </a:r>
                      <a:endParaRPr lang="tr-TR" sz="1400" b="1" i="0" u="none" strike="noStrike" kern="1200" dirty="0">
                        <a:solidFill>
                          <a:schemeClr val="bg1"/>
                        </a:solidFill>
                        <a:effectLst/>
                        <a:latin typeface="+mn-lt"/>
                        <a:ea typeface="Cambria" panose="02040503050406030204" pitchFamily="18" charset="0"/>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308940">
                <a:tc>
                  <a:txBody>
                    <a:bodyPr/>
                    <a:lstStyle/>
                    <a:p>
                      <a:pPr algn="l" fontAlgn="b"/>
                      <a:r>
                        <a:rPr lang="tr-TR" sz="1200" b="0" i="0" u="none" strike="noStrike" dirty="0">
                          <a:effectLst/>
                          <a:latin typeface="Calibri" panose="020F0502020204030204" pitchFamily="34" charset="0"/>
                        </a:rPr>
                        <a:t>Bitkisel Üretim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30.480.389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308940">
                <a:tc>
                  <a:txBody>
                    <a:bodyPr/>
                    <a:lstStyle/>
                    <a:p>
                      <a:pPr algn="l" fontAlgn="b"/>
                      <a:r>
                        <a:rPr lang="tr-TR" sz="1200" b="0" i="0" u="none" strike="noStrike" dirty="0">
                          <a:effectLst/>
                          <a:latin typeface="Calibri" panose="020F0502020204030204" pitchFamily="34" charset="0"/>
                        </a:rPr>
                        <a:t>DAP Bölgesinde Okuma Kültürünün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31.105.768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08940">
                <a:tc>
                  <a:txBody>
                    <a:bodyPr/>
                    <a:lstStyle/>
                    <a:p>
                      <a:pPr algn="l" fontAlgn="b"/>
                      <a:r>
                        <a:rPr lang="tr-TR" sz="1200" b="0" i="0" u="none" strike="noStrike" dirty="0">
                          <a:effectLst/>
                          <a:latin typeface="Calibri" panose="020F0502020204030204" pitchFamily="34" charset="0"/>
                        </a:rPr>
                        <a:t>DAP Bölgesinde Rekreasyon Alanlarının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35.303.160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308940">
                <a:tc>
                  <a:txBody>
                    <a:bodyPr/>
                    <a:lstStyle/>
                    <a:p>
                      <a:pPr algn="l" fontAlgn="b"/>
                      <a:r>
                        <a:rPr lang="tr-TR" sz="1200" b="0" i="0" u="none" strike="noStrike" dirty="0">
                          <a:effectLst/>
                          <a:latin typeface="Calibri" panose="020F0502020204030204" pitchFamily="34" charset="0"/>
                        </a:rPr>
                        <a:t>DAP İdaresi Muhtelif Kültür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3.880.524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664930089"/>
                  </a:ext>
                </a:extLst>
              </a:tr>
              <a:tr h="308940">
                <a:tc>
                  <a:txBody>
                    <a:bodyPr/>
                    <a:lstStyle/>
                    <a:p>
                      <a:pPr algn="l" fontAlgn="b"/>
                      <a:r>
                        <a:rPr lang="tr-TR" sz="1200" b="0" i="0" u="none" strike="noStrike" dirty="0">
                          <a:effectLst/>
                          <a:latin typeface="Calibri" panose="020F0502020204030204" pitchFamily="34" charset="0"/>
                        </a:rPr>
                        <a:t>Hayvan İçme Suyu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25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43.295.585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96264576"/>
                  </a:ext>
                </a:extLst>
              </a:tr>
              <a:tr h="308940">
                <a:tc>
                  <a:txBody>
                    <a:bodyPr/>
                    <a:lstStyle/>
                    <a:p>
                      <a:pPr algn="l" fontAlgn="b"/>
                      <a:r>
                        <a:rPr lang="tr-TR" sz="1200" b="0" i="0" u="none" strike="noStrike" dirty="0">
                          <a:effectLst/>
                          <a:latin typeface="Calibri" panose="020F0502020204030204" pitchFamily="34" charset="0"/>
                        </a:rPr>
                        <a:t>Hayvancılık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166.456.514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6682784"/>
                  </a:ext>
                </a:extLst>
              </a:tr>
              <a:tr h="308940">
                <a:tc>
                  <a:txBody>
                    <a:bodyPr/>
                    <a:lstStyle/>
                    <a:p>
                      <a:pPr algn="l" fontAlgn="b"/>
                      <a:r>
                        <a:rPr lang="tr-TR" sz="1200" b="0" i="0" u="none" strike="noStrike" dirty="0">
                          <a:effectLst/>
                          <a:latin typeface="Calibri" panose="020F0502020204030204" pitchFamily="34" charset="0"/>
                        </a:rPr>
                        <a:t>Küçük Ölçekli Tarımsal Sulama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126</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620.935.902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99240286"/>
                  </a:ext>
                </a:extLst>
              </a:tr>
              <a:tr h="308940">
                <a:tc>
                  <a:txBody>
                    <a:bodyPr/>
                    <a:lstStyle/>
                    <a:p>
                      <a:pPr algn="l" fontAlgn="b"/>
                      <a:r>
                        <a:rPr lang="tr-TR" sz="1200" b="0" i="0" u="none" strike="noStrike" dirty="0">
                          <a:effectLst/>
                          <a:latin typeface="Calibri" panose="020F0502020204030204" pitchFamily="34" charset="0"/>
                        </a:rPr>
                        <a:t>Sanayi Altyapısının Geliştirilmesi Projesi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100.336.651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10080099"/>
                  </a:ext>
                </a:extLst>
              </a:tr>
              <a:tr h="308940">
                <a:tc>
                  <a:txBody>
                    <a:bodyPr/>
                    <a:lstStyle/>
                    <a:p>
                      <a:pPr algn="ctr" fontAlgn="ctr"/>
                      <a:r>
                        <a:rPr lang="tr-TR" sz="1400" b="1" u="none" strike="noStrike" dirty="0">
                          <a:effectLst/>
                          <a:latin typeface="+mn-lt"/>
                        </a:rPr>
                        <a:t>Toplam</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198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1.031.794.493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53296045"/>
                  </a:ext>
                </a:extLst>
              </a:tr>
            </a:tbl>
          </a:graphicData>
        </a:graphic>
      </p:graphicFrame>
      <p:sp>
        <p:nvSpPr>
          <p:cNvPr id="11" name="object 8">
            <a:extLst>
              <a:ext uri="{FF2B5EF4-FFF2-40B4-BE49-F238E27FC236}">
                <a16:creationId xmlns:a16="http://schemas.microsoft.com/office/drawing/2014/main" id="{098B5151-B211-4328-8D60-CDFAB1BFD2EC}"/>
              </a:ext>
            </a:extLst>
          </p:cNvPr>
          <p:cNvSpPr txBox="1"/>
          <p:nvPr/>
        </p:nvSpPr>
        <p:spPr>
          <a:xfrm>
            <a:off x="673099" y="4692375"/>
            <a:ext cx="1085215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(2024)</a:t>
            </a:r>
          </a:p>
        </p:txBody>
      </p:sp>
      <p:graphicFrame>
        <p:nvGraphicFramePr>
          <p:cNvPr id="13" name="Tablo 12">
            <a:extLst>
              <a:ext uri="{FF2B5EF4-FFF2-40B4-BE49-F238E27FC236}">
                <a16:creationId xmlns:a16="http://schemas.microsoft.com/office/drawing/2014/main" id="{D5449BD1-1D48-48FA-A7E7-B6B70929359A}"/>
              </a:ext>
            </a:extLst>
          </p:cNvPr>
          <p:cNvGraphicFramePr>
            <a:graphicFrameLocks noGrp="1"/>
          </p:cNvGraphicFramePr>
          <p:nvPr>
            <p:extLst/>
          </p:nvPr>
        </p:nvGraphicFramePr>
        <p:xfrm>
          <a:off x="673099" y="5007801"/>
          <a:ext cx="10852150" cy="1222670"/>
        </p:xfrm>
        <a:graphic>
          <a:graphicData uri="http://schemas.openxmlformats.org/drawingml/2006/table">
            <a:tbl>
              <a:tblPr/>
              <a:tblGrid>
                <a:gridCol w="5969748">
                  <a:extLst>
                    <a:ext uri="{9D8B030D-6E8A-4147-A177-3AD203B41FA5}">
                      <a16:colId xmlns:a16="http://schemas.microsoft.com/office/drawing/2014/main" val="1683748635"/>
                    </a:ext>
                  </a:extLst>
                </a:gridCol>
                <a:gridCol w="2151529">
                  <a:extLst>
                    <a:ext uri="{9D8B030D-6E8A-4147-A177-3AD203B41FA5}">
                      <a16:colId xmlns:a16="http://schemas.microsoft.com/office/drawing/2014/main" val="3797861755"/>
                    </a:ext>
                  </a:extLst>
                </a:gridCol>
                <a:gridCol w="2730873">
                  <a:extLst>
                    <a:ext uri="{9D8B030D-6E8A-4147-A177-3AD203B41FA5}">
                      <a16:colId xmlns:a16="http://schemas.microsoft.com/office/drawing/2014/main" val="1620524514"/>
                    </a:ext>
                  </a:extLst>
                </a:gridCol>
              </a:tblGrid>
              <a:tr h="244534">
                <a:tc>
                  <a:txBody>
                    <a:bodyPr/>
                    <a:lstStyle/>
                    <a:p>
                      <a:pPr algn="ctr" fontAlgn="ctr"/>
                      <a:r>
                        <a:rPr lang="tr-TR" sz="1400" b="1" u="none" strike="noStrike" dirty="0">
                          <a:effectLst/>
                          <a:latin typeface="+mn-lt"/>
                        </a:rPr>
                        <a:t>Uygulayıcı Kuruluş</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solidFill>
                            <a:schemeClr val="tx1"/>
                          </a:solidFill>
                          <a:effectLst/>
                          <a:latin typeface="+mn-lt"/>
                          <a:ea typeface="+mn-ea"/>
                          <a:cs typeface="+mn-cs"/>
                        </a:rPr>
                        <a:t>Proje Sayısı</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tr-TR" sz="1400" b="1" u="none" strike="noStrike" dirty="0">
                          <a:effectLst/>
                          <a:latin typeface="+mn-lt"/>
                        </a:rPr>
                        <a:t>DAP </a:t>
                      </a:r>
                      <a:r>
                        <a:rPr lang="tr-TR" sz="1400" b="1" u="none" strike="noStrike" baseline="0" dirty="0">
                          <a:effectLst/>
                          <a:latin typeface="+mn-lt"/>
                        </a:rPr>
                        <a:t> </a:t>
                      </a:r>
                      <a:r>
                        <a:rPr lang="tr-TR" sz="1400" b="1" u="none" strike="noStrike" dirty="0">
                          <a:effectLst/>
                          <a:latin typeface="+mn-lt"/>
                        </a:rPr>
                        <a:t>Ödeneği (₺)</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2445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mn-lt"/>
                          <a:ea typeface="+mn-ea"/>
                          <a:cs typeface="+mn-cs"/>
                        </a:rPr>
                        <a:t>İl Tarım ve Orman </a:t>
                      </a:r>
                      <a:r>
                        <a:rPr kumimoji="0" lang="tr-TR" sz="1200" b="0" i="0" u="none" strike="noStrike" kern="1200" cap="none" spc="0" normalizeH="0" baseline="0" noProof="0" dirty="0" smtClean="0">
                          <a:ln>
                            <a:noFill/>
                          </a:ln>
                          <a:solidFill>
                            <a:prstClr val="black"/>
                          </a:solidFill>
                          <a:effectLst/>
                          <a:uLnTx/>
                          <a:uFillTx/>
                          <a:latin typeface="+mn-lt"/>
                          <a:ea typeface="+mn-ea"/>
                          <a:cs typeface="+mn-cs"/>
                        </a:rPr>
                        <a:t>Müdürlüğü (Bingöl'de Küçükbaş Yetiştiricilerinin Desteklenmesi)</a:t>
                      </a:r>
                      <a:endParaRPr kumimoji="0" lang="tr-TR" sz="1200" b="0" i="0" u="none" strike="noStrike" kern="1200" cap="none" spc="0" normalizeH="0" baseline="0" noProof="0" dirty="0">
                        <a:ln>
                          <a:noFill/>
                        </a:ln>
                        <a:solidFill>
                          <a:prstClr val="black"/>
                        </a:solidFill>
                        <a:effectLst/>
                        <a:uLnTx/>
                        <a:uFillTx/>
                        <a:latin typeface="+mn-lt"/>
                        <a:ea typeface="+mn-ea"/>
                        <a:cs typeface="+mn-cs"/>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7.264.306,00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244534">
                <a:tc>
                  <a:txBody>
                    <a:bodyPr/>
                    <a:lstStyle/>
                    <a:p>
                      <a:pPr algn="l" fontAlgn="b"/>
                      <a:r>
                        <a:rPr kumimoji="0" lang="tr-TR" sz="1200" b="0" i="0" u="none" strike="noStrike" kern="1200" cap="none" spc="0" normalizeH="0" baseline="0" noProof="0" dirty="0" smtClean="0">
                          <a:ln>
                            <a:noFill/>
                          </a:ln>
                          <a:solidFill>
                            <a:prstClr val="black"/>
                          </a:solidFill>
                          <a:effectLst/>
                          <a:uLnTx/>
                          <a:uFillTx/>
                          <a:latin typeface="+mn-lt"/>
                          <a:ea typeface="+mn-ea"/>
                          <a:cs typeface="+mn-cs"/>
                        </a:rPr>
                        <a:t>İl Tarım ve Orman Müdürlüğü </a:t>
                      </a:r>
                      <a:r>
                        <a:rPr lang="tr-TR" sz="1200" b="0" i="0" u="none" strike="noStrike" dirty="0" smtClean="0">
                          <a:effectLst/>
                          <a:latin typeface="+mn-lt"/>
                        </a:rPr>
                        <a:t>(Bingöl'de Süt Sığırcılığını Destekleme)</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2.969.504,00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3899811"/>
                  </a:ext>
                </a:extLst>
              </a:tr>
              <a:tr h="244534">
                <a:tc>
                  <a:txBody>
                    <a:bodyPr/>
                    <a:lstStyle/>
                    <a:p>
                      <a:pPr algn="l" fontAlgn="b"/>
                      <a:r>
                        <a:rPr lang="tr-TR" sz="1200" b="0" i="0" u="none" strike="noStrike" dirty="0">
                          <a:effectLst/>
                          <a:latin typeface="+mn-lt"/>
                        </a:rPr>
                        <a:t>Bingöl</a:t>
                      </a:r>
                      <a:r>
                        <a:rPr lang="tr-TR" sz="1200" b="0" i="0" u="none" strike="noStrike" baseline="0" dirty="0">
                          <a:effectLst/>
                          <a:latin typeface="+mn-lt"/>
                        </a:rPr>
                        <a:t> İl Milli Eğitim </a:t>
                      </a:r>
                      <a:r>
                        <a:rPr lang="tr-TR" sz="1200" b="0" i="0" u="none" strike="noStrike" dirty="0" smtClean="0">
                          <a:effectLst/>
                          <a:latin typeface="+mn-lt"/>
                        </a:rPr>
                        <a:t>Müdürlüğü (Bingöl Merkez DAP ile Bingöl’de Bilim ve Teknoloji Yolcuğu)</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3.573.011,25</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244534">
                <a:tc>
                  <a:txBody>
                    <a:bodyPr/>
                    <a:lstStyle/>
                    <a:p>
                      <a:pPr algn="ctr">
                        <a:lnSpc>
                          <a:spcPct val="107000"/>
                        </a:lnSpc>
                        <a:spcAft>
                          <a:spcPts val="0"/>
                        </a:spcAft>
                      </a:pPr>
                      <a:r>
                        <a:rPr lang="tr-TR" sz="1400" b="1" dirty="0">
                          <a:effectLst/>
                          <a:latin typeface="+mn-lt"/>
                          <a:ea typeface="Cambria" panose="02040503050406030204" pitchFamily="18" charset="0"/>
                          <a:cs typeface="Times New Roman" panose="02020603050405020304" pitchFamily="18" charset="0"/>
                        </a:rPr>
                        <a:t>Toplam</a:t>
                      </a:r>
                    </a:p>
                  </a:txBody>
                  <a:tcPr marL="71755" marR="71755"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3</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smtClean="0">
                          <a:solidFill>
                            <a:srgbClr val="000000"/>
                          </a:solidFill>
                          <a:effectLst/>
                          <a:latin typeface="+mn-lt"/>
                        </a:rPr>
                        <a:t>13.806.821,25</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99240286"/>
                  </a:ext>
                </a:extLst>
              </a:tr>
            </a:tbl>
          </a:graphicData>
        </a:graphic>
      </p:graphicFrame>
    </p:spTree>
    <p:extLst>
      <p:ext uri="{BB962C8B-B14F-4D97-AF65-F5344CB8AC3E}">
        <p14:creationId xmlns:p14="http://schemas.microsoft.com/office/powerpoint/2010/main" val="21182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3" y="705228"/>
            <a:ext cx="5269911"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İşletme Safhasındaki Baraj ve Göletler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DSİ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bject 8"/>
          <p:cNvSpPr txBox="1"/>
          <p:nvPr/>
        </p:nvSpPr>
        <p:spPr>
          <a:xfrm>
            <a:off x="6113807" y="705228"/>
            <a:ext cx="533227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İşletme Safhasındaki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Sulama Tesisleri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21"/>
          <p:cNvGraphicFramePr>
            <a:graphicFrameLocks noGrp="1"/>
          </p:cNvGraphicFramePr>
          <p:nvPr>
            <p:extLst>
              <p:ext uri="{D42A27DB-BD31-4B8C-83A1-F6EECF244321}">
                <p14:modId xmlns:p14="http://schemas.microsoft.com/office/powerpoint/2010/main" val="572788742"/>
              </p:ext>
            </p:extLst>
          </p:nvPr>
        </p:nvGraphicFramePr>
        <p:xfrm>
          <a:off x="700582" y="1070839"/>
          <a:ext cx="5269912" cy="3573100"/>
        </p:xfrm>
        <a:graphic>
          <a:graphicData uri="http://schemas.openxmlformats.org/drawingml/2006/table">
            <a:tbl>
              <a:tblPr firstRow="1" bandRow="1">
                <a:tableStyleId>{2D5ABB26-0587-4C30-8999-92F81FD0307C}</a:tableStyleId>
              </a:tblPr>
              <a:tblGrid>
                <a:gridCol w="2677040">
                  <a:extLst>
                    <a:ext uri="{9D8B030D-6E8A-4147-A177-3AD203B41FA5}">
                      <a16:colId xmlns:a16="http://schemas.microsoft.com/office/drawing/2014/main" val="20000"/>
                    </a:ext>
                  </a:extLst>
                </a:gridCol>
                <a:gridCol w="2592872">
                  <a:extLst>
                    <a:ext uri="{9D8B030D-6E8A-4147-A177-3AD203B41FA5}">
                      <a16:colId xmlns:a16="http://schemas.microsoft.com/office/drawing/2014/main" val="20001"/>
                    </a:ext>
                  </a:extLst>
                </a:gridCol>
              </a:tblGrid>
              <a:tr h="359314">
                <a:tc>
                  <a:txBody>
                    <a:bodyPr/>
                    <a:lstStyle/>
                    <a:p>
                      <a:pPr marL="7620" algn="ctr">
                        <a:lnSpc>
                          <a:spcPct val="100000"/>
                        </a:lnSpc>
                        <a:spcBef>
                          <a:spcPts val="170"/>
                        </a:spcBef>
                      </a:pPr>
                      <a:r>
                        <a:rPr lang="tr-TR" sz="1600" b="1" dirty="0" smtClean="0">
                          <a:latin typeface="+mn-lt"/>
                          <a:cs typeface="Calibri"/>
                        </a:rPr>
                        <a:t>Baraj/Gölet</a:t>
                      </a:r>
                      <a:endParaRPr sz="16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600" b="1" dirty="0" smtClean="0">
                          <a:latin typeface="+mn-lt"/>
                          <a:cs typeface="Calibri"/>
                        </a:rPr>
                        <a:t>Hizmete Alınma Tarihi</a:t>
                      </a:r>
                      <a:endParaRPr sz="16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solidFill>
                      <a:srgbClr val="BCD6ED"/>
                    </a:solidFill>
                  </a:tcPr>
                </a:tc>
                <a:extLst>
                  <a:ext uri="{0D108BD9-81ED-4DB2-BD59-A6C34878D82A}">
                    <a16:rowId xmlns:a16="http://schemas.microsoft.com/office/drawing/2014/main" val="276769840"/>
                  </a:ext>
                </a:extLst>
              </a:tr>
              <a:tr h="359314">
                <a:tc>
                  <a:txBody>
                    <a:bodyPr/>
                    <a:lstStyle/>
                    <a:p>
                      <a:pPr marL="7620">
                        <a:lnSpc>
                          <a:spcPct val="100000"/>
                        </a:lnSpc>
                        <a:spcBef>
                          <a:spcPts val="170"/>
                        </a:spcBef>
                      </a:pPr>
                      <a:r>
                        <a:rPr lang="tr-TR" sz="1600" dirty="0" smtClean="0">
                          <a:latin typeface="+mn-lt"/>
                          <a:cs typeface="Calibri"/>
                        </a:rPr>
                        <a:t>Genç </a:t>
                      </a:r>
                      <a:r>
                        <a:rPr lang="tr-TR" sz="1600" dirty="0" err="1" smtClean="0">
                          <a:latin typeface="+mn-lt"/>
                          <a:cs typeface="Calibri"/>
                        </a:rPr>
                        <a:t>Çaytepe</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600" dirty="0" smtClean="0">
                          <a:latin typeface="+mn-lt"/>
                          <a:cs typeface="Calibri"/>
                        </a:rPr>
                        <a:t>2019</a:t>
                      </a:r>
                      <a:endParaRPr sz="16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10001"/>
                  </a:ext>
                </a:extLst>
              </a:tr>
              <a:tr h="360086">
                <a:tc>
                  <a:txBody>
                    <a:bodyPr/>
                    <a:lstStyle/>
                    <a:p>
                      <a:pPr marL="7620">
                        <a:lnSpc>
                          <a:spcPct val="100000"/>
                        </a:lnSpc>
                        <a:spcBef>
                          <a:spcPts val="175"/>
                        </a:spcBef>
                      </a:pPr>
                      <a:r>
                        <a:rPr lang="tr-TR" sz="1600" dirty="0" smtClean="0">
                          <a:latin typeface="+mn-lt"/>
                          <a:cs typeface="Calibri"/>
                        </a:rPr>
                        <a:t>Genç Servi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360086">
                <a:tc>
                  <a:txBody>
                    <a:bodyPr/>
                    <a:lstStyle/>
                    <a:p>
                      <a:pPr marL="7620">
                        <a:lnSpc>
                          <a:spcPct val="100000"/>
                        </a:lnSpc>
                        <a:spcBef>
                          <a:spcPts val="175"/>
                        </a:spcBef>
                      </a:pPr>
                      <a:r>
                        <a:rPr lang="tr-TR" sz="1600" dirty="0" smtClean="0">
                          <a:latin typeface="+mn-lt"/>
                          <a:cs typeface="Calibri"/>
                        </a:rPr>
                        <a:t>Gülbahar 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2014</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3"/>
                  </a:ext>
                </a:extLst>
              </a:tr>
              <a:tr h="360086">
                <a:tc>
                  <a:txBody>
                    <a:bodyPr/>
                    <a:lstStyle/>
                    <a:p>
                      <a:pPr marL="7620">
                        <a:lnSpc>
                          <a:spcPct val="100000"/>
                        </a:lnSpc>
                        <a:spcBef>
                          <a:spcPts val="175"/>
                        </a:spcBef>
                      </a:pPr>
                      <a:r>
                        <a:rPr lang="tr-TR" sz="1600" spc="-10" dirty="0" smtClean="0">
                          <a:latin typeface="+mn-lt"/>
                          <a:cs typeface="Calibri"/>
                        </a:rPr>
                        <a:t>Kiğı 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r h="360086">
                <a:tc>
                  <a:txBody>
                    <a:bodyPr/>
                    <a:lstStyle/>
                    <a:p>
                      <a:pPr marL="7620">
                        <a:lnSpc>
                          <a:spcPct val="100000"/>
                        </a:lnSpc>
                        <a:spcBef>
                          <a:spcPts val="175"/>
                        </a:spcBef>
                      </a:pPr>
                      <a:r>
                        <a:rPr lang="tr-TR" sz="1600" dirty="0" smtClean="0">
                          <a:latin typeface="+mn-lt"/>
                          <a:cs typeface="Calibri"/>
                        </a:rPr>
                        <a:t>Solhan </a:t>
                      </a:r>
                      <a:r>
                        <a:rPr lang="tr-TR" sz="1600" dirty="0" err="1" smtClean="0">
                          <a:latin typeface="+mn-lt"/>
                          <a:cs typeface="Calibri"/>
                        </a:rPr>
                        <a:t>Şimşirpınarı</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5"/>
                  </a:ext>
                </a:extLst>
              </a:tr>
              <a:tr h="693185">
                <a:tc>
                  <a:txBody>
                    <a:bodyPr/>
                    <a:lstStyle/>
                    <a:p>
                      <a:pPr marL="7620">
                        <a:lnSpc>
                          <a:spcPct val="100000"/>
                        </a:lnSpc>
                        <a:spcBef>
                          <a:spcPts val="175"/>
                        </a:spcBef>
                      </a:pPr>
                      <a:r>
                        <a:rPr lang="tr-TR" sz="1600" dirty="0" smtClean="0">
                          <a:latin typeface="+mn-lt"/>
                          <a:cs typeface="Calibri"/>
                        </a:rPr>
                        <a:t>Bingöl Merkez </a:t>
                      </a:r>
                      <a:r>
                        <a:rPr lang="tr-TR" sz="1600" dirty="0" err="1" smtClean="0">
                          <a:latin typeface="+mn-lt"/>
                          <a:cs typeface="Calibri"/>
                        </a:rPr>
                        <a:t>Göltepesi</a:t>
                      </a:r>
                      <a:r>
                        <a:rPr lang="tr-TR" sz="1600" dirty="0" smtClean="0">
                          <a:latin typeface="+mn-lt"/>
                          <a:cs typeface="Calibri"/>
                        </a:rPr>
                        <a:t> 15 Temmuz Şehitler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2018</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6"/>
                  </a:ext>
                </a:extLst>
              </a:tr>
              <a:tr h="360086">
                <a:tc>
                  <a:txBody>
                    <a:bodyPr/>
                    <a:lstStyle/>
                    <a:p>
                      <a:pPr marL="7620">
                        <a:lnSpc>
                          <a:spcPct val="100000"/>
                        </a:lnSpc>
                        <a:spcBef>
                          <a:spcPts val="175"/>
                        </a:spcBef>
                      </a:pPr>
                      <a:r>
                        <a:rPr lang="tr-TR" sz="1600" dirty="0" smtClean="0">
                          <a:latin typeface="+mn-lt"/>
                          <a:cs typeface="Calibri"/>
                        </a:rPr>
                        <a:t>Bingöl Merkez Ilıcalar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7"/>
                  </a:ext>
                </a:extLst>
              </a:tr>
              <a:tr h="360857">
                <a:tc>
                  <a:txBody>
                    <a:bodyPr/>
                    <a:lstStyle/>
                    <a:p>
                      <a:pPr marL="7620">
                        <a:lnSpc>
                          <a:spcPct val="100000"/>
                        </a:lnSpc>
                        <a:spcBef>
                          <a:spcPts val="180"/>
                        </a:spcBef>
                      </a:pPr>
                      <a:r>
                        <a:rPr lang="tr-TR" sz="1600" dirty="0" smtClean="0">
                          <a:latin typeface="+mn-lt"/>
                          <a:cs typeface="Calibri"/>
                        </a:rPr>
                        <a:t>Karlıova Kale </a:t>
                      </a:r>
                      <a:r>
                        <a:rPr lang="tr-TR" sz="1600" dirty="0" err="1" smtClean="0">
                          <a:latin typeface="+mn-lt"/>
                          <a:cs typeface="Calibri"/>
                        </a:rPr>
                        <a:t>Göleti</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80"/>
                        </a:spcBef>
                      </a:pPr>
                      <a:r>
                        <a:rPr lang="tr-TR" sz="1600" dirty="0" smtClean="0">
                          <a:latin typeface="+mn-lt"/>
                          <a:cs typeface="Calibri"/>
                        </a:rPr>
                        <a:t>2015</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8"/>
                  </a:ext>
                </a:extLst>
              </a:tr>
            </a:tbl>
          </a:graphicData>
        </a:graphic>
      </p:graphicFrame>
      <p:graphicFrame>
        <p:nvGraphicFramePr>
          <p:cNvPr id="19" name="object 21"/>
          <p:cNvGraphicFramePr>
            <a:graphicFrameLocks noGrp="1"/>
          </p:cNvGraphicFramePr>
          <p:nvPr>
            <p:extLst>
              <p:ext uri="{D42A27DB-BD31-4B8C-83A1-F6EECF244321}">
                <p14:modId xmlns:p14="http://schemas.microsoft.com/office/powerpoint/2010/main" val="2303354460"/>
              </p:ext>
            </p:extLst>
          </p:nvPr>
        </p:nvGraphicFramePr>
        <p:xfrm>
          <a:off x="6113803" y="1070841"/>
          <a:ext cx="5332277" cy="4110759"/>
        </p:xfrm>
        <a:graphic>
          <a:graphicData uri="http://schemas.openxmlformats.org/drawingml/2006/table">
            <a:tbl>
              <a:tblPr firstRow="1" bandRow="1">
                <a:tableStyleId>{2D5ABB26-0587-4C30-8999-92F81FD0307C}</a:tableStyleId>
              </a:tblPr>
              <a:tblGrid>
                <a:gridCol w="2364371">
                  <a:extLst>
                    <a:ext uri="{9D8B030D-6E8A-4147-A177-3AD203B41FA5}">
                      <a16:colId xmlns:a16="http://schemas.microsoft.com/office/drawing/2014/main" val="20000"/>
                    </a:ext>
                  </a:extLst>
                </a:gridCol>
                <a:gridCol w="1455938">
                  <a:extLst>
                    <a:ext uri="{9D8B030D-6E8A-4147-A177-3AD203B41FA5}">
                      <a16:colId xmlns:a16="http://schemas.microsoft.com/office/drawing/2014/main" val="20001"/>
                    </a:ext>
                  </a:extLst>
                </a:gridCol>
                <a:gridCol w="1511968">
                  <a:extLst>
                    <a:ext uri="{9D8B030D-6E8A-4147-A177-3AD203B41FA5}">
                      <a16:colId xmlns:a16="http://schemas.microsoft.com/office/drawing/2014/main" val="354860954"/>
                    </a:ext>
                  </a:extLst>
                </a:gridCol>
              </a:tblGrid>
              <a:tr h="509446">
                <a:tc>
                  <a:txBody>
                    <a:bodyPr/>
                    <a:lstStyle/>
                    <a:p>
                      <a:pPr marL="7620" algn="ctr">
                        <a:lnSpc>
                          <a:spcPct val="100000"/>
                        </a:lnSpc>
                        <a:spcBef>
                          <a:spcPts val="170"/>
                        </a:spcBef>
                      </a:pPr>
                      <a:r>
                        <a:rPr lang="tr-TR" sz="1200" b="1" dirty="0" smtClean="0">
                          <a:latin typeface="+mn-lt"/>
                          <a:cs typeface="Calibri"/>
                        </a:rPr>
                        <a:t>Baraj/Gölet</a:t>
                      </a:r>
                      <a:endParaRPr sz="12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Hizmete Alınma Tarihi</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Sulama</a:t>
                      </a:r>
                      <a:r>
                        <a:rPr lang="tr-TR" sz="1200" b="1" baseline="0" dirty="0" smtClean="0">
                          <a:latin typeface="+mn-lt"/>
                          <a:cs typeface="Calibri"/>
                        </a:rPr>
                        <a:t> Alanı (Dekar)</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BCD6ED"/>
                    </a:solidFill>
                  </a:tcPr>
                </a:tc>
                <a:extLst>
                  <a:ext uri="{0D108BD9-81ED-4DB2-BD59-A6C34878D82A}">
                    <a16:rowId xmlns:a16="http://schemas.microsoft.com/office/drawing/2014/main" val="276769840"/>
                  </a:ext>
                </a:extLst>
              </a:tr>
              <a:tr h="316960">
                <a:tc>
                  <a:txBody>
                    <a:bodyPr/>
                    <a:lstStyle/>
                    <a:p>
                      <a:pPr marL="7620">
                        <a:lnSpc>
                          <a:spcPct val="100000"/>
                        </a:lnSpc>
                        <a:spcBef>
                          <a:spcPts val="170"/>
                        </a:spcBef>
                      </a:pPr>
                      <a:r>
                        <a:rPr lang="tr-TR" sz="1200" dirty="0" err="1" smtClean="0">
                          <a:latin typeface="+mn-lt"/>
                          <a:cs typeface="Calibri"/>
                        </a:rPr>
                        <a:t>Gayt</a:t>
                      </a:r>
                      <a:r>
                        <a:rPr lang="tr-TR" sz="1200" dirty="0" smtClean="0">
                          <a:latin typeface="+mn-lt"/>
                          <a:cs typeface="Calibri"/>
                        </a:rPr>
                        <a:t> Sağ Sahil Üst Kotları Sulaması</a:t>
                      </a:r>
                      <a:endParaRPr sz="12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200" dirty="0" smtClean="0">
                          <a:latin typeface="+mn-lt"/>
                          <a:cs typeface="Calibri"/>
                        </a:rPr>
                        <a:t>2008</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ct val="100000"/>
                        </a:lnSpc>
                        <a:spcBef>
                          <a:spcPts val="170"/>
                        </a:spcBef>
                      </a:pPr>
                      <a:r>
                        <a:rPr lang="tr-TR" sz="1200" dirty="0" smtClean="0">
                          <a:latin typeface="+mn-lt"/>
                          <a:cs typeface="Calibri"/>
                        </a:rPr>
                        <a:t>22.700</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339962">
                <a:tc>
                  <a:txBody>
                    <a:bodyPr/>
                    <a:lstStyle/>
                    <a:p>
                      <a:pPr marL="7620">
                        <a:lnSpc>
                          <a:spcPct val="100000"/>
                        </a:lnSpc>
                        <a:spcBef>
                          <a:spcPts val="175"/>
                        </a:spcBef>
                      </a:pPr>
                      <a:r>
                        <a:rPr lang="tr-TR" sz="1200" dirty="0" smtClean="0">
                          <a:latin typeface="+mn-lt"/>
                          <a:cs typeface="Calibri"/>
                        </a:rPr>
                        <a:t>Karlıova Kale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11.940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89391">
                <a:tc>
                  <a:txBody>
                    <a:bodyPr/>
                    <a:lstStyle/>
                    <a:p>
                      <a:pPr marL="7620">
                        <a:lnSpc>
                          <a:spcPct val="100000"/>
                        </a:lnSpc>
                        <a:spcBef>
                          <a:spcPts val="175"/>
                        </a:spcBef>
                      </a:pPr>
                      <a:r>
                        <a:rPr lang="tr-TR" sz="1200" dirty="0" smtClean="0">
                          <a:latin typeface="+mn-lt"/>
                          <a:cs typeface="Calibri"/>
                        </a:rPr>
                        <a:t>Kiğı Adaklı Sulaması Yenilenmesi</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2016</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24200">
                <a:tc>
                  <a:txBody>
                    <a:bodyPr/>
                    <a:lstStyle/>
                    <a:p>
                      <a:pPr marL="7620">
                        <a:lnSpc>
                          <a:spcPct val="100000"/>
                        </a:lnSpc>
                        <a:spcBef>
                          <a:spcPts val="175"/>
                        </a:spcBef>
                      </a:pPr>
                      <a:r>
                        <a:rPr lang="tr-TR" sz="1200" dirty="0" smtClean="0">
                          <a:latin typeface="+mn-lt"/>
                          <a:cs typeface="Calibri"/>
                        </a:rPr>
                        <a:t>Kiğı Adaklı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2014</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11.830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81099">
                <a:tc>
                  <a:txBody>
                    <a:bodyPr/>
                    <a:lstStyle/>
                    <a:p>
                      <a:pPr marL="7620">
                        <a:lnSpc>
                          <a:spcPct val="100000"/>
                        </a:lnSpc>
                        <a:spcBef>
                          <a:spcPts val="175"/>
                        </a:spcBef>
                      </a:pPr>
                      <a:r>
                        <a:rPr lang="tr-TR" sz="1200" dirty="0" smtClean="0">
                          <a:latin typeface="+mn-lt"/>
                          <a:cs typeface="Calibri"/>
                        </a:rPr>
                        <a:t>Solhan </a:t>
                      </a:r>
                      <a:r>
                        <a:rPr lang="tr-TR" sz="1200" dirty="0" err="1" smtClean="0">
                          <a:latin typeface="+mn-lt"/>
                          <a:cs typeface="Calibri"/>
                        </a:rPr>
                        <a:t>Şimşirpınar</a:t>
                      </a:r>
                      <a:r>
                        <a:rPr lang="tr-TR" sz="1200" dirty="0" smtClean="0">
                          <a:latin typeface="+mn-lt"/>
                          <a:cs typeface="Calibri"/>
                        </a:rPr>
                        <a:t> Barajı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3.640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332491">
                <a:tc>
                  <a:txBody>
                    <a:bodyPr/>
                    <a:lstStyle/>
                    <a:p>
                      <a:pPr marL="7620">
                        <a:lnSpc>
                          <a:spcPct val="100000"/>
                        </a:lnSpc>
                        <a:spcBef>
                          <a:spcPts val="175"/>
                        </a:spcBef>
                      </a:pPr>
                      <a:r>
                        <a:rPr lang="tr-TR" sz="1200" dirty="0" smtClean="0">
                          <a:latin typeface="+mn-lt"/>
                          <a:cs typeface="Calibri"/>
                        </a:rPr>
                        <a:t>Bingöl Ilıcalar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2018</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1.360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65337">
                <a:tc>
                  <a:txBody>
                    <a:bodyPr/>
                    <a:lstStyle/>
                    <a:p>
                      <a:pPr marL="7620">
                        <a:lnSpc>
                          <a:spcPct val="100000"/>
                        </a:lnSpc>
                        <a:spcBef>
                          <a:spcPts val="175"/>
                        </a:spcBef>
                      </a:pPr>
                      <a:r>
                        <a:rPr lang="tr-TR" sz="1200" dirty="0" smtClean="0">
                          <a:latin typeface="+mn-lt"/>
                          <a:cs typeface="Calibri"/>
                        </a:rPr>
                        <a:t>Gözeler Sulaması</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15.720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390525">
                <a:tc>
                  <a:txBody>
                    <a:bodyPr/>
                    <a:lstStyle/>
                    <a:p>
                      <a:pPr marL="7620">
                        <a:lnSpc>
                          <a:spcPct val="100000"/>
                        </a:lnSpc>
                        <a:spcBef>
                          <a:spcPts val="175"/>
                        </a:spcBef>
                      </a:pPr>
                      <a:r>
                        <a:rPr lang="tr-TR" sz="1200" dirty="0" err="1" smtClean="0">
                          <a:latin typeface="+mn-lt"/>
                          <a:cs typeface="Calibri"/>
                        </a:rPr>
                        <a:t>Göltepesi</a:t>
                      </a:r>
                      <a:r>
                        <a:rPr lang="tr-TR" sz="1200" dirty="0" smtClean="0">
                          <a:latin typeface="+mn-lt"/>
                          <a:cs typeface="Calibri"/>
                        </a:rPr>
                        <a:t> 15 Temmuz Şehitler </a:t>
                      </a:r>
                      <a:r>
                        <a:rPr lang="tr-TR" sz="1200" dirty="0" err="1" smtClean="0">
                          <a:latin typeface="+mn-lt"/>
                          <a:cs typeface="Calibri"/>
                        </a:rPr>
                        <a:t>Göleti</a:t>
                      </a:r>
                      <a:r>
                        <a:rPr lang="tr-TR" sz="1200" dirty="0" smtClean="0">
                          <a:latin typeface="+mn-lt"/>
                          <a:cs typeface="Calibri"/>
                        </a:rPr>
                        <a:t> Sulaması</a:t>
                      </a: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2021</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3.820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Servi</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pPr>
                      <a:r>
                        <a:rPr sz="1200" kern="1200" dirty="0" smtClean="0">
                          <a:solidFill>
                            <a:schemeClr val="tx1"/>
                          </a:solidFill>
                          <a:latin typeface="+mn-lt"/>
                          <a:ea typeface="+mn-ea"/>
                          <a:cs typeface="Calibri"/>
                        </a:rPr>
                        <a:t>2</a:t>
                      </a:r>
                      <a:r>
                        <a:rPr lang="tr-TR" sz="1200" kern="1200" dirty="0" smtClean="0">
                          <a:solidFill>
                            <a:schemeClr val="tx1"/>
                          </a:solidFill>
                          <a:latin typeface="+mn-lt"/>
                          <a:ea typeface="+mn-ea"/>
                          <a:cs typeface="Calibri"/>
                        </a:rPr>
                        <a:t>.</a:t>
                      </a:r>
                      <a:r>
                        <a:rPr sz="1200" kern="1200" dirty="0" smtClean="0">
                          <a:solidFill>
                            <a:schemeClr val="tx1"/>
                          </a:solidFill>
                          <a:latin typeface="+mn-lt"/>
                          <a:ea typeface="+mn-ea"/>
                          <a:cs typeface="Calibri"/>
                        </a:rPr>
                        <a:t>45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Çaytepe</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sz="1200" kern="1200" dirty="0" smtClean="0">
                          <a:solidFill>
                            <a:schemeClr val="tx1"/>
                          </a:solidFill>
                          <a:latin typeface="+mn-lt"/>
                          <a:ea typeface="+mn-ea"/>
                          <a:cs typeface="Calibri"/>
                        </a:rPr>
                        <a:t>75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Bingöl-Yedisu Regülatörü ve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9.580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Bingöl-Genç</a:t>
                      </a:r>
                      <a:r>
                        <a:rPr lang="tr-TR" sz="1200" kern="1200" baseline="0" dirty="0" smtClean="0">
                          <a:solidFill>
                            <a:schemeClr val="tx1"/>
                          </a:solidFill>
                          <a:latin typeface="+mn-lt"/>
                          <a:ea typeface="+mn-ea"/>
                          <a:cs typeface="Calibri"/>
                        </a:rPr>
                        <a:t> Sulaması (Kısmi)</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2023</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5.000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2059803635"/>
                  </a:ext>
                </a:extLst>
              </a:tr>
            </a:tbl>
          </a:graphicData>
        </a:graphic>
      </p:graphicFrame>
      <p:sp>
        <p:nvSpPr>
          <p:cNvPr id="20" name="Dikdörtgen 19"/>
          <p:cNvSpPr/>
          <p:nvPr/>
        </p:nvSpPr>
        <p:spPr>
          <a:xfrm>
            <a:off x="700582" y="4714043"/>
            <a:ext cx="5269912" cy="156072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0" normalizeH="0" baseline="0" noProof="0" dirty="0" smtClean="0">
                <a:ln>
                  <a:noFill/>
                </a:ln>
                <a:solidFill>
                  <a:prstClr val="white"/>
                </a:solidFill>
                <a:effectLst/>
                <a:uLnTx/>
                <a:uFillTx/>
                <a:latin typeface="Arial Black"/>
                <a:cs typeface="Arial Black"/>
              </a:rPr>
              <a:t>İlimize 2003-2024 yılları arasında DSİ Bölge Müdürlüğünce biten ve devam eden işler için ihale bedeli + Fiyat Farkı ve KDV Dahil Toplam </a:t>
            </a:r>
            <a:r>
              <a:rPr kumimoji="0" lang="tr-TR" sz="1600" b="0" i="0" u="none" strike="noStrike" kern="1200" cap="none" spc="0" normalizeH="0" baseline="0" noProof="0" dirty="0" smtClean="0">
                <a:ln>
                  <a:noFill/>
                </a:ln>
                <a:solidFill>
                  <a:srgbClr val="FFC000"/>
                </a:solidFill>
                <a:effectLst/>
                <a:uLnTx/>
                <a:uFillTx/>
                <a:latin typeface="Arial Black"/>
                <a:cs typeface="Arial Black"/>
              </a:rPr>
              <a:t> 46.625.312.719</a:t>
            </a:r>
            <a:r>
              <a:rPr kumimoji="0" lang="tr-TR" sz="1600" b="0" i="0" u="none" strike="noStrike" kern="1200" cap="none" spc="0" normalizeH="0" noProof="0" dirty="0" smtClean="0">
                <a:ln>
                  <a:noFill/>
                </a:ln>
                <a:solidFill>
                  <a:srgbClr val="FFC000"/>
                </a:solidFill>
                <a:effectLst/>
                <a:uLnTx/>
                <a:uFillTx/>
                <a:latin typeface="Arial Black"/>
                <a:cs typeface="Arial Black"/>
              </a:rPr>
              <a:t> </a:t>
            </a:r>
            <a:r>
              <a:rPr kumimoji="0" lang="tr-TR" sz="1600" b="1" i="0" u="none" strike="noStrike" kern="1200" cap="none" spc="0" normalizeH="0" noProof="0" dirty="0" smtClean="0">
                <a:ln>
                  <a:noFill/>
                </a:ln>
                <a:solidFill>
                  <a:srgbClr val="FFC000"/>
                </a:solidFill>
                <a:effectLst/>
                <a:uLnTx/>
                <a:uFillTx/>
                <a:latin typeface="Arial" panose="020B0604020202020204" pitchFamily="34" charset="0"/>
                <a:cs typeface="Arial" panose="020B0604020202020204" pitchFamily="34" charset="0"/>
              </a:rPr>
              <a:t>₺ </a:t>
            </a:r>
            <a:r>
              <a:rPr kumimoji="0" lang="tr-TR" sz="1600" b="0" i="0" u="none" strike="noStrike" kern="1200" cap="none" spc="0" normalizeH="0" baseline="0" noProof="0" dirty="0" smtClean="0">
                <a:ln>
                  <a:noFill/>
                </a:ln>
                <a:solidFill>
                  <a:prstClr val="white"/>
                </a:solidFill>
                <a:effectLst/>
                <a:uLnTx/>
                <a:uFillTx/>
                <a:latin typeface="Arial Black"/>
                <a:cs typeface="Arial Black"/>
              </a:rPr>
              <a:t>yatırım yapılmıştır. </a:t>
            </a:r>
            <a:endParaRPr kumimoji="0" lang="tr-TR" sz="1600" b="0" i="0" u="none" strike="noStrike" kern="1200" cap="none" spc="0" normalizeH="0" baseline="0" noProof="0" dirty="0">
              <a:ln>
                <a:noFill/>
              </a:ln>
              <a:solidFill>
                <a:prstClr val="white"/>
              </a:solidFill>
              <a:effectLst/>
              <a:uLnTx/>
              <a:uFillTx/>
              <a:latin typeface="Arial Black"/>
              <a:cs typeface="Arial Black"/>
            </a:endParaRPr>
          </a:p>
        </p:txBody>
      </p:sp>
      <p:sp>
        <p:nvSpPr>
          <p:cNvPr id="21" name="Dikdörtgen 20"/>
          <p:cNvSpPr/>
          <p:nvPr/>
        </p:nvSpPr>
        <p:spPr>
          <a:xfrm>
            <a:off x="6113804" y="5257740"/>
            <a:ext cx="5332277" cy="1017032"/>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ctr">
              <a:spcBef>
                <a:spcPts val="100"/>
              </a:spcBef>
              <a:defRPr/>
            </a:pPr>
            <a:r>
              <a:rPr lang="tr-TR" sz="1400" dirty="0">
                <a:solidFill>
                  <a:prstClr val="white"/>
                </a:solidFill>
                <a:latin typeface="Arial Black"/>
                <a:cs typeface="Arial Black"/>
              </a:rPr>
              <a:t>2003 yılından bugüne kadar </a:t>
            </a:r>
            <a:r>
              <a:rPr lang="tr-TR" sz="1400" dirty="0">
                <a:solidFill>
                  <a:srgbClr val="FFC000"/>
                </a:solidFill>
                <a:latin typeface="Arial Black"/>
                <a:cs typeface="Arial Black"/>
              </a:rPr>
              <a:t>135</a:t>
            </a:r>
            <a:r>
              <a:rPr lang="tr-TR" sz="1400" dirty="0">
                <a:solidFill>
                  <a:prstClr val="white"/>
                </a:solidFill>
                <a:latin typeface="Arial Black"/>
                <a:cs typeface="Arial Black"/>
              </a:rPr>
              <a:t> adet dere ıslahı tamamlanmış olup, toplamda şehir merkezi dâhil olmak üzere </a:t>
            </a:r>
            <a:r>
              <a:rPr lang="tr-TR" sz="1400" dirty="0">
                <a:solidFill>
                  <a:srgbClr val="FFC000"/>
                </a:solidFill>
                <a:latin typeface="Arial Black"/>
                <a:cs typeface="Arial Black"/>
              </a:rPr>
              <a:t>167 </a:t>
            </a:r>
            <a:r>
              <a:rPr lang="tr-TR" sz="1400" dirty="0">
                <a:solidFill>
                  <a:prstClr val="white"/>
                </a:solidFill>
                <a:latin typeface="Arial Black"/>
                <a:cs typeface="Arial Black"/>
              </a:rPr>
              <a:t>adet meskûn mahal ve </a:t>
            </a:r>
            <a:r>
              <a:rPr lang="tr-TR" sz="1400" dirty="0">
                <a:solidFill>
                  <a:srgbClr val="FFC000"/>
                </a:solidFill>
                <a:latin typeface="Arial Black"/>
                <a:cs typeface="Arial Black"/>
              </a:rPr>
              <a:t>118.500 </a:t>
            </a:r>
            <a:r>
              <a:rPr lang="tr-TR" sz="1400" dirty="0">
                <a:solidFill>
                  <a:prstClr val="white"/>
                </a:solidFill>
                <a:latin typeface="Arial Black"/>
                <a:cs typeface="Arial Black"/>
              </a:rPr>
              <a:t> dekar alan taşkından korunmuştur.</a:t>
            </a:r>
          </a:p>
        </p:txBody>
      </p:sp>
    </p:spTree>
    <p:extLst>
      <p:ext uri="{BB962C8B-B14F-4D97-AF65-F5344CB8AC3E}">
        <p14:creationId xmlns:p14="http://schemas.microsoft.com/office/powerpoint/2010/main" val="2963128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p:cNvSpPr txBox="1"/>
          <p:nvPr/>
        </p:nvSpPr>
        <p:spPr>
          <a:xfrm>
            <a:off x="674450" y="965335"/>
            <a:ext cx="11062642" cy="280205"/>
          </a:xfrm>
          <a:prstGeom prst="rect">
            <a:avLst/>
          </a:prstGeom>
          <a:solidFill>
            <a:srgbClr val="333E50"/>
          </a:solidFill>
        </p:spPr>
        <p:txBody>
          <a:bodyPr vert="horz" wrap="square" lIns="0" tIns="33655" rIns="0" bIns="0" rtlCol="0" anchor="t">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 Merkez</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ve İlçelerin</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Nüfusu</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3078482730"/>
              </p:ext>
            </p:extLst>
          </p:nvPr>
        </p:nvGraphicFramePr>
        <p:xfrm>
          <a:off x="674451" y="1359557"/>
          <a:ext cx="6132831" cy="4796694"/>
        </p:xfrm>
        <a:graphic>
          <a:graphicData uri="http://schemas.openxmlformats.org/drawingml/2006/table">
            <a:tbl>
              <a:tblPr/>
              <a:tblGrid>
                <a:gridCol w="1046773">
                  <a:extLst>
                    <a:ext uri="{9D8B030D-6E8A-4147-A177-3AD203B41FA5}">
                      <a16:colId xmlns:a16="http://schemas.microsoft.com/office/drawing/2014/main" val="3168930842"/>
                    </a:ext>
                  </a:extLst>
                </a:gridCol>
                <a:gridCol w="1032497">
                  <a:extLst>
                    <a:ext uri="{9D8B030D-6E8A-4147-A177-3AD203B41FA5}">
                      <a16:colId xmlns:a16="http://schemas.microsoft.com/office/drawing/2014/main" val="1620524514"/>
                    </a:ext>
                  </a:extLst>
                </a:gridCol>
                <a:gridCol w="1351187">
                  <a:extLst>
                    <a:ext uri="{9D8B030D-6E8A-4147-A177-3AD203B41FA5}">
                      <a16:colId xmlns:a16="http://schemas.microsoft.com/office/drawing/2014/main" val="3778016090"/>
                    </a:ext>
                  </a:extLst>
                </a:gridCol>
                <a:gridCol w="1351187">
                  <a:extLst>
                    <a:ext uri="{9D8B030D-6E8A-4147-A177-3AD203B41FA5}">
                      <a16:colId xmlns:a16="http://schemas.microsoft.com/office/drawing/2014/main" val="144095276"/>
                    </a:ext>
                  </a:extLst>
                </a:gridCol>
                <a:gridCol w="1351187">
                  <a:extLst>
                    <a:ext uri="{9D8B030D-6E8A-4147-A177-3AD203B41FA5}">
                      <a16:colId xmlns:a16="http://schemas.microsoft.com/office/drawing/2014/main" val="3217728227"/>
                    </a:ext>
                  </a:extLst>
                </a:gridCol>
              </a:tblGrid>
              <a:tr h="777717">
                <a:tc>
                  <a:txBody>
                    <a:bodyPr/>
                    <a:lstStyle/>
                    <a:p>
                      <a:pPr marL="315595" marR="215265" indent="-91440" algn="ctr">
                        <a:lnSpc>
                          <a:spcPct val="106200"/>
                        </a:lnSpc>
                        <a:spcBef>
                          <a:spcPts val="1105"/>
                        </a:spcBef>
                      </a:pPr>
                      <a:r>
                        <a:rPr lang="tr-TR" sz="1400" b="1" spc="-5" dirty="0" smtClean="0">
                          <a:latin typeface="+mn-lt"/>
                        </a:rPr>
                        <a:t>İl ve İlçe</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Toplam</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5580" marR="189865" indent="208279">
                        <a:lnSpc>
                          <a:spcPct val="106200"/>
                        </a:lnSpc>
                        <a:spcBef>
                          <a:spcPts val="1105"/>
                        </a:spcBef>
                      </a:pPr>
                      <a:r>
                        <a:rPr sz="1400" b="1" spc="-5" dirty="0">
                          <a:latin typeface="+mn-lt"/>
                        </a:rPr>
                        <a:t>İl/İlçe  </a:t>
                      </a:r>
                      <a:r>
                        <a:rPr sz="1400" b="1" dirty="0">
                          <a:latin typeface="+mn-lt"/>
                        </a:rPr>
                        <a:t>Mer</a:t>
                      </a:r>
                      <a:r>
                        <a:rPr sz="1400" b="1" spc="-55" dirty="0">
                          <a:latin typeface="+mn-lt"/>
                        </a:rPr>
                        <a:t>k</a:t>
                      </a:r>
                      <a:r>
                        <a:rPr sz="1400" b="1" spc="-15" dirty="0">
                          <a:latin typeface="+mn-lt"/>
                        </a:rPr>
                        <a:t>e</a:t>
                      </a:r>
                      <a:r>
                        <a:rPr sz="1400" b="1" spc="-5" dirty="0">
                          <a:latin typeface="+mn-lt"/>
                        </a:rPr>
                        <a:t>z</a:t>
                      </a:r>
                      <a:r>
                        <a:rPr sz="1400" b="1" dirty="0">
                          <a:latin typeface="+mn-lt"/>
                        </a:rPr>
                        <a:t>l</a:t>
                      </a:r>
                      <a:r>
                        <a:rPr sz="1400" b="1" spc="-5" dirty="0">
                          <a:latin typeface="+mn-lt"/>
                        </a:rPr>
                        <a:t>eri</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a:t>
                      </a:r>
                      <a:r>
                        <a:rPr sz="1400" b="1" spc="-5" dirty="0" err="1" smtClean="0">
                          <a:latin typeface="+mn-lt"/>
                        </a:rPr>
                        <a:t>Belde</a:t>
                      </a:r>
                      <a:r>
                        <a:rPr sz="1400" b="1" spc="-75" dirty="0" smtClean="0">
                          <a:latin typeface="+mn-lt"/>
                        </a:rPr>
                        <a:t> </a:t>
                      </a:r>
                      <a:r>
                        <a:rPr sz="1400" b="1" spc="-10" dirty="0">
                          <a:latin typeface="+mn-lt"/>
                        </a:rPr>
                        <a:t>ve  Köyler</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Yıllık Nüfus Artış Hızı (Binde)</a:t>
                      </a:r>
                      <a:endParaRPr lang="tr-TR" sz="1400" b="1" dirty="0">
                        <a:latin typeface="+mn-lt"/>
                        <a:cs typeface="Calibri"/>
                      </a:endParaRPr>
                    </a:p>
                  </a:txBody>
                  <a:tcPr marL="0" marR="0" marT="1143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98362">
                <a:tc>
                  <a:txBody>
                    <a:bodyPr/>
                    <a:lstStyle/>
                    <a:p>
                      <a:pPr marL="68580">
                        <a:lnSpc>
                          <a:spcPts val="1850"/>
                        </a:lnSpc>
                      </a:pPr>
                      <a:r>
                        <a:rPr lang="tr-TR" sz="1400" spc="-5" smtClean="0">
                          <a:latin typeface="+mn-lt"/>
                        </a:rPr>
                        <a:t>Merkez</a:t>
                      </a:r>
                      <a:endParaRPr lang="tr-TR" sz="1400" dirty="0">
                        <a:latin typeface="+mn-lt"/>
                        <a:cs typeface="Calibri"/>
                      </a:endParaRPr>
                    </a:p>
                  </a:txBody>
                  <a:tcPr marL="9525" marR="9525" marT="952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172.007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132.563</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39.444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1,48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97500">
                <a:tc>
                  <a:txBody>
                    <a:bodyPr/>
                    <a:lstStyle/>
                    <a:p>
                      <a:pPr marL="68580">
                        <a:lnSpc>
                          <a:spcPts val="1850"/>
                        </a:lnSpc>
                      </a:pPr>
                      <a:r>
                        <a:rPr lang="tr-TR" sz="1400" spc="-5" dirty="0" smtClean="0">
                          <a:latin typeface="+mn-lt"/>
                        </a:rPr>
                        <a:t>Adaklı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8.863</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3.666</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5.197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97,33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60445">
                <a:tc>
                  <a:txBody>
                    <a:bodyPr/>
                    <a:lstStyle/>
                    <a:p>
                      <a:pPr marL="68580">
                        <a:lnSpc>
                          <a:spcPts val="1850"/>
                        </a:lnSpc>
                      </a:pPr>
                      <a:r>
                        <a:rPr lang="tr-TR" sz="1400" spc="-15" dirty="0" smtClean="0">
                          <a:latin typeface="+mn-lt"/>
                        </a:rPr>
                        <a:t>Genç</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34.178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20.358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13.820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42,47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460445">
                <a:tc>
                  <a:txBody>
                    <a:bodyPr/>
                    <a:lstStyle/>
                    <a:p>
                      <a:pPr marL="68580">
                        <a:lnSpc>
                          <a:spcPts val="1850"/>
                        </a:lnSpc>
                      </a:pPr>
                      <a:r>
                        <a:rPr lang="tr-TR" sz="1400" spc="-5" dirty="0" smtClean="0">
                          <a:latin typeface="+mn-lt"/>
                        </a:rPr>
                        <a:t>Karlıova</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26.819</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7.400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19.419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-9,8</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82308159"/>
                  </a:ext>
                </a:extLst>
              </a:tr>
              <a:tr h="460445">
                <a:tc>
                  <a:txBody>
                    <a:bodyPr/>
                    <a:lstStyle/>
                    <a:p>
                      <a:pPr marL="68580">
                        <a:lnSpc>
                          <a:spcPts val="1850"/>
                        </a:lnSpc>
                      </a:pPr>
                      <a:r>
                        <a:rPr lang="tr-TR" sz="1400" spc="-5" dirty="0" smtClean="0">
                          <a:latin typeface="+mn-lt"/>
                        </a:rPr>
                        <a:t>Kiğı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5.035</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2.844</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2.191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72,26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24740350"/>
                  </a:ext>
                </a:extLst>
              </a:tr>
              <a:tr h="460445">
                <a:tc>
                  <a:txBody>
                    <a:bodyPr/>
                    <a:lstStyle/>
                    <a:p>
                      <a:pPr marL="68580">
                        <a:lnSpc>
                          <a:spcPts val="1850"/>
                        </a:lnSpc>
                      </a:pPr>
                      <a:r>
                        <a:rPr lang="tr-TR" sz="1400" spc="-20" dirty="0" smtClean="0">
                          <a:latin typeface="+mn-lt"/>
                        </a:rPr>
                        <a:t>Solhan</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33.651</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20.198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13.453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4,77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32014048"/>
                  </a:ext>
                </a:extLst>
              </a:tr>
              <a:tr h="460445">
                <a:tc>
                  <a:txBody>
                    <a:bodyPr/>
                    <a:lstStyle/>
                    <a:p>
                      <a:pPr marL="68580">
                        <a:lnSpc>
                          <a:spcPts val="1850"/>
                        </a:lnSpc>
                      </a:pPr>
                      <a:r>
                        <a:rPr lang="tr-TR" sz="1400" spc="-10" dirty="0" smtClean="0">
                          <a:latin typeface="+mn-lt"/>
                        </a:rPr>
                        <a:t>Yayladere</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2.304</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1.005</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1.299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165,28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806717420"/>
                  </a:ext>
                </a:extLst>
              </a:tr>
              <a:tr h="460445">
                <a:tc>
                  <a:txBody>
                    <a:bodyPr/>
                    <a:lstStyle/>
                    <a:p>
                      <a:pPr marL="68580">
                        <a:lnSpc>
                          <a:spcPts val="1850"/>
                        </a:lnSpc>
                      </a:pPr>
                      <a:r>
                        <a:rPr lang="tr-TR" sz="1400" spc="-10" dirty="0" smtClean="0">
                          <a:latin typeface="+mn-lt"/>
                        </a:rPr>
                        <a:t>Yedisu</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2.798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1.390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1.408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102291"/>
                  </a:ext>
                </a:extLst>
              </a:tr>
              <a:tr h="460445">
                <a:tc>
                  <a:txBody>
                    <a:bodyPr/>
                    <a:lstStyle/>
                    <a:p>
                      <a:pPr marL="68580">
                        <a:lnSpc>
                          <a:spcPts val="1855"/>
                        </a:lnSpc>
                      </a:pPr>
                      <a:r>
                        <a:rPr lang="tr-TR" sz="1400" b="1" spc="-5" dirty="0" smtClean="0">
                          <a:solidFill>
                            <a:srgbClr val="FF0000"/>
                          </a:solidFill>
                          <a:latin typeface="+mn-lt"/>
                        </a:rPr>
                        <a:t>Bingöl</a:t>
                      </a:r>
                      <a:endParaRPr sz="1400" b="1" dirty="0">
                        <a:solidFill>
                          <a:srgbClr val="FF0000"/>
                        </a:solidFill>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1" i="0" u="none" strike="noStrike" dirty="0" smtClean="0">
                          <a:solidFill>
                            <a:srgbClr val="FF0000"/>
                          </a:solidFill>
                          <a:latin typeface="Calibri"/>
                        </a:rPr>
                        <a:t>285.655</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189.424</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96.231</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10,91</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470279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471" y="1359558"/>
            <a:ext cx="4744621" cy="4796694"/>
          </a:xfrm>
          <a:prstGeom prst="rect">
            <a:avLst/>
          </a:prstGeom>
        </p:spPr>
      </p:pic>
    </p:spTree>
    <p:extLst>
      <p:ext uri="{BB962C8B-B14F-4D97-AF65-F5344CB8AC3E}">
        <p14:creationId xmlns:p14="http://schemas.microsoft.com/office/powerpoint/2010/main" val="2498100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5786522"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3"/>
          <p:cNvSpPr txBox="1"/>
          <p:nvPr/>
        </p:nvSpPr>
        <p:spPr>
          <a:xfrm>
            <a:off x="417444" y="5168736"/>
            <a:ext cx="5221356" cy="93358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a:spcBef>
                <a:spcPts val="800"/>
              </a:spcBef>
              <a:defRPr/>
            </a:pPr>
            <a:r>
              <a:rPr lang="tr-TR" dirty="0">
                <a:solidFill>
                  <a:srgbClr val="FFFFFF"/>
                </a:solidFill>
                <a:cs typeface="Calibri" panose="020F0502020204030204"/>
              </a:rPr>
              <a:t>2015 Yılı-31.12.2024 </a:t>
            </a:r>
            <a:r>
              <a:rPr lang="tr-TR" spc="-10" dirty="0">
                <a:solidFill>
                  <a:srgbClr val="FFFFFF"/>
                </a:solidFill>
                <a:cs typeface="Calibri" panose="020F0502020204030204"/>
              </a:rPr>
              <a:t>tarihi </a:t>
            </a:r>
            <a:r>
              <a:rPr lang="tr-TR" spc="-5" dirty="0">
                <a:solidFill>
                  <a:srgbClr val="FFFFFF"/>
                </a:solidFill>
                <a:cs typeface="Calibri" panose="020F0502020204030204"/>
              </a:rPr>
              <a:t>sonu itibarıyla  19.767.054 </a:t>
            </a:r>
            <a:r>
              <a:rPr lang="tr-TR" spc="-5" dirty="0" err="1">
                <a:solidFill>
                  <a:srgbClr val="FFFFFF"/>
                </a:solidFill>
                <a:cs typeface="Calibri" panose="020F0502020204030204"/>
              </a:rPr>
              <a:t>M</a:t>
            </a:r>
            <a:r>
              <a:rPr lang="tr-TR" dirty="0" err="1">
                <a:solidFill>
                  <a:srgbClr val="FFFFFF"/>
                </a:solidFill>
                <a:cs typeface="Calibri" panose="020F0502020204030204"/>
              </a:rPr>
              <a:t>We</a:t>
            </a:r>
            <a:r>
              <a:rPr lang="tr-TR" dirty="0">
                <a:solidFill>
                  <a:srgbClr val="FFFFFF"/>
                </a:solidFill>
                <a:cs typeface="Calibri" panose="020F0502020204030204"/>
              </a:rPr>
              <a:t> </a:t>
            </a:r>
            <a:r>
              <a:rPr lang="tr-TR" spc="-5" dirty="0">
                <a:solidFill>
                  <a:srgbClr val="FFFFFF"/>
                </a:solidFill>
                <a:cs typeface="Calibri" panose="020F0502020204030204"/>
              </a:rPr>
              <a:t>elektrik </a:t>
            </a:r>
            <a:r>
              <a:rPr lang="tr-TR" spc="-10" dirty="0">
                <a:solidFill>
                  <a:srgbClr val="FFFFFF"/>
                </a:solidFill>
                <a:cs typeface="Calibri" panose="020F0502020204030204"/>
              </a:rPr>
              <a:t>üretimi </a:t>
            </a:r>
            <a:r>
              <a:rPr lang="tr-TR" spc="-20" dirty="0">
                <a:solidFill>
                  <a:srgbClr val="FFFFFF"/>
                </a:solidFill>
                <a:cs typeface="Calibri" panose="020F0502020204030204"/>
              </a:rPr>
              <a:t>gerçekleşmiştir. (Yaklaşık Türkiye genelinin %4,70’i kadar) </a:t>
            </a:r>
            <a:endParaRPr lang="tr-TR" dirty="0">
              <a:solidFill>
                <a:prstClr val="black"/>
              </a:solidFill>
              <a:cs typeface="Calibri" panose="020F0502020204030204"/>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Enerji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23" y="1431282"/>
            <a:ext cx="5659558" cy="3547689"/>
          </a:xfrm>
          <a:prstGeom prst="rect">
            <a:avLst/>
          </a:prstGeom>
          <a:ln>
            <a:solidFill>
              <a:schemeClr val="accent1"/>
            </a:solidFill>
          </a:ln>
        </p:spPr>
      </p:pic>
      <p:graphicFrame>
        <p:nvGraphicFramePr>
          <p:cNvPr id="15" name="Grafik 14" title="2020"/>
          <p:cNvGraphicFramePr/>
          <p:nvPr>
            <p:extLst>
              <p:ext uri="{D42A27DB-BD31-4B8C-83A1-F6EECF244321}">
                <p14:modId xmlns:p14="http://schemas.microsoft.com/office/powerpoint/2010/main" val="841226625"/>
              </p:ext>
            </p:extLst>
          </p:nvPr>
        </p:nvGraphicFramePr>
        <p:xfrm>
          <a:off x="417444" y="1431282"/>
          <a:ext cx="5221356" cy="3547689"/>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417444" y="961953"/>
            <a:ext cx="522135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Barajlardan</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Üretilen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Elektrik</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Miktarı (</a:t>
            </a:r>
            <a:r>
              <a:rPr kumimoji="0" lang="tr-TR" sz="1600" b="1" i="0" u="none" strike="noStrike" kern="1200" cap="none" spc="-10" normalizeH="0" baseline="0" noProof="0" dirty="0" err="1" smtClean="0">
                <a:ln>
                  <a:noFill/>
                </a:ln>
                <a:solidFill>
                  <a:prstClr val="white"/>
                </a:solidFill>
                <a:effectLst/>
                <a:uLnTx/>
                <a:uFillTx/>
                <a:latin typeface="Calibri"/>
                <a:ea typeface="+mn-ea"/>
                <a:cs typeface="Calibri"/>
              </a:rPr>
              <a:t>MWe</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7" name="object 13"/>
          <p:cNvSpPr txBox="1"/>
          <p:nvPr/>
        </p:nvSpPr>
        <p:spPr>
          <a:xfrm>
            <a:off x="5786522" y="5168736"/>
            <a:ext cx="5659559" cy="93358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a:spcBef>
                <a:spcPts val="800"/>
              </a:spcBef>
              <a:defRPr/>
            </a:pPr>
            <a:r>
              <a:rPr lang="tr-TR" dirty="0">
                <a:solidFill>
                  <a:srgbClr val="FFFFFF"/>
                </a:solidFill>
                <a:cs typeface="Calibri" panose="020F0502020204030204"/>
              </a:rPr>
              <a:t>İlimizde Toplam </a:t>
            </a:r>
            <a:r>
              <a:rPr lang="tr-TR" b="1" dirty="0">
                <a:solidFill>
                  <a:srgbClr val="FFFFFF"/>
                </a:solidFill>
                <a:cs typeface="Calibri" panose="020F0502020204030204"/>
              </a:rPr>
              <a:t>27</a:t>
            </a:r>
            <a:r>
              <a:rPr lang="tr-TR" dirty="0">
                <a:solidFill>
                  <a:srgbClr val="FFFFFF"/>
                </a:solidFill>
                <a:cs typeface="Calibri" panose="020F0502020204030204"/>
              </a:rPr>
              <a:t> Adet (18 Adet Fizibilite+2 Adet İnşaat + 7 Adet İşletme)  HES, </a:t>
            </a:r>
            <a:r>
              <a:rPr lang="tr-TR" b="1" dirty="0">
                <a:solidFill>
                  <a:srgbClr val="FFFFFF"/>
                </a:solidFill>
                <a:cs typeface="Calibri" panose="020F0502020204030204"/>
              </a:rPr>
              <a:t>1</a:t>
            </a:r>
            <a:r>
              <a:rPr lang="tr-TR" dirty="0">
                <a:solidFill>
                  <a:srgbClr val="FFFFFF"/>
                </a:solidFill>
                <a:cs typeface="Calibri" panose="020F0502020204030204"/>
              </a:rPr>
              <a:t> Adet GES ve 1 Adet RES santrali mevcuttur. </a:t>
            </a:r>
          </a:p>
        </p:txBody>
      </p:sp>
      <p:sp>
        <p:nvSpPr>
          <p:cNvPr id="18" name="object 15"/>
          <p:cNvSpPr txBox="1"/>
          <p:nvPr/>
        </p:nvSpPr>
        <p:spPr>
          <a:xfrm>
            <a:off x="9728959" y="4675252"/>
            <a:ext cx="1690488"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Yukarı Kaleköy Barajı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945991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693562" y="697940"/>
            <a:ext cx="10822632"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İli Yıllara Göre Elektrik Tüketim Grafiği (MWH)</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6" name="Grafik 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014499850"/>
              </p:ext>
            </p:extLst>
          </p:nvPr>
        </p:nvGraphicFramePr>
        <p:xfrm>
          <a:off x="693562" y="977504"/>
          <a:ext cx="10822632" cy="5258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97884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677201" y="996502"/>
            <a:ext cx="108440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Fırat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EDAŞ</a:t>
            </a:r>
            <a:r>
              <a:rPr lang="tr-TR" sz="1600" b="1" spc="-15" dirty="0" smtClean="0">
                <a:solidFill>
                  <a:prstClr val="white"/>
                </a:solidFill>
                <a:latin typeface="Calibri"/>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Yatırımları (2005-2024)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8" name="İçerik Yer Tutucusu 4"/>
          <p:cNvGraphicFramePr>
            <a:graphicFrameLocks/>
          </p:cNvGraphicFramePr>
          <p:nvPr>
            <p:extLst>
              <p:ext uri="{D42A27DB-BD31-4B8C-83A1-F6EECF244321}">
                <p14:modId xmlns:p14="http://schemas.microsoft.com/office/powerpoint/2010/main" val="1782287549"/>
              </p:ext>
            </p:extLst>
          </p:nvPr>
        </p:nvGraphicFramePr>
        <p:xfrm>
          <a:off x="1463888" y="1341122"/>
          <a:ext cx="9283336" cy="5036393"/>
        </p:xfrm>
        <a:graphic>
          <a:graphicData uri="http://schemas.openxmlformats.org/drawingml/2006/table">
            <a:tbl>
              <a:tblPr/>
              <a:tblGrid>
                <a:gridCol w="4223080">
                  <a:extLst>
                    <a:ext uri="{9D8B030D-6E8A-4147-A177-3AD203B41FA5}">
                      <a16:colId xmlns:a16="http://schemas.microsoft.com/office/drawing/2014/main" val="20000"/>
                    </a:ext>
                  </a:extLst>
                </a:gridCol>
                <a:gridCol w="2976620">
                  <a:extLst>
                    <a:ext uri="{9D8B030D-6E8A-4147-A177-3AD203B41FA5}">
                      <a16:colId xmlns:a16="http://schemas.microsoft.com/office/drawing/2014/main" val="20001"/>
                    </a:ext>
                  </a:extLst>
                </a:gridCol>
                <a:gridCol w="2083636">
                  <a:extLst>
                    <a:ext uri="{9D8B030D-6E8A-4147-A177-3AD203B41FA5}">
                      <a16:colId xmlns:a16="http://schemas.microsoft.com/office/drawing/2014/main" val="20002"/>
                    </a:ext>
                  </a:extLst>
                </a:gridCol>
              </a:tblGrid>
              <a:tr h="422063">
                <a:tc>
                  <a:txBody>
                    <a:bodyPr/>
                    <a:lstStyle/>
                    <a:p>
                      <a:pPr algn="ctr" rtl="0" fontAlgn="ctr"/>
                      <a:r>
                        <a:rPr lang="tr-TR" sz="1400" b="1" i="0" u="none" strike="noStrike" dirty="0" smtClean="0">
                          <a:solidFill>
                            <a:srgbClr val="000000"/>
                          </a:solidFill>
                          <a:effectLst/>
                          <a:latin typeface="Calibri" panose="020F0502020204030204" pitchFamily="34" charset="0"/>
                        </a:rPr>
                        <a:t>Yılı</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Proje Tutarı</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Devreye Alınma Tarihi</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2.023.391  </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1.597.381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3.698.021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4.829.354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5.257.717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8.578.170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3.588.580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10.937.801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17.946.309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31.12.2013</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6.589.603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31.12.2014</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9.432.660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15.903.091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11.901.167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21.926.531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12.408.817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12.776.437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32.787.096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53.014.296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30.12.2022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8"/>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101.840.133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3052468173"/>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127.796.754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940688631"/>
                  </a:ext>
                </a:extLst>
              </a:tr>
              <a:tr h="206325">
                <a:tc>
                  <a:txBody>
                    <a:bodyPr/>
                    <a:lstStyle/>
                    <a:p>
                      <a:pPr algn="ctr" rtl="0" fontAlgn="ctr"/>
                      <a:r>
                        <a:rPr lang="tr-TR" sz="1400" b="1" i="0" u="none" strike="noStrike" dirty="0">
                          <a:solidFill>
                            <a:srgbClr val="000000"/>
                          </a:solidFill>
                          <a:effectLst/>
                          <a:latin typeface="Calibri" panose="020F0502020204030204" pitchFamily="34" charset="0"/>
                        </a:rPr>
                        <a:t>Toplam Proje </a:t>
                      </a:r>
                      <a:r>
                        <a:rPr lang="tr-TR" sz="1400" b="1" i="0" u="none" strike="noStrike" dirty="0" smtClean="0">
                          <a:solidFill>
                            <a:srgbClr val="000000"/>
                          </a:solidFill>
                          <a:effectLst/>
                          <a:latin typeface="Calibri" panose="020F0502020204030204" pitchFamily="34" charset="0"/>
                        </a:rPr>
                        <a:t>Bedeli (₺)</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gridSpan="2">
                  <a:txBody>
                    <a:bodyPr/>
                    <a:lstStyle/>
                    <a:p>
                      <a:pPr algn="ctr" rtl="0" fontAlgn="ctr"/>
                      <a:r>
                        <a:rPr lang="tr-TR" sz="1400" b="1" i="0" u="none" strike="noStrike" dirty="0" smtClean="0">
                          <a:solidFill>
                            <a:srgbClr val="000000"/>
                          </a:solidFill>
                          <a:effectLst/>
                          <a:latin typeface="Calibri" panose="020F0502020204030204" pitchFamily="34" charset="0"/>
                        </a:rPr>
                        <a:t>464.833.309</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hMerge="1">
                  <a:txBody>
                    <a:bodyPr/>
                    <a:lstStyle/>
                    <a:p>
                      <a:endParaRPr lang="tr-TR"/>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68147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4"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Doğal Gaz</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sp>
        <p:nvSpPr>
          <p:cNvPr id="12" name="object 8"/>
          <p:cNvSpPr txBox="1"/>
          <p:nvPr/>
        </p:nvSpPr>
        <p:spPr>
          <a:xfrm>
            <a:off x="6529868" y="961953"/>
            <a:ext cx="501740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Güneş Enerjisi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5" name="object 53"/>
          <p:cNvSpPr txBox="1"/>
          <p:nvPr/>
        </p:nvSpPr>
        <p:spPr>
          <a:xfrm>
            <a:off x="700584" y="1356770"/>
            <a:ext cx="5659558" cy="2119170"/>
          </a:xfrm>
          <a:prstGeom prst="rect">
            <a:avLst/>
          </a:prstGeom>
          <a:ln w="19050">
            <a:solidFill>
              <a:srgbClr val="BCD6ED"/>
            </a:solidFill>
          </a:ln>
        </p:spPr>
        <p:txBody>
          <a:bodyPr vert="horz" wrap="square" lIns="0" tIns="33655" rIns="0" bIns="0" rtlCol="0">
            <a:spAutoFit/>
          </a:bodyPr>
          <a:lstStyle/>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EPDK tarafından verilen 23/07/2014 tarih ve dağ/5142-1/358 numaralı dağıtım lisansları 30 yıl geçerlidir.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Altyapı çalışmalarına 01.05.2016 tarihinde Bingöl şehrinde başlanmıştır.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şehrine 16.10.2016  tarihinde doğal gaz arz işlemi yapılmıştır.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ilinde tamamlanan toplam altyapı yatırımı </a:t>
            </a:r>
            <a:r>
              <a:rPr kumimoji="0" lang="tr-TR" sz="1600" b="0" i="0" u="none" strike="noStrike" kern="1200" cap="none" spc="-5" normalizeH="0" baseline="0" noProof="0" dirty="0" smtClean="0">
                <a:ln>
                  <a:noFill/>
                </a:ln>
                <a:solidFill>
                  <a:prstClr val="black"/>
                </a:solidFill>
                <a:effectLst/>
                <a:uLnTx/>
                <a:uFillTx/>
                <a:latin typeface="Calibri" panose="020F0502020204030204"/>
                <a:ea typeface="+mn-ea"/>
                <a:cs typeface="Calibri"/>
              </a:rPr>
              <a:t>35.567.565 </a:t>
            </a: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TL’dir.</a:t>
            </a:r>
          </a:p>
        </p:txBody>
      </p:sp>
      <p:sp>
        <p:nvSpPr>
          <p:cNvPr id="16" name="object 53"/>
          <p:cNvSpPr txBox="1"/>
          <p:nvPr/>
        </p:nvSpPr>
        <p:spPr>
          <a:xfrm>
            <a:off x="700584" y="3565663"/>
            <a:ext cx="5659558" cy="864980"/>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1440" marR="85090" lvl="0" indent="0" algn="just" defTabSz="914400" rtl="0" eaLnBrk="1" fontAlgn="auto" latinLnBrk="0" hangingPunct="1">
              <a:lnSpc>
                <a:spcPct val="100000"/>
              </a:lnSpc>
              <a:spcBef>
                <a:spcPts val="265"/>
              </a:spcBef>
              <a:spcAft>
                <a:spcPts val="0"/>
              </a:spcAft>
              <a:buClrTx/>
              <a:buSzTx/>
              <a:buFontTx/>
              <a:buNone/>
              <a:tabLst/>
              <a:defRPr/>
            </a:pP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Bingöl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ilinde 30 Haziran</a:t>
            </a:r>
            <a:r>
              <a:rPr kumimoji="0" lang="tr-TR" sz="1800" b="0" i="0" u="none" strike="noStrike" kern="1200" cap="none" spc="-5" normalizeH="0" noProof="0" dirty="0" smtClean="0">
                <a:ln>
                  <a:noFill/>
                </a:ln>
                <a:solidFill>
                  <a:prstClr val="white"/>
                </a:solidFill>
                <a:effectLst/>
                <a:uLnTx/>
                <a:uFillTx/>
                <a:latin typeface="Calibri" panose="020F0502020204030204"/>
                <a:ea typeface="+mn-ea"/>
                <a:cs typeface="Calibri"/>
              </a:rPr>
              <a:t> 2024 tarihi itibariyle Merkez 46.000, Genç 6.000 ve Solhan 6.500 olmak üzere toplam 58.500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Aboneye </a:t>
            </a: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Doğal Gaz Hizmeti Verilmiştir.</a:t>
            </a:r>
          </a:p>
        </p:txBody>
      </p:sp>
      <p:sp>
        <p:nvSpPr>
          <p:cNvPr id="10" name="object 8"/>
          <p:cNvSpPr txBox="1"/>
          <p:nvPr/>
        </p:nvSpPr>
        <p:spPr>
          <a:xfrm>
            <a:off x="700584" y="4547743"/>
            <a:ext cx="565955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err="1">
                <a:ln>
                  <a:noFill/>
                </a:ln>
                <a:solidFill>
                  <a:prstClr val="white"/>
                </a:solidFill>
                <a:effectLst/>
                <a:uLnTx/>
                <a:uFillTx/>
                <a:latin typeface="Calibri"/>
                <a:ea typeface="+mn-ea"/>
                <a:cs typeface="Calibri"/>
              </a:rPr>
              <a:t>Biyokütle</a:t>
            </a:r>
            <a:r>
              <a:rPr kumimoji="0" lang="tr-TR" sz="1600" b="1" i="0" u="none" strike="noStrike" kern="1200" cap="none" spc="-15" normalizeH="0" baseline="0" noProof="0" dirty="0">
                <a:ln>
                  <a:noFill/>
                </a:ln>
                <a:solidFill>
                  <a:prstClr val="white"/>
                </a:solidFill>
                <a:effectLst/>
                <a:uLnTx/>
                <a:uFillTx/>
                <a:latin typeface="Calibri"/>
                <a:ea typeface="+mn-ea"/>
                <a:cs typeface="Calibri"/>
              </a:rPr>
              <a:t> Tesisleri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4" name="object 6"/>
          <p:cNvGraphicFramePr>
            <a:graphicFrameLocks noGrp="1"/>
          </p:cNvGraphicFramePr>
          <p:nvPr>
            <p:extLst>
              <p:ext uri="{D42A27DB-BD31-4B8C-83A1-F6EECF244321}">
                <p14:modId xmlns:p14="http://schemas.microsoft.com/office/powerpoint/2010/main" val="1595842036"/>
              </p:ext>
            </p:extLst>
          </p:nvPr>
        </p:nvGraphicFramePr>
        <p:xfrm>
          <a:off x="700584" y="4866398"/>
          <a:ext cx="5659558" cy="1478478"/>
        </p:xfrm>
        <a:graphic>
          <a:graphicData uri="http://schemas.openxmlformats.org/drawingml/2006/table">
            <a:tbl>
              <a:tblPr firstRow="1" bandRow="1">
                <a:tableStyleId>{2D5ABB26-0587-4C30-8999-92F81FD0307C}</a:tableStyleId>
              </a:tblPr>
              <a:tblGrid>
                <a:gridCol w="2771661">
                  <a:extLst>
                    <a:ext uri="{9D8B030D-6E8A-4147-A177-3AD203B41FA5}">
                      <a16:colId xmlns:a16="http://schemas.microsoft.com/office/drawing/2014/main" val="20000"/>
                    </a:ext>
                  </a:extLst>
                </a:gridCol>
                <a:gridCol w="2887897">
                  <a:extLst>
                    <a:ext uri="{9D8B030D-6E8A-4147-A177-3AD203B41FA5}">
                      <a16:colId xmlns:a16="http://schemas.microsoft.com/office/drawing/2014/main" val="20001"/>
                    </a:ext>
                  </a:extLst>
                </a:gridCol>
              </a:tblGrid>
              <a:tr h="878722">
                <a:tc gridSpan="2">
                  <a:txBody>
                    <a:bodyPr/>
                    <a:lstStyle/>
                    <a:p>
                      <a:pPr marL="10160">
                        <a:lnSpc>
                          <a:spcPct val="100000"/>
                        </a:lnSpc>
                        <a:spcBef>
                          <a:spcPts val="590"/>
                        </a:spcBef>
                      </a:pPr>
                      <a:r>
                        <a:rPr lang="tr-TR" sz="1400" dirty="0">
                          <a:latin typeface="+mn-lt"/>
                          <a:cs typeface="Calibri"/>
                        </a:rPr>
                        <a:t>ITC ENERJİ ÜRETİM (SERBEST ÜRETİCİ)</a:t>
                      </a:r>
                    </a:p>
                    <a:p>
                      <a:pPr marL="10160">
                        <a:lnSpc>
                          <a:spcPct val="100000"/>
                        </a:lnSpc>
                        <a:spcBef>
                          <a:spcPts val="590"/>
                        </a:spcBef>
                      </a:pPr>
                      <a:r>
                        <a:rPr lang="tr-TR" sz="1400" dirty="0">
                          <a:latin typeface="+mn-lt"/>
                          <a:cs typeface="Calibri"/>
                        </a:rPr>
                        <a:t>ENFAŞ</a:t>
                      </a:r>
                      <a:r>
                        <a:rPr lang="tr-TR" sz="1400" baseline="0" dirty="0">
                          <a:latin typeface="+mn-lt"/>
                          <a:cs typeface="Calibri"/>
                        </a:rPr>
                        <a:t> ENERJİ ELEKTRİK ÜRETİM A.Ş (SERBEST ÜRETİCİ)</a:t>
                      </a:r>
                      <a:endParaRPr lang="tr-TR" sz="1400" dirty="0">
                        <a:latin typeface="+mn-lt"/>
                        <a:cs typeface="Calibri"/>
                      </a:endParaRPr>
                    </a:p>
                    <a:p>
                      <a:pPr marL="10160">
                        <a:lnSpc>
                          <a:spcPct val="100000"/>
                        </a:lnSpc>
                        <a:spcBef>
                          <a:spcPts val="590"/>
                        </a:spcBef>
                      </a:pPr>
                      <a:endParaRPr lang="tr-TR" sz="1400" dirty="0">
                        <a:latin typeface="+mn-lt"/>
                        <a:cs typeface="Calibri"/>
                      </a:endParaRPr>
                    </a:p>
                  </a:txBody>
                  <a:tcPr marL="0" marR="0" marT="7493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hMerge="1">
                  <a:txBody>
                    <a:bodyPr/>
                    <a:lstStyle/>
                    <a:p>
                      <a:pPr marL="10160">
                        <a:lnSpc>
                          <a:spcPct val="100000"/>
                        </a:lnSpc>
                        <a:spcBef>
                          <a:spcPts val="590"/>
                        </a:spcBef>
                      </a:pPr>
                      <a:endParaRPr sz="1700" dirty="0">
                        <a:latin typeface="Calibri"/>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599756">
                <a:tc>
                  <a:txBody>
                    <a:bodyPr/>
                    <a:lstStyle/>
                    <a:p>
                      <a:pPr marL="10160">
                        <a:lnSpc>
                          <a:spcPct val="100000"/>
                        </a:lnSpc>
                        <a:spcBef>
                          <a:spcPts val="590"/>
                        </a:spcBef>
                      </a:pPr>
                      <a:r>
                        <a:rPr lang="tr-TR" sz="1400" spc="-5" dirty="0">
                          <a:latin typeface="+mn-lt"/>
                          <a:cs typeface="Calibri"/>
                        </a:rPr>
                        <a:t>Toplam</a:t>
                      </a:r>
                      <a:r>
                        <a:rPr lang="tr-TR" sz="1400" spc="-5" baseline="0" dirty="0">
                          <a:latin typeface="+mn-lt"/>
                          <a:cs typeface="Calibri"/>
                        </a:rPr>
                        <a:t> Üretim Kapasitesi</a:t>
                      </a:r>
                      <a:endParaRPr lang="tr-TR" sz="1400" spc="-5"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0160" algn="ctr">
                        <a:lnSpc>
                          <a:spcPct val="100000"/>
                        </a:lnSpc>
                        <a:spcBef>
                          <a:spcPts val="590"/>
                        </a:spcBef>
                      </a:pPr>
                      <a:r>
                        <a:rPr lang="tr-TR" sz="1400" dirty="0">
                          <a:latin typeface="+mn-lt"/>
                          <a:cs typeface="Calibri"/>
                        </a:rPr>
                        <a:t>7,985 MW</a:t>
                      </a:r>
                      <a:endParaRPr sz="1400"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250574244"/>
              </p:ext>
            </p:extLst>
          </p:nvPr>
        </p:nvGraphicFramePr>
        <p:xfrm>
          <a:off x="6529868" y="1356770"/>
          <a:ext cx="5017408" cy="1557118"/>
        </p:xfrm>
        <a:graphic>
          <a:graphicData uri="http://schemas.openxmlformats.org/drawingml/2006/table">
            <a:tbl>
              <a:tblPr/>
              <a:tblGrid>
                <a:gridCol w="2451005">
                  <a:extLst>
                    <a:ext uri="{9D8B030D-6E8A-4147-A177-3AD203B41FA5}">
                      <a16:colId xmlns:a16="http://schemas.microsoft.com/office/drawing/2014/main" val="839246816"/>
                    </a:ext>
                  </a:extLst>
                </a:gridCol>
                <a:gridCol w="2566403">
                  <a:extLst>
                    <a:ext uri="{9D8B030D-6E8A-4147-A177-3AD203B41FA5}">
                      <a16:colId xmlns:a16="http://schemas.microsoft.com/office/drawing/2014/main" val="1620524514"/>
                    </a:ext>
                  </a:extLst>
                </a:gridCol>
              </a:tblGrid>
              <a:tr h="778559">
                <a:tc>
                  <a:txBody>
                    <a:bodyPr/>
                    <a:lstStyle/>
                    <a:p>
                      <a:pPr marL="10160">
                        <a:lnSpc>
                          <a:spcPct val="100000"/>
                        </a:lnSpc>
                        <a:spcBef>
                          <a:spcPts val="590"/>
                        </a:spcBef>
                      </a:pPr>
                      <a:r>
                        <a:rPr sz="1400" spc="-10" dirty="0">
                          <a:latin typeface="Calibri"/>
                          <a:cs typeface="Calibri"/>
                        </a:rPr>
                        <a:t>Proje </a:t>
                      </a:r>
                      <a:r>
                        <a:rPr sz="1400" spc="-5" dirty="0">
                          <a:latin typeface="Calibri"/>
                          <a:cs typeface="Calibri"/>
                        </a:rPr>
                        <a:t>Kurulu</a:t>
                      </a:r>
                      <a:r>
                        <a:rPr sz="1400" spc="-60" dirty="0">
                          <a:latin typeface="Calibri"/>
                          <a:cs typeface="Calibri"/>
                        </a:rPr>
                        <a:t> </a:t>
                      </a:r>
                      <a:r>
                        <a:rPr sz="1400" dirty="0">
                          <a:latin typeface="Calibri"/>
                          <a:cs typeface="Calibri"/>
                        </a:rPr>
                        <a:t>Gücü</a:t>
                      </a: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spc="0" dirty="0">
                          <a:latin typeface="Calibri"/>
                          <a:cs typeface="Calibri"/>
                        </a:rPr>
                        <a:t>24</a:t>
                      </a:r>
                      <a:r>
                        <a:rPr sz="1400" spc="-10" dirty="0">
                          <a:latin typeface="Calibri"/>
                          <a:cs typeface="Calibri"/>
                        </a:rPr>
                        <a:t> </a:t>
                      </a:r>
                      <a:r>
                        <a:rPr sz="1400" spc="-5" dirty="0">
                          <a:latin typeface="Calibri"/>
                          <a:cs typeface="Calibri"/>
                        </a:rPr>
                        <a:t>MW</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778559">
                <a:tc>
                  <a:txBody>
                    <a:bodyPr/>
                    <a:lstStyle/>
                    <a:p>
                      <a:pPr marL="10160">
                        <a:lnSpc>
                          <a:spcPct val="100000"/>
                        </a:lnSpc>
                        <a:spcBef>
                          <a:spcPts val="590"/>
                        </a:spcBef>
                      </a:pPr>
                      <a:r>
                        <a:rPr sz="1400" spc="-5" dirty="0">
                          <a:latin typeface="Calibri"/>
                          <a:cs typeface="Calibri"/>
                        </a:rPr>
                        <a:t>Üretim</a:t>
                      </a:r>
                      <a:r>
                        <a:rPr sz="1400" spc="-20" dirty="0">
                          <a:latin typeface="Calibri"/>
                          <a:cs typeface="Calibri"/>
                        </a:rPr>
                        <a:t> </a:t>
                      </a:r>
                      <a:r>
                        <a:rPr sz="1400" spc="-5" dirty="0">
                          <a:latin typeface="Calibri"/>
                          <a:cs typeface="Calibri"/>
                        </a:rPr>
                        <a:t>Kapasitesi</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dirty="0">
                          <a:latin typeface="Calibri"/>
                          <a:cs typeface="Calibri"/>
                        </a:rPr>
                        <a:t>36</a:t>
                      </a:r>
                      <a:r>
                        <a:rPr sz="1400" dirty="0">
                          <a:latin typeface="Calibri"/>
                          <a:cs typeface="Calibri"/>
                        </a:rPr>
                        <a:t>.</a:t>
                      </a:r>
                      <a:r>
                        <a:rPr lang="tr-TR" sz="1400" dirty="0">
                          <a:latin typeface="Calibri"/>
                          <a:cs typeface="Calibri"/>
                        </a:rPr>
                        <a:t>000</a:t>
                      </a:r>
                      <a:r>
                        <a:rPr sz="1400" dirty="0">
                          <a:latin typeface="Calibri"/>
                          <a:cs typeface="Calibri"/>
                        </a:rPr>
                        <a:t>.000</a:t>
                      </a:r>
                      <a:r>
                        <a:rPr sz="1400" spc="-30" dirty="0">
                          <a:latin typeface="Calibri"/>
                          <a:cs typeface="Calibri"/>
                        </a:rPr>
                        <a:t> </a:t>
                      </a:r>
                      <a:r>
                        <a:rPr sz="1400" spc="-5" dirty="0">
                          <a:latin typeface="Calibri"/>
                          <a:cs typeface="Calibri"/>
                        </a:rPr>
                        <a:t>kWh/yıl</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868" y="3170424"/>
            <a:ext cx="5017408" cy="3174452"/>
          </a:xfrm>
          <a:prstGeom prst="rect">
            <a:avLst/>
          </a:prstGeom>
        </p:spPr>
      </p:pic>
    </p:spTree>
    <p:extLst>
      <p:ext uri="{BB962C8B-B14F-4D97-AF65-F5344CB8AC3E}">
        <p14:creationId xmlns:p14="http://schemas.microsoft.com/office/powerpoint/2010/main" val="2631559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2"/>
          <p:cNvSpPr txBox="1"/>
          <p:nvPr/>
        </p:nvSpPr>
        <p:spPr>
          <a:xfrm>
            <a:off x="695738" y="2945892"/>
            <a:ext cx="10843591" cy="280205"/>
          </a:xfrm>
          <a:prstGeom prst="rect">
            <a:avLst/>
          </a:prstGeom>
          <a:solidFill>
            <a:srgbClr val="333E50"/>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Havaalanı</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sp>
        <p:nvSpPr>
          <p:cNvPr id="12" name="object 10"/>
          <p:cNvSpPr txBox="1"/>
          <p:nvPr/>
        </p:nvSpPr>
        <p:spPr>
          <a:xfrm>
            <a:off x="8458559" y="984044"/>
            <a:ext cx="308076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Bölünmüş Yol</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331" y="3391072"/>
            <a:ext cx="4458997" cy="2763973"/>
          </a:xfrm>
          <a:prstGeom prst="rect">
            <a:avLst/>
          </a:prstGeom>
          <a:ln w="19050">
            <a:solidFill>
              <a:srgbClr val="BCD6ED"/>
            </a:solidFill>
          </a:ln>
        </p:spPr>
      </p:pic>
      <p:sp>
        <p:nvSpPr>
          <p:cNvPr id="16" name="object 14"/>
          <p:cNvSpPr txBox="1"/>
          <p:nvPr/>
        </p:nvSpPr>
        <p:spPr>
          <a:xfrm>
            <a:off x="10120543" y="5853650"/>
            <a:ext cx="139215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a:ln>
                  <a:noFill/>
                </a:ln>
                <a:solidFill>
                  <a:prstClr val="black"/>
                </a:solidFill>
                <a:effectLst/>
                <a:uLnTx/>
                <a:uFillTx/>
                <a:latin typeface="Calibri"/>
                <a:ea typeface="+mn-ea"/>
                <a:cs typeface="Calibri"/>
              </a:rPr>
              <a:t>Bingöl Havaalanı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0"/>
          <p:cNvSpPr txBox="1"/>
          <p:nvPr/>
        </p:nvSpPr>
        <p:spPr>
          <a:xfrm>
            <a:off x="695738" y="988598"/>
            <a:ext cx="3037703"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Karayolları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Grafik 14"/>
          <p:cNvGraphicFramePr>
            <a:graphicFrameLocks/>
          </p:cNvGraphicFramePr>
          <p:nvPr>
            <p:extLst/>
          </p:nvPr>
        </p:nvGraphicFramePr>
        <p:xfrm>
          <a:off x="3814439" y="682116"/>
          <a:ext cx="4563122" cy="22637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1916475395"/>
              </p:ext>
            </p:extLst>
          </p:nvPr>
        </p:nvGraphicFramePr>
        <p:xfrm>
          <a:off x="692458" y="1371211"/>
          <a:ext cx="3040983" cy="1409706"/>
        </p:xfrm>
        <a:graphic>
          <a:graphicData uri="http://schemas.openxmlformats.org/drawingml/2006/table">
            <a:tbl>
              <a:tblPr/>
              <a:tblGrid>
                <a:gridCol w="1711707">
                  <a:extLst>
                    <a:ext uri="{9D8B030D-6E8A-4147-A177-3AD203B41FA5}">
                      <a16:colId xmlns:a16="http://schemas.microsoft.com/office/drawing/2014/main" val="839246816"/>
                    </a:ext>
                  </a:extLst>
                </a:gridCol>
                <a:gridCol w="1329276">
                  <a:extLst>
                    <a:ext uri="{9D8B030D-6E8A-4147-A177-3AD203B41FA5}">
                      <a16:colId xmlns:a16="http://schemas.microsoft.com/office/drawing/2014/main" val="1620524514"/>
                    </a:ext>
                  </a:extLst>
                </a:gridCol>
              </a:tblGrid>
              <a:tr h="345291">
                <a:tc>
                  <a:txBody>
                    <a:bodyPr/>
                    <a:lstStyle/>
                    <a:p>
                      <a:pPr marL="9525">
                        <a:lnSpc>
                          <a:spcPct val="100000"/>
                        </a:lnSpc>
                        <a:spcBef>
                          <a:spcPts val="195"/>
                        </a:spcBef>
                      </a:pPr>
                      <a:r>
                        <a:rPr sz="1400" spc="-10" dirty="0"/>
                        <a:t>Devlet</a:t>
                      </a:r>
                      <a:r>
                        <a:rPr sz="1400" spc="15" dirty="0"/>
                        <a:t> </a:t>
                      </a:r>
                      <a:r>
                        <a:rPr sz="1400" spc="-20" dirty="0"/>
                        <a:t>Yolları</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222 km</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354498">
                <a:tc>
                  <a:txBody>
                    <a:bodyPr/>
                    <a:lstStyle/>
                    <a:p>
                      <a:pPr marL="9525">
                        <a:lnSpc>
                          <a:spcPct val="100000"/>
                        </a:lnSpc>
                        <a:spcBef>
                          <a:spcPts val="245"/>
                        </a:spcBef>
                      </a:pPr>
                      <a:r>
                        <a:rPr sz="1400" spc="-5" dirty="0"/>
                        <a:t>İl</a:t>
                      </a:r>
                      <a:r>
                        <a:rPr sz="1400" spc="-15" dirty="0"/>
                        <a:t> </a:t>
                      </a:r>
                      <a:r>
                        <a:rPr sz="1400" spc="-20" dirty="0"/>
                        <a:t>Yolları</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376 </a:t>
                      </a:r>
                      <a:r>
                        <a:rPr lang="tr-TR" sz="1400" spc="-5" dirty="0"/>
                        <a:t>km </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55419">
                <a:tc>
                  <a:txBody>
                    <a:bodyPr/>
                    <a:lstStyle/>
                    <a:p>
                      <a:pPr marL="9525">
                        <a:lnSpc>
                          <a:spcPct val="100000"/>
                        </a:lnSpc>
                        <a:spcBef>
                          <a:spcPts val="250"/>
                        </a:spcBef>
                      </a:pPr>
                      <a:r>
                        <a:rPr sz="1400" spc="-20" dirty="0"/>
                        <a:t>Köy</a:t>
                      </a:r>
                      <a:r>
                        <a:rPr sz="1400" spc="10" dirty="0"/>
                        <a:t> </a:t>
                      </a:r>
                      <a:r>
                        <a:rPr sz="1400" spc="-20" dirty="0"/>
                        <a:t>Yolları</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a:t>3.400 km </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r h="354498">
                <a:tc>
                  <a:txBody>
                    <a:bodyPr/>
                    <a:lstStyle/>
                    <a:p>
                      <a:pPr marL="9525">
                        <a:lnSpc>
                          <a:spcPct val="100000"/>
                        </a:lnSpc>
                        <a:spcBef>
                          <a:spcPts val="245"/>
                        </a:spcBef>
                      </a:pPr>
                      <a:r>
                        <a:rPr sz="1400" spc="-30" dirty="0"/>
                        <a:t>Toplam</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5"/>
                        </a:spcBef>
                      </a:pPr>
                      <a:r>
                        <a:rPr lang="tr-TR" sz="1400" spc="-5" dirty="0" smtClean="0"/>
                        <a:t>4.001 </a:t>
                      </a:r>
                      <a:r>
                        <a:rPr lang="tr-TR" sz="1400" spc="-5" dirty="0"/>
                        <a:t>km</a:t>
                      </a:r>
                      <a:endParaRPr sz="1400" b="1" dirty="0">
                        <a:solidFill>
                          <a:schemeClr val="tx1"/>
                        </a:solidFill>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716624476"/>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3325826210"/>
              </p:ext>
            </p:extLst>
          </p:nvPr>
        </p:nvGraphicFramePr>
        <p:xfrm>
          <a:off x="8458559" y="1371212"/>
          <a:ext cx="3080769" cy="1409707"/>
        </p:xfrm>
        <a:graphic>
          <a:graphicData uri="http://schemas.openxmlformats.org/drawingml/2006/table">
            <a:tbl>
              <a:tblPr/>
              <a:tblGrid>
                <a:gridCol w="1734102">
                  <a:extLst>
                    <a:ext uri="{9D8B030D-6E8A-4147-A177-3AD203B41FA5}">
                      <a16:colId xmlns:a16="http://schemas.microsoft.com/office/drawing/2014/main" val="839246816"/>
                    </a:ext>
                  </a:extLst>
                </a:gridCol>
                <a:gridCol w="1346667">
                  <a:extLst>
                    <a:ext uri="{9D8B030D-6E8A-4147-A177-3AD203B41FA5}">
                      <a16:colId xmlns:a16="http://schemas.microsoft.com/office/drawing/2014/main" val="1620524514"/>
                    </a:ext>
                  </a:extLst>
                </a:gridCol>
              </a:tblGrid>
              <a:tr h="420147">
                <a:tc>
                  <a:txBody>
                    <a:bodyPr/>
                    <a:lstStyle/>
                    <a:p>
                      <a:pPr marL="9525" algn="l">
                        <a:lnSpc>
                          <a:spcPct val="100000"/>
                        </a:lnSpc>
                        <a:spcBef>
                          <a:spcPts val="195"/>
                        </a:spcBef>
                      </a:pPr>
                      <a:r>
                        <a:rPr lang="tr-TR" sz="1400" spc="-10" dirty="0"/>
                        <a:t>2002 Yılına Kadar</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5 km</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557089">
                <a:tc>
                  <a:txBody>
                    <a:bodyPr/>
                    <a:lstStyle/>
                    <a:p>
                      <a:pPr marL="9525" algn="l">
                        <a:lnSpc>
                          <a:spcPct val="100000"/>
                        </a:lnSpc>
                        <a:spcBef>
                          <a:spcPts val="245"/>
                        </a:spcBef>
                      </a:pPr>
                      <a:r>
                        <a:rPr lang="tr-TR" sz="1400" spc="-5" dirty="0" smtClean="0"/>
                        <a:t>2003-2024 </a:t>
                      </a:r>
                      <a:r>
                        <a:rPr lang="tr-TR" sz="1400" spc="-5" dirty="0"/>
                        <a:t>Yılları</a:t>
                      </a:r>
                      <a:r>
                        <a:rPr lang="tr-TR" sz="1400" spc="-5" baseline="0" dirty="0"/>
                        <a:t> arasında</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234 </a:t>
                      </a:r>
                      <a:r>
                        <a:rPr lang="tr-TR" sz="1400" spc="-5" dirty="0"/>
                        <a:t>km</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432471">
                <a:tc>
                  <a:txBody>
                    <a:bodyPr/>
                    <a:lstStyle/>
                    <a:p>
                      <a:pPr marL="9525" algn="l">
                        <a:lnSpc>
                          <a:spcPct val="100000"/>
                        </a:lnSpc>
                        <a:spcBef>
                          <a:spcPts val="250"/>
                        </a:spcBef>
                      </a:pPr>
                      <a:r>
                        <a:rPr lang="tr-TR" sz="1400" spc="-20" dirty="0"/>
                        <a:t>Toplam Bölünmüş Yol</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smtClean="0"/>
                        <a:t>239 </a:t>
                      </a:r>
                      <a:r>
                        <a:rPr lang="tr-TR" sz="1400" spc="-5" dirty="0"/>
                        <a:t>km</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bl>
          </a:graphicData>
        </a:graphic>
      </p:graphicFrame>
      <p:graphicFrame>
        <p:nvGraphicFramePr>
          <p:cNvPr id="5" name="Grafik 4"/>
          <p:cNvGraphicFramePr/>
          <p:nvPr>
            <p:extLst>
              <p:ext uri="{D42A27DB-BD31-4B8C-83A1-F6EECF244321}">
                <p14:modId xmlns:p14="http://schemas.microsoft.com/office/powerpoint/2010/main" val="2373090392"/>
              </p:ext>
            </p:extLst>
          </p:nvPr>
        </p:nvGraphicFramePr>
        <p:xfrm>
          <a:off x="621438" y="3226098"/>
          <a:ext cx="6458894" cy="29289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47239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p:cNvSpPr txBox="1"/>
          <p:nvPr/>
        </p:nvSpPr>
        <p:spPr>
          <a:xfrm>
            <a:off x="6344018" y="972360"/>
            <a:ext cx="5191815" cy="276999"/>
          </a:xfrm>
          <a:prstGeom prst="rect">
            <a:avLst/>
          </a:prstGeom>
          <a:solidFill>
            <a:srgbClr val="333E50"/>
          </a:solidFill>
        </p:spPr>
        <p:txBody>
          <a:bodyPr vert="horz" wrap="square" lIns="0" tIns="30480" rIns="0" bIns="0" rtlCol="0" anchor="ctr">
            <a:spAutoFit/>
          </a:bodyPr>
          <a:lstStyle/>
          <a:p>
            <a:pPr marL="92075" marR="0" lvl="0" indent="0" algn="l" defTabSz="914400" rtl="0" eaLnBrk="1" fontAlgn="auto" latinLnBrk="0" hangingPunct="1">
              <a:lnSpc>
                <a:spcPct val="100000"/>
              </a:lnSpc>
              <a:spcBef>
                <a:spcPts val="240"/>
              </a:spcBef>
              <a:spcAft>
                <a:spcPts val="0"/>
              </a:spcAft>
              <a:buClrTx/>
              <a:buSzTx/>
              <a:buFontTx/>
              <a:buNone/>
              <a:tabLst>
                <a:tab pos="2856230" algn="l"/>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Köydes </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Ödeneklerinin</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Dağılımı</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(20</a:t>
            </a:r>
            <a:r>
              <a:rPr kumimoji="0" lang="tr-TR" sz="1600" b="1" i="0" u="none" strike="noStrike" kern="1200" cap="none" spc="-5" normalizeH="0" baseline="0" noProof="0" smtClean="0">
                <a:ln>
                  <a:noFill/>
                </a:ln>
                <a:solidFill>
                  <a:srgbClr val="FFFFFF"/>
                </a:solidFill>
                <a:effectLst/>
                <a:uLnTx/>
                <a:uFillTx/>
                <a:latin typeface="Calibri"/>
                <a:ea typeface="+mn-ea"/>
                <a:cs typeface="Calibri"/>
              </a:rPr>
              <a:t>24</a:t>
            </a:r>
            <a:r>
              <a:rPr kumimoji="0" sz="1600" b="1" i="0" u="none" strike="noStrike" kern="1200" cap="none" spc="-5" normalizeH="0" baseline="0" noProof="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8"/>
          <p:cNvSpPr txBox="1"/>
          <p:nvPr/>
        </p:nvSpPr>
        <p:spPr>
          <a:xfrm>
            <a:off x="693140" y="972360"/>
            <a:ext cx="548354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err="1">
                <a:ln>
                  <a:noFill/>
                </a:ln>
                <a:solidFill>
                  <a:srgbClr val="FFFFFF"/>
                </a:solidFill>
                <a:effectLst/>
                <a:uLnTx/>
                <a:uFillTx/>
                <a:latin typeface="Calibri"/>
                <a:ea typeface="+mn-ea"/>
                <a:cs typeface="Calibri"/>
              </a:rPr>
              <a:t>Köy</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err="1">
                <a:ln>
                  <a:noFill/>
                </a:ln>
                <a:solidFill>
                  <a:srgbClr val="FFFFFF"/>
                </a:solidFill>
                <a:effectLst/>
                <a:uLnTx/>
                <a:uFillTx/>
                <a:latin typeface="Calibri"/>
                <a:ea typeface="+mn-ea"/>
                <a:cs typeface="Calibri"/>
              </a:rPr>
              <a:t>Yolları</a:t>
            </a:r>
            <a:r>
              <a:rPr kumimoji="0" lang="tr-TR"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km</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graphicFrame>
        <p:nvGraphicFramePr>
          <p:cNvPr id="9" name="Grafik 8"/>
          <p:cNvGraphicFramePr>
            <a:graphicFrameLocks/>
          </p:cNvGraphicFramePr>
          <p:nvPr>
            <p:extLst/>
          </p:nvPr>
        </p:nvGraphicFramePr>
        <p:xfrm>
          <a:off x="6344018" y="1497005"/>
          <a:ext cx="5191815" cy="4576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o 11"/>
          <p:cNvGraphicFramePr>
            <a:graphicFrameLocks noGrp="1"/>
          </p:cNvGraphicFramePr>
          <p:nvPr>
            <p:extLst/>
          </p:nvPr>
        </p:nvGraphicFramePr>
        <p:xfrm>
          <a:off x="693140" y="1497002"/>
          <a:ext cx="5483542" cy="4164337"/>
        </p:xfrm>
        <a:graphic>
          <a:graphicData uri="http://schemas.openxmlformats.org/drawingml/2006/table">
            <a:tbl>
              <a:tblPr/>
              <a:tblGrid>
                <a:gridCol w="1502475">
                  <a:extLst>
                    <a:ext uri="{9D8B030D-6E8A-4147-A177-3AD203B41FA5}">
                      <a16:colId xmlns:a16="http://schemas.microsoft.com/office/drawing/2014/main" val="839246816"/>
                    </a:ext>
                  </a:extLst>
                </a:gridCol>
                <a:gridCol w="1440832">
                  <a:extLst>
                    <a:ext uri="{9D8B030D-6E8A-4147-A177-3AD203B41FA5}">
                      <a16:colId xmlns:a16="http://schemas.microsoft.com/office/drawing/2014/main" val="1620524514"/>
                    </a:ext>
                  </a:extLst>
                </a:gridCol>
                <a:gridCol w="1250533">
                  <a:extLst>
                    <a:ext uri="{9D8B030D-6E8A-4147-A177-3AD203B41FA5}">
                      <a16:colId xmlns:a16="http://schemas.microsoft.com/office/drawing/2014/main" val="3847709671"/>
                    </a:ext>
                  </a:extLst>
                </a:gridCol>
                <a:gridCol w="1289702">
                  <a:extLst>
                    <a:ext uri="{9D8B030D-6E8A-4147-A177-3AD203B41FA5}">
                      <a16:colId xmlns:a16="http://schemas.microsoft.com/office/drawing/2014/main" val="1501939229"/>
                    </a:ext>
                  </a:extLst>
                </a:gridCol>
              </a:tblGrid>
              <a:tr h="343800">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5725" algn="ctr">
                        <a:lnSpc>
                          <a:spcPct val="100000"/>
                        </a:lnSpc>
                        <a:spcBef>
                          <a:spcPts val="155"/>
                        </a:spcBef>
                      </a:pPr>
                      <a:r>
                        <a:rPr sz="1400" b="1" dirty="0">
                          <a:solidFill>
                            <a:schemeClr val="tx1"/>
                          </a:solidFill>
                          <a:latin typeface="+mn-lt"/>
                        </a:rPr>
                        <a:t>İl </a:t>
                      </a:r>
                      <a:r>
                        <a:rPr sz="1400" b="1" spc="-15" dirty="0">
                          <a:solidFill>
                            <a:schemeClr val="tx1"/>
                          </a:solidFill>
                          <a:latin typeface="+mn-lt"/>
                        </a:rPr>
                        <a:t>Özel</a:t>
                      </a:r>
                      <a:r>
                        <a:rPr sz="1400" b="1" spc="-40" dirty="0">
                          <a:solidFill>
                            <a:schemeClr val="tx1"/>
                          </a:solidFill>
                          <a:latin typeface="+mn-lt"/>
                        </a:rPr>
                        <a:t> </a:t>
                      </a:r>
                      <a:r>
                        <a:rPr sz="1400" b="1" spc="-5" dirty="0">
                          <a:solidFill>
                            <a:schemeClr val="tx1"/>
                          </a:solidFill>
                          <a:latin typeface="+mn-lt"/>
                        </a:rPr>
                        <a:t>İdaresi</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93370">
                        <a:lnSpc>
                          <a:spcPct val="100000"/>
                        </a:lnSpc>
                        <a:spcBef>
                          <a:spcPts val="155"/>
                        </a:spcBef>
                      </a:pPr>
                      <a:r>
                        <a:rPr sz="1400" b="1" spc="-15" dirty="0">
                          <a:solidFill>
                            <a:schemeClr val="tx1"/>
                          </a:solidFill>
                          <a:latin typeface="+mn-lt"/>
                        </a:rPr>
                        <a:t>Köydes</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83845">
                        <a:lnSpc>
                          <a:spcPct val="100000"/>
                        </a:lnSpc>
                        <a:spcBef>
                          <a:spcPts val="155"/>
                        </a:spcBef>
                      </a:pPr>
                      <a:r>
                        <a:rPr sz="1400" b="1" spc="-30" dirty="0">
                          <a:solidFill>
                            <a:schemeClr val="tx1"/>
                          </a:solidFill>
                          <a:latin typeface="+mn-lt"/>
                        </a:rPr>
                        <a:t>Toplam</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21101471"/>
                  </a:ext>
                </a:extLst>
              </a:tr>
              <a:tr h="346610">
                <a:tc>
                  <a:txBody>
                    <a:bodyPr/>
                    <a:lstStyle/>
                    <a:p>
                      <a:pPr marL="7620">
                        <a:lnSpc>
                          <a:spcPct val="100000"/>
                        </a:lnSpc>
                        <a:spcBef>
                          <a:spcPts val="170"/>
                        </a:spcBef>
                      </a:pPr>
                      <a:r>
                        <a:rPr sz="1400" dirty="0">
                          <a:latin typeface="+mn-lt"/>
                        </a:rPr>
                        <a:t>BSK</a:t>
                      </a:r>
                      <a:r>
                        <a:rPr sz="1400" spc="-20" dirty="0">
                          <a:latin typeface="+mn-lt"/>
                        </a:rPr>
                        <a:t> </a:t>
                      </a:r>
                      <a:r>
                        <a:rPr sz="1400" spc="-10" dirty="0">
                          <a:latin typeface="+mn-lt"/>
                        </a:rPr>
                        <a:t>Asfalt</a:t>
                      </a:r>
                      <a:endParaRPr sz="1400" dirty="0">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cs typeface="Calibri"/>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52419698"/>
                  </a:ext>
                </a:extLst>
              </a:tr>
              <a:tr h="347547">
                <a:tc>
                  <a:txBody>
                    <a:bodyPr/>
                    <a:lstStyle/>
                    <a:p>
                      <a:pPr marL="7620">
                        <a:lnSpc>
                          <a:spcPct val="100000"/>
                        </a:lnSpc>
                        <a:spcBef>
                          <a:spcPts val="175"/>
                        </a:spcBef>
                      </a:pPr>
                      <a:r>
                        <a:rPr sz="1400" dirty="0">
                          <a:latin typeface="+mn-lt"/>
                        </a:rPr>
                        <a:t>1.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8</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60,2</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347547">
                <a:tc>
                  <a:txBody>
                    <a:bodyPr/>
                    <a:lstStyle/>
                    <a:p>
                      <a:pPr marL="7620">
                        <a:lnSpc>
                          <a:spcPct val="100000"/>
                        </a:lnSpc>
                        <a:spcBef>
                          <a:spcPts val="175"/>
                        </a:spcBef>
                      </a:pPr>
                      <a:r>
                        <a:rPr sz="1400" dirty="0">
                          <a:latin typeface="+mn-lt"/>
                        </a:rPr>
                        <a:t>2.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295,1</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295,1</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347547">
                <a:tc>
                  <a:txBody>
                    <a:bodyPr/>
                    <a:lstStyle/>
                    <a:p>
                      <a:pPr marL="7620">
                        <a:lnSpc>
                          <a:spcPct val="100000"/>
                        </a:lnSpc>
                        <a:spcBef>
                          <a:spcPts val="175"/>
                        </a:spcBef>
                      </a:pPr>
                      <a:r>
                        <a:rPr sz="1400" spc="-10" dirty="0">
                          <a:latin typeface="+mn-lt"/>
                        </a:rPr>
                        <a:t>Asfalt</a:t>
                      </a:r>
                      <a:r>
                        <a:rPr sz="1400" spc="-30" dirty="0">
                          <a:latin typeface="+mn-lt"/>
                        </a:rPr>
                        <a:t> </a:t>
                      </a:r>
                      <a:r>
                        <a:rPr sz="1400" spc="-35" dirty="0">
                          <a:latin typeface="+mn-lt"/>
                        </a:rPr>
                        <a:t>Yama</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570,3 </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570,3</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347547">
                <a:tc>
                  <a:txBody>
                    <a:bodyPr/>
                    <a:lstStyle/>
                    <a:p>
                      <a:pPr marL="7620">
                        <a:lnSpc>
                          <a:spcPct val="100000"/>
                        </a:lnSpc>
                        <a:spcBef>
                          <a:spcPts val="175"/>
                        </a:spcBef>
                      </a:pPr>
                      <a:r>
                        <a:rPr sz="1400" spc="-10" dirty="0">
                          <a:latin typeface="+mn-lt"/>
                        </a:rPr>
                        <a:t>Stabilize</a:t>
                      </a:r>
                      <a:endParaRPr sz="140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58,5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58,5</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347547">
                <a:tc>
                  <a:txBody>
                    <a:bodyPr/>
                    <a:lstStyle/>
                    <a:p>
                      <a:pPr marL="7620">
                        <a:lnSpc>
                          <a:spcPct val="100000"/>
                        </a:lnSpc>
                        <a:spcBef>
                          <a:spcPts val="175"/>
                        </a:spcBef>
                      </a:pPr>
                      <a:r>
                        <a:rPr sz="1400" spc="-5" dirty="0" err="1">
                          <a:latin typeface="+mn-lt"/>
                        </a:rPr>
                        <a:t>Onarım</a:t>
                      </a:r>
                      <a:r>
                        <a:rPr lang="tr-TR" sz="1400" spc="-5" dirty="0">
                          <a:latin typeface="+mn-lt"/>
                        </a:rPr>
                        <a:t>+</a:t>
                      </a:r>
                      <a:r>
                        <a:rPr lang="tr-TR" sz="1400" spc="-5" dirty="0" err="1">
                          <a:latin typeface="+mn-lt"/>
                        </a:rPr>
                        <a:t>Reglaj</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3.271,0</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161,5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3.432,5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347547">
                <a:tc>
                  <a:txBody>
                    <a:bodyPr/>
                    <a:lstStyle/>
                    <a:p>
                      <a:pPr marL="7620">
                        <a:lnSpc>
                          <a:spcPct val="100000"/>
                        </a:lnSpc>
                        <a:spcBef>
                          <a:spcPts val="175"/>
                        </a:spcBef>
                      </a:pPr>
                      <a:r>
                        <a:rPr sz="1400" spc="-35" dirty="0" err="1">
                          <a:latin typeface="+mn-lt"/>
                        </a:rPr>
                        <a:t>Yeni</a:t>
                      </a:r>
                      <a:r>
                        <a:rPr sz="1400" spc="-5" dirty="0">
                          <a:latin typeface="+mn-lt"/>
                        </a:rPr>
                        <a:t> </a:t>
                      </a:r>
                      <a:r>
                        <a:rPr sz="1400" spc="-50" dirty="0" err="1">
                          <a:latin typeface="+mn-lt"/>
                        </a:rPr>
                        <a:t>Yol</a:t>
                      </a:r>
                      <a:r>
                        <a:rPr lang="tr-TR" sz="1400" spc="-50" dirty="0">
                          <a:latin typeface="+mn-lt"/>
                        </a:rPr>
                        <a:t> (Tesviye)</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4,5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4,5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344130">
                <a:tc>
                  <a:txBody>
                    <a:bodyPr/>
                    <a:lstStyle/>
                    <a:p>
                      <a:pPr marL="7620">
                        <a:lnSpc>
                          <a:spcPct val="100000"/>
                        </a:lnSpc>
                        <a:spcBef>
                          <a:spcPts val="180"/>
                        </a:spcBef>
                      </a:pPr>
                      <a:r>
                        <a:rPr sz="1400" spc="-15" dirty="0">
                          <a:latin typeface="+mn-lt"/>
                        </a:rPr>
                        <a:t>Menfez</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347547">
                <a:tc>
                  <a:txBody>
                    <a:bodyPr/>
                    <a:lstStyle/>
                    <a:p>
                      <a:pPr marL="7620" marR="0" lvl="0" indent="0" algn="l" defTabSz="914400" rtl="0" eaLnBrk="1" fontAlgn="auto" latinLnBrk="0" hangingPunct="1">
                        <a:lnSpc>
                          <a:spcPct val="100000"/>
                        </a:lnSpc>
                        <a:spcBef>
                          <a:spcPts val="175"/>
                        </a:spcBef>
                        <a:spcAft>
                          <a:spcPts val="0"/>
                        </a:spcAft>
                        <a:buClrTx/>
                        <a:buSzTx/>
                        <a:buFontTx/>
                        <a:buNone/>
                        <a:tabLst/>
                        <a:defRPr/>
                      </a:pPr>
                      <a:r>
                        <a:rPr sz="1400" spc="-10" dirty="0" err="1">
                          <a:latin typeface="+mn-lt"/>
                        </a:rPr>
                        <a:t>İstinat</a:t>
                      </a:r>
                      <a:r>
                        <a:rPr sz="1400" spc="-10" dirty="0">
                          <a:latin typeface="+mn-lt"/>
                        </a:rPr>
                        <a:t> </a:t>
                      </a:r>
                      <a:r>
                        <a:rPr sz="1400" spc="-10" dirty="0" err="1" smtClean="0">
                          <a:latin typeface="+mn-lt"/>
                        </a:rPr>
                        <a:t>Duvarı</a:t>
                      </a:r>
                      <a:r>
                        <a:rPr lang="tr-TR" sz="1400" spc="-10" dirty="0" smtClean="0">
                          <a:latin typeface="+mn-lt"/>
                        </a:rPr>
                        <a:t> (</a:t>
                      </a:r>
                      <a:r>
                        <a:rPr kumimoji="0" lang="tr-TR" sz="1400" b="0" i="0" u="none" strike="noStrike" kern="1200" cap="none" spc="0" normalizeH="0" baseline="0" noProof="0" dirty="0" smtClean="0">
                          <a:ln>
                            <a:noFill/>
                          </a:ln>
                          <a:solidFill>
                            <a:prstClr val="black"/>
                          </a:solidFill>
                          <a:effectLst/>
                          <a:uLnTx/>
                          <a:uFillTx/>
                          <a:latin typeface="+mn-lt"/>
                          <a:ea typeface="+mn-ea"/>
                          <a:cs typeface="+mn-cs"/>
                        </a:rPr>
                        <a:t>m³</a:t>
                      </a:r>
                      <a:r>
                        <a:rPr lang="tr-TR" sz="1400" dirty="0" smtClean="0">
                          <a:latin typeface="+mn-lt"/>
                          <a:cs typeface="Calibri"/>
                        </a:rPr>
                        <a: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75"/>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96</a:t>
                      </a:r>
                      <a:endParaRPr kumimoji="0" lang="tr-TR" sz="1400" b="0" i="0" u="none" strike="noStrike" kern="1200" cap="none" spc="0" normalizeH="0" baseline="0" noProof="0" dirty="0" smtClean="0">
                        <a:ln>
                          <a:noFill/>
                        </a:ln>
                        <a:solidFill>
                          <a:schemeClr val="tx1"/>
                        </a:solidFill>
                        <a:effectLst/>
                        <a:uLnTx/>
                        <a:uFillTx/>
                        <a:latin typeface="+mn-lt"/>
                        <a:ea typeface="+mn-ea"/>
                        <a:cs typeface="+mn-cs"/>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cs typeface="Calibri"/>
                        </a:rPr>
                        <a:t>96</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53198489"/>
                  </a:ext>
                </a:extLst>
              </a:tr>
              <a:tr h="348484">
                <a:tc>
                  <a:txBody>
                    <a:bodyPr/>
                    <a:lstStyle/>
                    <a:p>
                      <a:pPr marL="7620">
                        <a:lnSpc>
                          <a:spcPct val="100000"/>
                        </a:lnSpc>
                        <a:spcBef>
                          <a:spcPts val="180"/>
                        </a:spcBef>
                      </a:pPr>
                      <a:r>
                        <a:rPr sz="1400" spc="-15" dirty="0">
                          <a:latin typeface="+mn-lt"/>
                        </a:rPr>
                        <a:t>Köprü</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18131523"/>
                  </a:ext>
                </a:extLst>
              </a:tr>
              <a:tr h="348484">
                <a:tc>
                  <a:txBody>
                    <a:bodyPr/>
                    <a:lstStyle/>
                    <a:p>
                      <a:pPr marL="7620" marR="0" lvl="0" indent="0" algn="l" defTabSz="914400" rtl="0" eaLnBrk="1" fontAlgn="auto" latinLnBrk="0" hangingPunct="1">
                        <a:lnSpc>
                          <a:spcPct val="100000"/>
                        </a:lnSpc>
                        <a:spcBef>
                          <a:spcPts val="180"/>
                        </a:spcBef>
                        <a:spcAft>
                          <a:spcPts val="0"/>
                        </a:spcAft>
                        <a:buClrTx/>
                        <a:buSzTx/>
                        <a:buFontTx/>
                        <a:buNone/>
                        <a:tabLst/>
                        <a:defRPr/>
                      </a:pPr>
                      <a:r>
                        <a:rPr sz="1400" spc="-10" dirty="0" err="1">
                          <a:latin typeface="+mn-lt"/>
                        </a:rPr>
                        <a:t>Kilitli</a:t>
                      </a:r>
                      <a:r>
                        <a:rPr sz="1400" spc="5" dirty="0">
                          <a:latin typeface="+mn-lt"/>
                        </a:rPr>
                        <a:t> </a:t>
                      </a:r>
                      <a:r>
                        <a:rPr sz="1400" spc="-25" dirty="0" smtClean="0">
                          <a:latin typeface="+mn-lt"/>
                        </a:rPr>
                        <a:t>Parke</a:t>
                      </a:r>
                      <a:r>
                        <a:rPr lang="tr-TR" sz="1400" spc="-25" smtClean="0">
                          <a:latin typeface="+mn-lt"/>
                        </a:rPr>
                        <a:t> Taşı </a:t>
                      </a:r>
                      <a:r>
                        <a:rPr lang="tr-TR" sz="1400" spc="-25" dirty="0" smtClean="0">
                          <a:latin typeface="+mn-lt"/>
                        </a:rPr>
                        <a:t>(</a:t>
                      </a:r>
                      <a:r>
                        <a:rPr lang="tr-TR" sz="1400" kern="1200" dirty="0" smtClean="0">
                          <a:solidFill>
                            <a:schemeClr val="tx1"/>
                          </a:solidFill>
                          <a:effectLst/>
                          <a:latin typeface="+mn-lt"/>
                          <a:ea typeface="+mn-ea"/>
                          <a:cs typeface="+mn-cs"/>
                        </a:rPr>
                        <a:t>m</a:t>
                      </a:r>
                      <a:r>
                        <a:rPr lang="tr-TR" sz="1400" kern="1200" baseline="30000" dirty="0" smtClean="0">
                          <a:solidFill>
                            <a:schemeClr val="tx1"/>
                          </a:solidFill>
                          <a:effectLst/>
                          <a:latin typeface="+mn-lt"/>
                          <a:ea typeface="+mn-ea"/>
                          <a:cs typeface="+mn-cs"/>
                        </a:rPr>
                        <a:t>2</a:t>
                      </a:r>
                      <a:r>
                        <a:rPr lang="tr-TR" sz="1400" dirty="0" smtClean="0">
                          <a:latin typeface="+mn-lt"/>
                          <a:cs typeface="Calibri"/>
                        </a:rPr>
                        <a:t>)</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baseline="20833" dirty="0">
                          <a:solidFill>
                            <a:schemeClr val="tx1"/>
                          </a:solidFill>
                          <a:latin typeface="+mn-lt"/>
                          <a:cs typeface="Calibri"/>
                        </a:rPr>
                        <a:t>-</a:t>
                      </a:r>
                      <a:endParaRPr sz="1400" baseline="20833"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rPr>
                        <a:t>8.470</a:t>
                      </a:r>
                      <a:endParaRPr lang="tr-TR" sz="1400" dirty="0">
                        <a:solidFill>
                          <a:schemeClr val="tx1"/>
                        </a:solidFill>
                        <a:latin typeface="+mn-lt"/>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8.470</a:t>
                      </a:r>
                      <a:endParaRPr kumimoji="0" lang="tr-TR" sz="1400" b="0" i="0" u="none" strike="noStrike" kern="1200" cap="none" spc="0" normalizeH="0" baseline="0" noProof="0" dirty="0">
                        <a:ln>
                          <a:noFill/>
                        </a:ln>
                        <a:solidFill>
                          <a:schemeClr val="tx1"/>
                        </a:solidFill>
                        <a:effectLst/>
                        <a:uLnTx/>
                        <a:uFillTx/>
                        <a:latin typeface="+mn-lt"/>
                        <a:ea typeface="+mn-ea"/>
                        <a:cs typeface="+mn-cs"/>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75320906"/>
                  </a:ext>
                </a:extLst>
              </a:tr>
            </a:tbl>
          </a:graphicData>
        </a:graphic>
      </p:graphicFrame>
      <p:sp>
        <p:nvSpPr>
          <p:cNvPr id="10" name="object 8"/>
          <p:cNvSpPr txBox="1"/>
          <p:nvPr/>
        </p:nvSpPr>
        <p:spPr>
          <a:xfrm>
            <a:off x="678284" y="5765433"/>
            <a:ext cx="5498397"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sz="1800" b="1" i="0" u="none" strike="noStrike" kern="1200" cap="none" spc="-15" normalizeH="0" baseline="0" noProof="0" dirty="0">
                <a:ln>
                  <a:noFill/>
                </a:ln>
                <a:solidFill>
                  <a:prstClr val="white"/>
                </a:solidFill>
                <a:effectLst/>
                <a:uLnTx/>
                <a:uFillTx/>
                <a:latin typeface="Calibri"/>
                <a:ea typeface="+mn-ea"/>
                <a:cs typeface="Calibri"/>
              </a:rPr>
              <a:t>Köy Yollarımızın </a:t>
            </a:r>
            <a:r>
              <a:rPr kumimoji="0" sz="1800" b="1" i="0" u="none" strike="noStrike" kern="1200" cap="none" spc="-30" normalizeH="0" baseline="0" noProof="0" dirty="0" err="1">
                <a:ln>
                  <a:noFill/>
                </a:ln>
                <a:solidFill>
                  <a:prstClr val="white"/>
                </a:solidFill>
                <a:effectLst/>
                <a:uLnTx/>
                <a:uFillTx/>
                <a:latin typeface="Calibri"/>
                <a:ea typeface="+mn-ea"/>
                <a:cs typeface="Calibri"/>
              </a:rPr>
              <a:t>Toplam</a:t>
            </a:r>
            <a:r>
              <a:rPr kumimoji="0" sz="1800" b="1" i="0" u="none" strike="noStrike" kern="1200" cap="none" spc="-30" normalizeH="0" baseline="0" noProof="0" dirty="0">
                <a:ln>
                  <a:noFill/>
                </a:ln>
                <a:solidFill>
                  <a:prstClr val="white"/>
                </a:solidFill>
                <a:effectLst/>
                <a:uLnTx/>
                <a:uFillTx/>
                <a:latin typeface="Calibri"/>
                <a:ea typeface="+mn-ea"/>
                <a:cs typeface="Calibri"/>
              </a:rPr>
              <a:t> </a:t>
            </a:r>
            <a:r>
              <a:rPr kumimoji="0" lang="tr-TR" sz="1800" b="1" i="0" u="none" strike="noStrike" kern="1200" cap="none" spc="-30" normalizeH="0" baseline="0" noProof="0" dirty="0" smtClean="0">
                <a:ln>
                  <a:noFill/>
                </a:ln>
                <a:solidFill>
                  <a:prstClr val="white"/>
                </a:solidFill>
                <a:effectLst/>
                <a:uLnTx/>
                <a:uFillTx/>
                <a:latin typeface="Calibri"/>
                <a:ea typeface="+mn-ea"/>
                <a:cs typeface="Calibri"/>
              </a:rPr>
              <a:t>2.190 </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k</a:t>
            </a:r>
            <a:r>
              <a:rPr kumimoji="0" sz="1800" b="1" i="0" u="none" strike="noStrike" kern="1200" cap="none" spc="-10" normalizeH="0" baseline="0" noProof="0" dirty="0" err="1" smtClean="0">
                <a:ln>
                  <a:noFill/>
                </a:ln>
                <a:solidFill>
                  <a:prstClr val="white"/>
                </a:solidFill>
                <a:effectLst/>
                <a:uLnTx/>
                <a:uFillTx/>
                <a:latin typeface="Calibri"/>
                <a:ea typeface="+mn-ea"/>
                <a:cs typeface="Calibri"/>
              </a:rPr>
              <a:t>m`si</a:t>
            </a:r>
            <a:r>
              <a:rPr kumimoji="0" lang="tr-TR" sz="1800" b="1" i="0" u="none" strike="noStrike" kern="1200" cap="none" spc="-10" normalizeH="0" baseline="0" noProof="0" dirty="0">
                <a:ln>
                  <a:noFill/>
                </a:ln>
                <a:solidFill>
                  <a:prstClr val="white"/>
                </a:solidFill>
                <a:effectLst/>
                <a:uLnTx/>
                <a:uFillTx/>
                <a:latin typeface="Calibri"/>
                <a:ea typeface="+mn-ea"/>
                <a:cs typeface="Calibri"/>
              </a:rPr>
              <a:t> </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 64) </a:t>
            </a:r>
            <a:r>
              <a:rPr kumimoji="0" sz="1800" b="1" i="0" u="none" strike="noStrike" kern="1200" cap="none" spc="-10" normalizeH="0" baseline="0" noProof="0" dirty="0" err="1">
                <a:ln>
                  <a:noFill/>
                </a:ln>
                <a:solidFill>
                  <a:prstClr val="white"/>
                </a:solidFill>
                <a:effectLst/>
                <a:uLnTx/>
                <a:uFillTx/>
                <a:latin typeface="Calibri"/>
                <a:ea typeface="+mn-ea"/>
                <a:cs typeface="Calibri"/>
              </a:rPr>
              <a:t>Asfalt</a:t>
            </a:r>
            <a:r>
              <a:rPr kumimoji="0" sz="1800" b="1" i="0" u="none" strike="noStrike" kern="1200" cap="none" spc="-15" normalizeH="0" baseline="0" noProof="0" dirty="0">
                <a:ln>
                  <a:noFill/>
                </a:ln>
                <a:solidFill>
                  <a:prstClr val="white"/>
                </a:solidFill>
                <a:effectLst/>
                <a:uLnTx/>
                <a:uFillTx/>
                <a:latin typeface="Calibri"/>
                <a:ea typeface="+mn-ea"/>
                <a:cs typeface="Calibri"/>
              </a:rPr>
              <a:t> </a:t>
            </a:r>
            <a:r>
              <a:rPr kumimoji="0" sz="1800" b="1" i="0" u="none" strike="noStrike" kern="1200" cap="none" spc="-45" normalizeH="0" baseline="0" noProof="0" dirty="0">
                <a:ln>
                  <a:noFill/>
                </a:ln>
                <a:solidFill>
                  <a:prstClr val="white"/>
                </a:solidFill>
                <a:effectLst/>
                <a:uLnTx/>
                <a:uFillTx/>
                <a:latin typeface="Calibri"/>
                <a:ea typeface="+mn-ea"/>
                <a:cs typeface="Calibri"/>
              </a:rPr>
              <a:t>Yoldur.</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1602541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78284" y="978061"/>
            <a:ext cx="1086662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İçme </a:t>
            </a:r>
            <a:r>
              <a:rPr kumimoji="0" sz="1600" b="1" i="0" u="none" strike="noStrike" kern="1200" cap="none" spc="-5" normalizeH="0" baseline="0" noProof="0" dirty="0">
                <a:ln>
                  <a:noFill/>
                </a:ln>
                <a:solidFill>
                  <a:srgbClr val="FFFFFF"/>
                </a:solidFill>
                <a:effectLst/>
                <a:uLnTx/>
                <a:uFillTx/>
                <a:latin typeface="Calibri"/>
                <a:ea typeface="+mn-ea"/>
                <a:cs typeface="Calibri"/>
              </a:rPr>
              <a:t>Suyu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10" normalizeH="0" baseline="0" noProof="0" dirty="0" err="1">
                <a:ln>
                  <a:noFill/>
                </a:ln>
                <a:solidFill>
                  <a:srgbClr val="FFFFFF"/>
                </a:solidFill>
                <a:effectLst/>
                <a:uLnTx/>
                <a:uFillTx/>
                <a:latin typeface="Calibri"/>
                <a:ea typeface="+mn-ea"/>
                <a:cs typeface="Calibri"/>
              </a:rPr>
              <a:t>Diğer</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Çalışmalar</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Adet</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İl Özel İdaresi ve </a:t>
            </a:r>
            <a:r>
              <a:rPr kumimoji="0" lang="tr-TR" sz="1800" b="1" i="0" u="none" strike="noStrike" kern="1200" cap="none" spc="0" normalizeH="0" baseline="0" noProof="0" dirty="0" err="1">
                <a:ln>
                  <a:noFill/>
                </a:ln>
                <a:solidFill>
                  <a:prstClr val="white"/>
                </a:solidFill>
                <a:effectLst/>
                <a:uLnTx/>
                <a:uFillTx/>
                <a:latin typeface="Calibri" panose="020F0502020204030204"/>
                <a:ea typeface="+mn-ea"/>
                <a:cs typeface="+mn-cs"/>
              </a:rPr>
              <a:t>Köydes</a:t>
            </a: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 Çalışmaları</a:t>
            </a:r>
          </a:p>
        </p:txBody>
      </p:sp>
      <p:graphicFrame>
        <p:nvGraphicFramePr>
          <p:cNvPr id="11" name="Tablo 10"/>
          <p:cNvGraphicFramePr>
            <a:graphicFrameLocks noGrp="1"/>
          </p:cNvGraphicFramePr>
          <p:nvPr>
            <p:extLst/>
          </p:nvPr>
        </p:nvGraphicFramePr>
        <p:xfrm>
          <a:off x="678284" y="1480629"/>
          <a:ext cx="10866626" cy="4215140"/>
        </p:xfrm>
        <a:graphic>
          <a:graphicData uri="http://schemas.openxmlformats.org/drawingml/2006/table">
            <a:tbl>
              <a:tblPr/>
              <a:tblGrid>
                <a:gridCol w="2451007">
                  <a:extLst>
                    <a:ext uri="{9D8B030D-6E8A-4147-A177-3AD203B41FA5}">
                      <a16:colId xmlns:a16="http://schemas.microsoft.com/office/drawing/2014/main" val="839246816"/>
                    </a:ext>
                  </a:extLst>
                </a:gridCol>
                <a:gridCol w="1549668">
                  <a:extLst>
                    <a:ext uri="{9D8B030D-6E8A-4147-A177-3AD203B41FA5}">
                      <a16:colId xmlns:a16="http://schemas.microsoft.com/office/drawing/2014/main" val="1620524514"/>
                    </a:ext>
                  </a:extLst>
                </a:gridCol>
                <a:gridCol w="1405288">
                  <a:extLst>
                    <a:ext uri="{9D8B030D-6E8A-4147-A177-3AD203B41FA5}">
                      <a16:colId xmlns:a16="http://schemas.microsoft.com/office/drawing/2014/main" val="3847709671"/>
                    </a:ext>
                  </a:extLst>
                </a:gridCol>
                <a:gridCol w="1289785">
                  <a:extLst>
                    <a:ext uri="{9D8B030D-6E8A-4147-A177-3AD203B41FA5}">
                      <a16:colId xmlns:a16="http://schemas.microsoft.com/office/drawing/2014/main" val="1501939229"/>
                    </a:ext>
                  </a:extLst>
                </a:gridCol>
                <a:gridCol w="1328287">
                  <a:extLst>
                    <a:ext uri="{9D8B030D-6E8A-4147-A177-3AD203B41FA5}">
                      <a16:colId xmlns:a16="http://schemas.microsoft.com/office/drawing/2014/main" val="2632939905"/>
                    </a:ext>
                  </a:extLst>
                </a:gridCol>
                <a:gridCol w="1405288">
                  <a:extLst>
                    <a:ext uri="{9D8B030D-6E8A-4147-A177-3AD203B41FA5}">
                      <a16:colId xmlns:a16="http://schemas.microsoft.com/office/drawing/2014/main" val="2808904193"/>
                    </a:ext>
                  </a:extLst>
                </a:gridCol>
                <a:gridCol w="1437303">
                  <a:extLst>
                    <a:ext uri="{9D8B030D-6E8A-4147-A177-3AD203B41FA5}">
                      <a16:colId xmlns:a16="http://schemas.microsoft.com/office/drawing/2014/main" val="2249608932"/>
                    </a:ext>
                  </a:extLst>
                </a:gridCol>
              </a:tblGrid>
              <a:tr h="701005">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nSpc>
                          <a:spcPct val="100000"/>
                        </a:lnSpc>
                        <a:spcBef>
                          <a:spcPts val="355"/>
                        </a:spcBef>
                      </a:pPr>
                      <a:r>
                        <a:rPr sz="1400" b="1" dirty="0">
                          <a:latin typeface="+mn-lt"/>
                        </a:rPr>
                        <a:t>İl </a:t>
                      </a:r>
                      <a:r>
                        <a:rPr sz="1400" b="1" spc="-15" dirty="0">
                          <a:latin typeface="+mn-lt"/>
                        </a:rPr>
                        <a:t>Özel</a:t>
                      </a:r>
                      <a:r>
                        <a:rPr sz="1400" b="1" spc="-35" dirty="0">
                          <a:latin typeface="+mn-lt"/>
                        </a:rPr>
                        <a:t> </a:t>
                      </a:r>
                      <a:r>
                        <a:rPr sz="1400" b="1" spc="-5" dirty="0">
                          <a:latin typeface="+mn-lt"/>
                        </a:rPr>
                        <a:t>İdaresi</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03225">
                        <a:lnSpc>
                          <a:spcPct val="100000"/>
                        </a:lnSpc>
                        <a:spcBef>
                          <a:spcPts val="355"/>
                        </a:spcBef>
                      </a:pPr>
                      <a:r>
                        <a:rPr sz="1400" b="1" spc="-15" dirty="0">
                          <a:latin typeface="+mn-lt"/>
                        </a:rPr>
                        <a:t>Köydes</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55"/>
                        </a:spcBef>
                      </a:pPr>
                      <a:r>
                        <a:rPr sz="1400" b="1" spc="-10" dirty="0">
                          <a:latin typeface="+mn-lt"/>
                        </a:rPr>
                        <a:t>DAP</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99109">
                        <a:lnSpc>
                          <a:spcPct val="100000"/>
                        </a:lnSpc>
                        <a:spcBef>
                          <a:spcPts val="355"/>
                        </a:spcBef>
                      </a:pPr>
                      <a:r>
                        <a:rPr sz="1400" b="1" dirty="0">
                          <a:latin typeface="+mn-lt"/>
                        </a:rPr>
                        <a:t>İlbank</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05" algn="ctr">
                        <a:lnSpc>
                          <a:spcPct val="100000"/>
                        </a:lnSpc>
                        <a:spcBef>
                          <a:spcPts val="355"/>
                        </a:spcBef>
                      </a:pPr>
                      <a:r>
                        <a:rPr lang="tr-TR" sz="1400" b="1" spc="-10" dirty="0" smtClean="0">
                          <a:latin typeface="+mn-lt"/>
                        </a:rPr>
                        <a:t>AFAD</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25450">
                        <a:lnSpc>
                          <a:spcPct val="100000"/>
                        </a:lnSpc>
                        <a:spcBef>
                          <a:spcPts val="355"/>
                        </a:spcBef>
                      </a:pPr>
                      <a:r>
                        <a:rPr sz="1400" b="1" spc="-30" dirty="0">
                          <a:latin typeface="+mn-lt"/>
                        </a:rPr>
                        <a:t>Toplam</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2419698"/>
                  </a:ext>
                </a:extLst>
              </a:tr>
              <a:tr h="702827">
                <a:tc>
                  <a:txBody>
                    <a:bodyPr/>
                    <a:lstStyle/>
                    <a:p>
                      <a:pPr marL="7620" algn="just">
                        <a:lnSpc>
                          <a:spcPts val="2100"/>
                        </a:lnSpc>
                      </a:pPr>
                      <a:r>
                        <a:rPr lang="tr-TR" sz="1400" dirty="0">
                          <a:latin typeface="+mn-lt"/>
                        </a:rPr>
                        <a:t>İçme </a:t>
                      </a:r>
                      <a:r>
                        <a:rPr lang="tr-TR" sz="1400" spc="-5" dirty="0">
                          <a:latin typeface="+mn-lt"/>
                        </a:rPr>
                        <a:t>Suyu</a:t>
                      </a:r>
                      <a:r>
                        <a:rPr lang="tr-TR" sz="1400" spc="-20" dirty="0">
                          <a:latin typeface="+mn-lt"/>
                        </a:rPr>
                        <a:t> </a:t>
                      </a:r>
                      <a:r>
                        <a:rPr lang="tr-TR" sz="1400" spc="-35" dirty="0">
                          <a:latin typeface="+mn-lt"/>
                        </a:rPr>
                        <a:t>Yeni Tesis</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solidFill>
                            <a:schemeClr val="tx1"/>
                          </a:solidFill>
                          <a:latin typeface="+mn-lt"/>
                          <a:cs typeface="Calibri"/>
                        </a:rPr>
                        <a:t>35</a:t>
                      </a:r>
                      <a:endParaRPr lang="tr-TR" sz="1400" b="1"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solidFill>
                            <a:schemeClr val="tx1"/>
                          </a:solidFill>
                          <a:latin typeface="+mn-lt"/>
                          <a:cs typeface="Calibri"/>
                        </a:rPr>
                        <a:t>35</a:t>
                      </a:r>
                      <a:endParaRPr sz="1400" b="1"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702827">
                <a:tc>
                  <a:txBody>
                    <a:bodyPr/>
                    <a:lstStyle/>
                    <a:p>
                      <a:pPr marL="7620">
                        <a:lnSpc>
                          <a:spcPct val="100000"/>
                        </a:lnSpc>
                        <a:spcBef>
                          <a:spcPts val="355"/>
                        </a:spcBef>
                      </a:pPr>
                      <a:r>
                        <a:rPr lang="tr-TR" sz="1400" spc="-35" dirty="0">
                          <a:latin typeface="+mn-lt"/>
                        </a:rPr>
                        <a:t>Tesis</a:t>
                      </a:r>
                      <a:r>
                        <a:rPr lang="tr-TR" sz="1400" spc="-20" dirty="0">
                          <a:latin typeface="+mn-lt"/>
                        </a:rPr>
                        <a:t> </a:t>
                      </a:r>
                      <a:r>
                        <a:rPr lang="tr-TR" sz="1400" spc="-5" dirty="0">
                          <a:latin typeface="+mn-lt"/>
                        </a:rPr>
                        <a:t>Geliştirme</a:t>
                      </a:r>
                      <a:endParaRPr lang="tr-T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5"/>
                        </a:spcBef>
                      </a:pPr>
                      <a:r>
                        <a:rPr lang="tr-TR" sz="1400" dirty="0" smtClean="0">
                          <a:solidFill>
                            <a:schemeClr val="tx1"/>
                          </a:solidFill>
                          <a:latin typeface="+mn-lt"/>
                        </a:rPr>
                        <a:t>1</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endParaRPr sz="1400" b="1"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b="1" dirty="0" smtClean="0">
                          <a:solidFill>
                            <a:schemeClr val="tx1"/>
                          </a:solidFill>
                          <a:latin typeface="+mn-lt"/>
                          <a:cs typeface="Calibri"/>
                        </a:rPr>
                        <a:t>1</a:t>
                      </a:r>
                      <a:endParaRPr sz="1400" b="1"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702827">
                <a:tc>
                  <a:txBody>
                    <a:bodyPr/>
                    <a:lstStyle/>
                    <a:p>
                      <a:pPr marL="7620">
                        <a:lnSpc>
                          <a:spcPct val="100000"/>
                        </a:lnSpc>
                        <a:spcBef>
                          <a:spcPts val="359"/>
                        </a:spcBef>
                      </a:pPr>
                      <a:r>
                        <a:rPr lang="tr-TR" sz="1400" spc="-5" dirty="0">
                          <a:latin typeface="+mn-lt"/>
                        </a:rPr>
                        <a:t>İçme Suyu Bakım</a:t>
                      </a:r>
                      <a:r>
                        <a:rPr lang="tr-TR" sz="1400" spc="-5" baseline="0" dirty="0">
                          <a:latin typeface="+mn-lt"/>
                        </a:rPr>
                        <a:t> Onarım</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9</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9</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702827">
                <a:tc>
                  <a:txBody>
                    <a:bodyPr/>
                    <a:lstStyle/>
                    <a:p>
                      <a:pPr marL="7620">
                        <a:lnSpc>
                          <a:spcPct val="100000"/>
                        </a:lnSpc>
                        <a:spcBef>
                          <a:spcPts val="359"/>
                        </a:spcBef>
                      </a:pPr>
                      <a:r>
                        <a:rPr lang="tr-TR" sz="1400" spc="-15" dirty="0">
                          <a:latin typeface="+mn-lt"/>
                        </a:rPr>
                        <a:t>Kanalizasyon</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smtClean="0">
                          <a:solidFill>
                            <a:schemeClr val="tx1"/>
                          </a:solidFill>
                          <a:latin typeface="+mn-lt"/>
                          <a:cs typeface="Calibri"/>
                        </a:rPr>
                        <a:t>4</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7</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smtClean="0">
                          <a:solidFill>
                            <a:schemeClr val="tx1"/>
                          </a:solidFill>
                          <a:latin typeface="+mn-lt"/>
                        </a:rPr>
                        <a:t>1</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12</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02827">
                <a:tc>
                  <a:txBody>
                    <a:bodyPr/>
                    <a:lstStyle/>
                    <a:p>
                      <a:pPr marL="7620">
                        <a:lnSpc>
                          <a:spcPct val="100000"/>
                        </a:lnSpc>
                        <a:spcBef>
                          <a:spcPts val="360"/>
                        </a:spcBef>
                      </a:pPr>
                      <a:r>
                        <a:rPr lang="tr-TR" sz="1400" spc="-5" dirty="0">
                          <a:latin typeface="+mn-lt"/>
                        </a:rPr>
                        <a:t>Sulama</a:t>
                      </a:r>
                      <a:r>
                        <a:rPr lang="tr-TR" sz="1400" spc="-15" dirty="0">
                          <a:latin typeface="+mn-lt"/>
                        </a:rPr>
                        <a:t> </a:t>
                      </a:r>
                      <a:r>
                        <a:rPr lang="tr-TR" sz="1400" spc="-30" dirty="0">
                          <a:latin typeface="+mn-lt"/>
                        </a:rPr>
                        <a:t>Tesisi</a:t>
                      </a:r>
                      <a:endParaRPr lang="tr-T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dirty="0" smtClean="0">
                          <a:solidFill>
                            <a:schemeClr val="tx1"/>
                          </a:solidFill>
                          <a:latin typeface="+mn-lt"/>
                          <a:cs typeface="Calibri"/>
                        </a:rPr>
                        <a:t>1</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solidFill>
                            <a:schemeClr val="tx1"/>
                          </a:solidFill>
                          <a:latin typeface="+mn-lt"/>
                          <a:cs typeface="Calibri"/>
                        </a:rPr>
                        <a:t>3</a:t>
                      </a:r>
                      <a:endParaRPr sz="1400" b="1"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solidFill>
                            <a:schemeClr val="tx1"/>
                          </a:solidFill>
                          <a:latin typeface="+mn-lt"/>
                        </a:rPr>
                        <a:t>-</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solidFill>
                            <a:schemeClr val="tx1"/>
                          </a:solidFill>
                          <a:latin typeface="+mn-lt"/>
                        </a:rPr>
                        <a:t>-</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solidFill>
                            <a:schemeClr val="tx1"/>
                          </a:solidFill>
                          <a:latin typeface="+mn-lt"/>
                          <a:cs typeface="Calibri"/>
                        </a:rPr>
                        <a:t>4</a:t>
                      </a:r>
                      <a:endParaRPr sz="1400" b="1"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spTree>
    <p:extLst>
      <p:ext uri="{BB962C8B-B14F-4D97-AF65-F5344CB8AC3E}">
        <p14:creationId xmlns:p14="http://schemas.microsoft.com/office/powerpoint/2010/main" val="342138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2320468276"/>
              </p:ext>
            </p:extLst>
          </p:nvPr>
        </p:nvGraphicFramePr>
        <p:xfrm>
          <a:off x="678284" y="1364791"/>
          <a:ext cx="5915658" cy="3266204"/>
        </p:xfrm>
        <a:graphic>
          <a:graphicData uri="http://schemas.openxmlformats.org/drawingml/2006/chart">
            <c:chart xmlns:c="http://schemas.openxmlformats.org/drawingml/2006/chart" xmlns:r="http://schemas.openxmlformats.org/officeDocument/2006/relationships" r:id="rId3"/>
          </a:graphicData>
        </a:graphic>
      </p:graphicFrame>
      <p:sp>
        <p:nvSpPr>
          <p:cNvPr id="12" name="Dikdörtgen 11"/>
          <p:cNvSpPr/>
          <p:nvPr/>
        </p:nvSpPr>
        <p:spPr>
          <a:xfrm>
            <a:off x="678284" y="4691655"/>
            <a:ext cx="5915658" cy="147072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srgbClr val="0F243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2024 </a:t>
            </a:r>
            <a:r>
              <a:rPr kumimoji="0" lang="tr-TR" sz="2000" b="0" i="0" u="none" strike="noStrike" kern="1200" cap="none" spc="0" normalizeH="0" baseline="0" noProof="0" dirty="0">
                <a:ln>
                  <a:noFill/>
                </a:ln>
                <a:solidFill>
                  <a:prstClr val="white"/>
                </a:solidFill>
                <a:effectLst/>
                <a:uLnTx/>
                <a:uFillTx/>
                <a:latin typeface="Arial Black"/>
                <a:ea typeface="+mn-ea"/>
                <a:cs typeface="Arial Black"/>
              </a:rPr>
              <a:t>Yılı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74.776</a:t>
            </a:r>
            <a:r>
              <a:rPr kumimoji="0" lang="tr-TR" sz="2000" b="0" i="0" u="none" strike="noStrike" kern="1200" cap="none" spc="-10" normalizeH="0" baseline="0" noProof="0" dirty="0" smtClean="0">
                <a:ln>
                  <a:noFill/>
                </a:ln>
                <a:solidFill>
                  <a:prstClr val="white"/>
                </a:solidFill>
                <a:effectLst/>
                <a:uLnTx/>
                <a:uFillTx/>
                <a:latin typeface="Arial Black"/>
                <a:ea typeface="+mn-ea"/>
                <a:cs typeface="Arial Black"/>
              </a:rPr>
              <a:t>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Yerli</a:t>
            </a: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5" normalizeH="0" baseline="0" noProof="0" dirty="0" smtClean="0">
                <a:ln>
                  <a:noFill/>
                </a:ln>
                <a:solidFill>
                  <a:prstClr val="white"/>
                </a:solidFill>
                <a:effectLst/>
                <a:uLnTx/>
                <a:uFillTx/>
                <a:latin typeface="Arial Black"/>
                <a:ea typeface="+mn-ea"/>
                <a:cs typeface="Arial Black"/>
              </a:rPr>
              <a:t>2.289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Yabancı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Toplam: </a:t>
            </a:r>
            <a:r>
              <a:rPr kumimoji="0" lang="tr-TR" sz="2000" b="0" i="0" u="none" strike="noStrike" kern="1200" cap="none" spc="-30" normalizeH="0" baseline="0" noProof="0" dirty="0" smtClean="0">
                <a:ln>
                  <a:noFill/>
                </a:ln>
                <a:solidFill>
                  <a:srgbClr val="FFC000"/>
                </a:solidFill>
                <a:effectLst/>
                <a:uLnTx/>
                <a:uFillTx/>
                <a:latin typeface="Arial Black"/>
                <a:ea typeface="+mn-ea"/>
                <a:cs typeface="Arial Black"/>
              </a:rPr>
              <a:t>77.065 </a:t>
            </a: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Turist</a:t>
            </a: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sp>
        <p:nvSpPr>
          <p:cNvPr id="11" name="object 7"/>
          <p:cNvSpPr txBox="1"/>
          <p:nvPr/>
        </p:nvSpPr>
        <p:spPr>
          <a:xfrm>
            <a:off x="678284" y="978061"/>
            <a:ext cx="1081562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Turist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Sayısı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Resim 1"/>
          <p:cNvPicPr>
            <a:picLocks noChangeAspect="1"/>
          </p:cNvPicPr>
          <p:nvPr/>
        </p:nvPicPr>
        <p:blipFill rotWithShape="1">
          <a:blip r:embed="rId4">
            <a:extLst>
              <a:ext uri="{28A0092B-C50C-407E-A947-70E740481C1C}">
                <a14:useLocalDpi xmlns:a14="http://schemas.microsoft.com/office/drawing/2010/main" val="0"/>
              </a:ext>
            </a:extLst>
          </a:blip>
          <a:srcRect r="43396"/>
          <a:stretch/>
        </p:blipFill>
        <p:spPr>
          <a:xfrm>
            <a:off x="6774427" y="1364791"/>
            <a:ext cx="4719484" cy="4779657"/>
          </a:xfrm>
          <a:prstGeom prst="rect">
            <a:avLst/>
          </a:prstGeom>
          <a:ln w="19050">
            <a:solidFill>
              <a:srgbClr val="BCD6ED"/>
            </a:solidFill>
          </a:ln>
        </p:spPr>
      </p:pic>
      <p:sp>
        <p:nvSpPr>
          <p:cNvPr id="13" name="object 15"/>
          <p:cNvSpPr txBox="1"/>
          <p:nvPr/>
        </p:nvSpPr>
        <p:spPr>
          <a:xfrm>
            <a:off x="9943277" y="5843002"/>
            <a:ext cx="1524000" cy="265457"/>
          </a:xfrm>
          <a:prstGeom prst="rect">
            <a:avLst/>
          </a:prstGeom>
          <a:solidFill>
            <a:schemeClr val="bg1"/>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Buban</a:t>
            </a:r>
            <a:r>
              <a:rPr kumimoji="0" lang="tr-TR" sz="1500" b="0" i="0" u="none" strike="noStrike" kern="1200" cap="none" spc="0" normalizeH="0" baseline="0" noProof="0" dirty="0">
                <a:ln>
                  <a:noFill/>
                </a:ln>
                <a:solidFill>
                  <a:prstClr val="black"/>
                </a:solidFill>
                <a:effectLst/>
                <a:uLnTx/>
                <a:uFillTx/>
                <a:latin typeface="Calibri"/>
                <a:ea typeface="+mn-ea"/>
                <a:cs typeface="Calibri"/>
              </a:rPr>
              <a:t> Bacaları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7348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pSp>
        <p:nvGrpSpPr>
          <p:cNvPr id="51" name="Grup 50"/>
          <p:cNvGrpSpPr/>
          <p:nvPr/>
        </p:nvGrpSpPr>
        <p:grpSpPr>
          <a:xfrm>
            <a:off x="3035746" y="687570"/>
            <a:ext cx="5783789" cy="5719580"/>
            <a:chOff x="1524000" y="1468582"/>
            <a:chExt cx="16223672" cy="16043563"/>
          </a:xfrm>
          <a:effectLst>
            <a:outerShdw blurRad="127000" sx="102000" sy="102000" algn="ctr" rotWithShape="0">
              <a:prstClr val="black">
                <a:alpha val="40000"/>
              </a:prstClr>
            </a:outerShdw>
          </a:effectLst>
        </p:grpSpPr>
        <p:pic>
          <p:nvPicPr>
            <p:cNvPr id="52" name="Resim 51"/>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l="62674" t="39272" r="5671" b="18409"/>
            <a:stretch/>
          </p:blipFill>
          <p:spPr>
            <a:xfrm>
              <a:off x="11637818" y="7841674"/>
              <a:ext cx="5181600" cy="6927272"/>
            </a:xfrm>
            <a:prstGeom prst="rect">
              <a:avLst/>
            </a:prstGeom>
            <a:effectLst>
              <a:softEdge rad="12700"/>
            </a:effectLst>
          </p:spPr>
        </p:pic>
        <p:pic>
          <p:nvPicPr>
            <p:cNvPr id="53" name="Resim 52"/>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89" t="19975" r="74228" b="57004"/>
            <a:stretch/>
          </p:blipFill>
          <p:spPr>
            <a:xfrm>
              <a:off x="1524000" y="4682836"/>
              <a:ext cx="4073236" cy="3768437"/>
            </a:xfrm>
            <a:prstGeom prst="rect">
              <a:avLst/>
            </a:prstGeom>
            <a:ln>
              <a:noFill/>
            </a:ln>
            <a:effectLst>
              <a:softEdge rad="12700"/>
            </a:effectLst>
          </p:spPr>
        </p:pic>
        <p:pic>
          <p:nvPicPr>
            <p:cNvPr id="54" name="Resim 53"/>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25603" t="339" r="41896" b="78841"/>
            <a:stretch/>
          </p:blipFill>
          <p:spPr>
            <a:xfrm>
              <a:off x="5569528" y="1468582"/>
              <a:ext cx="5320146" cy="3408218"/>
            </a:xfrm>
            <a:prstGeom prst="rect">
              <a:avLst/>
            </a:prstGeom>
            <a:effectLst>
              <a:softEdge rad="12700"/>
            </a:effectLst>
          </p:spPr>
        </p:pic>
        <p:pic>
          <p:nvPicPr>
            <p:cNvPr id="55" name="Resim 54"/>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29666" t="12695" r="38003" b="55819"/>
            <a:stretch/>
          </p:blipFill>
          <p:spPr>
            <a:xfrm>
              <a:off x="6234545" y="3491345"/>
              <a:ext cx="5292437" cy="5153891"/>
            </a:xfrm>
            <a:prstGeom prst="rect">
              <a:avLst/>
            </a:prstGeom>
            <a:effectLst>
              <a:softEdge rad="12700"/>
            </a:effectLst>
          </p:spPr>
        </p:pic>
        <p:pic>
          <p:nvPicPr>
            <p:cNvPr id="56" name="Resim 55"/>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l="16293" t="61617" r="21075" b="1650"/>
            <a:stretch/>
          </p:blipFill>
          <p:spPr>
            <a:xfrm>
              <a:off x="4045528" y="11499272"/>
              <a:ext cx="10252364" cy="6012873"/>
            </a:xfrm>
            <a:prstGeom prst="rect">
              <a:avLst/>
            </a:prstGeom>
            <a:effectLst>
              <a:softEdge rad="12700"/>
            </a:effectLst>
          </p:spPr>
        </p:pic>
        <p:pic>
          <p:nvPicPr>
            <p:cNvPr id="57" name="Resim 56"/>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l="54042" t="8803" b="50233"/>
            <a:stretch/>
          </p:blipFill>
          <p:spPr>
            <a:xfrm>
              <a:off x="10224655" y="2854036"/>
              <a:ext cx="7523017" cy="6705600"/>
            </a:xfrm>
            <a:prstGeom prst="rect">
              <a:avLst/>
            </a:prstGeom>
            <a:effectLst>
              <a:softEdge rad="12700"/>
            </a:effectLst>
          </p:spPr>
        </p:pic>
        <p:pic>
          <p:nvPicPr>
            <p:cNvPr id="58" name="Resim 57"/>
            <p:cNvPicPr>
              <a:picLocks noChangeAspect="1"/>
            </p:cNvPicPr>
            <p:nvPr/>
          </p:nvPicPr>
          <p:blipFill rotWithShape="1">
            <a:blip r:embed="rId8" cstate="print">
              <a:biLevel thresh="25000"/>
              <a:extLst>
                <a:ext uri="{28A0092B-C50C-407E-A947-70E740481C1C}">
                  <a14:useLocalDpi xmlns:a14="http://schemas.microsoft.com/office/drawing/2010/main" val="0"/>
                </a:ext>
              </a:extLst>
            </a:blip>
            <a:srcRect l="14262" t="11172" r="59839" b="59881"/>
            <a:stretch/>
          </p:blipFill>
          <p:spPr>
            <a:xfrm>
              <a:off x="3713018" y="3241964"/>
              <a:ext cx="4239491" cy="4738254"/>
            </a:xfrm>
            <a:prstGeom prst="rect">
              <a:avLst/>
            </a:prstGeom>
            <a:effectLst>
              <a:softEdge rad="12700"/>
            </a:effectLst>
          </p:spPr>
        </p:pic>
        <p:pic>
          <p:nvPicPr>
            <p:cNvPr id="59" name="Resim 58">
              <a:hlinkClick r:id="rId9" action="ppaction://hlinkfile"/>
            </p:cNvPr>
            <p:cNvPicPr>
              <a:picLocks noChangeAspect="1"/>
            </p:cNvPicPr>
            <p:nvPr/>
          </p:nvPicPr>
          <p:blipFill rotWithShape="1">
            <a:blip r:embed="rId10" cstate="print">
              <a:biLevel thresh="25000"/>
              <a:extLst>
                <a:ext uri="{28A0092B-C50C-407E-A947-70E740481C1C}">
                  <a14:useLocalDpi xmlns:a14="http://schemas.microsoft.com/office/drawing/2010/main" val="0"/>
                </a:ext>
              </a:extLst>
            </a:blip>
            <a:srcRect l="21540" t="36902" r="30554" b="21964"/>
            <a:stretch/>
          </p:blipFill>
          <p:spPr>
            <a:xfrm>
              <a:off x="4904509" y="7453746"/>
              <a:ext cx="7841673" cy="6733310"/>
            </a:xfrm>
            <a:prstGeom prst="rect">
              <a:avLst/>
            </a:prstGeom>
            <a:effectLst>
              <a:softEdge rad="12700"/>
            </a:effectLst>
          </p:spPr>
        </p:pic>
      </p:grpSp>
      <p:grpSp>
        <p:nvGrpSpPr>
          <p:cNvPr id="15" name="Grup 14"/>
          <p:cNvGrpSpPr/>
          <p:nvPr/>
        </p:nvGrpSpPr>
        <p:grpSpPr>
          <a:xfrm>
            <a:off x="701515" y="4699085"/>
            <a:ext cx="1369054" cy="1460212"/>
            <a:chOff x="489370" y="3151806"/>
            <a:chExt cx="1369054" cy="1460212"/>
          </a:xfrm>
        </p:grpSpPr>
        <p:sp>
          <p:nvSpPr>
            <p:cNvPr id="11" name="Dikdörtgen 10"/>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Hesarek Kayak Tesisleri</a:t>
              </a:r>
            </a:p>
          </p:txBody>
        </p:sp>
        <p:pic>
          <p:nvPicPr>
            <p:cNvPr id="14" name="Resim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370" y="3151806"/>
              <a:ext cx="1369054" cy="912703"/>
            </a:xfrm>
            <a:prstGeom prst="rect">
              <a:avLst/>
            </a:prstGeom>
            <a:ln w="28575">
              <a:solidFill>
                <a:srgbClr val="BCD6ED"/>
              </a:solidFill>
            </a:ln>
          </p:spPr>
        </p:pic>
      </p:grpSp>
      <p:grpSp>
        <p:nvGrpSpPr>
          <p:cNvPr id="61" name="Grup 60"/>
          <p:cNvGrpSpPr/>
          <p:nvPr/>
        </p:nvGrpSpPr>
        <p:grpSpPr>
          <a:xfrm>
            <a:off x="702348" y="2853858"/>
            <a:ext cx="1311505" cy="1460212"/>
            <a:chOff x="507577" y="3151806"/>
            <a:chExt cx="1311505" cy="1460212"/>
          </a:xfrm>
        </p:grpSpPr>
        <p:sp>
          <p:nvSpPr>
            <p:cNvPr id="62" name="Dikdörtgen 61"/>
            <p:cNvSpPr/>
            <p:nvPr/>
          </p:nvSpPr>
          <p:spPr>
            <a:xfrm>
              <a:off x="546418" y="4064509"/>
              <a:ext cx="1235161"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white"/>
                  </a:solidFill>
                  <a:effectLst/>
                  <a:uLnTx/>
                  <a:uFillTx/>
                  <a:latin typeface="Calibri"/>
                  <a:ea typeface="+mn-ea"/>
                  <a:cs typeface="+mn-cs"/>
                </a:rPr>
                <a:t>Buban</a:t>
              </a:r>
              <a:r>
                <a:rPr kumimoji="0" lang="tr-TR" sz="1200" b="0" i="0" u="none" strike="noStrike" kern="1200" cap="none" spc="0" normalizeH="0" baseline="0" noProof="0" dirty="0">
                  <a:ln>
                    <a:noFill/>
                  </a:ln>
                  <a:solidFill>
                    <a:prstClr val="white"/>
                  </a:solidFill>
                  <a:effectLst/>
                  <a:uLnTx/>
                  <a:uFillTx/>
                  <a:latin typeface="Calibri"/>
                  <a:ea typeface="+mn-ea"/>
                  <a:cs typeface="+mn-cs"/>
                </a:rPr>
                <a:t> Bacaları</a:t>
              </a:r>
            </a:p>
          </p:txBody>
        </p:sp>
        <p:pic>
          <p:nvPicPr>
            <p:cNvPr id="63" name="Resim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577" y="3151806"/>
              <a:ext cx="1311505" cy="912703"/>
            </a:xfrm>
            <a:prstGeom prst="rect">
              <a:avLst/>
            </a:prstGeom>
            <a:ln w="28575">
              <a:solidFill>
                <a:srgbClr val="BCD6ED"/>
              </a:solidFill>
            </a:ln>
          </p:spPr>
        </p:pic>
      </p:grpSp>
      <p:grpSp>
        <p:nvGrpSpPr>
          <p:cNvPr id="64" name="Grup 63"/>
          <p:cNvGrpSpPr/>
          <p:nvPr/>
        </p:nvGrpSpPr>
        <p:grpSpPr>
          <a:xfrm>
            <a:off x="702348" y="990772"/>
            <a:ext cx="1369054" cy="1317752"/>
            <a:chOff x="489370" y="3235471"/>
            <a:chExt cx="1369054" cy="1317752"/>
          </a:xfrm>
        </p:grpSpPr>
        <p:sp>
          <p:nvSpPr>
            <p:cNvPr id="65" name="Dikdörtgen 64"/>
            <p:cNvSpPr/>
            <p:nvPr/>
          </p:nvSpPr>
          <p:spPr>
            <a:xfrm>
              <a:off x="566215" y="4005714"/>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Kiğı Kalesi</a:t>
              </a:r>
            </a:p>
          </p:txBody>
        </p:sp>
        <p:pic>
          <p:nvPicPr>
            <p:cNvPr id="66" name="Resim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370" y="3235471"/>
              <a:ext cx="1369054" cy="745373"/>
            </a:xfrm>
            <a:prstGeom prst="rect">
              <a:avLst/>
            </a:prstGeom>
            <a:ln w="28575">
              <a:solidFill>
                <a:srgbClr val="BCD6ED"/>
              </a:solidFill>
            </a:ln>
          </p:spPr>
        </p:pic>
      </p:grpSp>
      <p:grpSp>
        <p:nvGrpSpPr>
          <p:cNvPr id="67" name="Grup 66"/>
          <p:cNvGrpSpPr/>
          <p:nvPr/>
        </p:nvGrpSpPr>
        <p:grpSpPr>
          <a:xfrm>
            <a:off x="2342659" y="3440543"/>
            <a:ext cx="1216937" cy="1460212"/>
            <a:chOff x="565428" y="3151806"/>
            <a:chExt cx="1216937" cy="1460212"/>
          </a:xfrm>
        </p:grpSpPr>
        <p:sp>
          <p:nvSpPr>
            <p:cNvPr id="68" name="Dikdörtgen 6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Urartu Yolu</a:t>
              </a:r>
            </a:p>
          </p:txBody>
        </p:sp>
        <p:pic>
          <p:nvPicPr>
            <p:cNvPr id="69" name="Resim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5428" y="3151806"/>
              <a:ext cx="1216937" cy="912703"/>
            </a:xfrm>
            <a:prstGeom prst="rect">
              <a:avLst/>
            </a:prstGeom>
            <a:ln w="28575">
              <a:solidFill>
                <a:srgbClr val="BCD6ED"/>
              </a:solidFill>
            </a:ln>
          </p:spPr>
        </p:pic>
      </p:grpSp>
      <p:grpSp>
        <p:nvGrpSpPr>
          <p:cNvPr id="71" name="Grup 70"/>
          <p:cNvGrpSpPr/>
          <p:nvPr/>
        </p:nvGrpSpPr>
        <p:grpSpPr>
          <a:xfrm>
            <a:off x="4711043" y="3946143"/>
            <a:ext cx="272421" cy="272421"/>
            <a:chOff x="3632960" y="2812930"/>
            <a:chExt cx="454662" cy="454662"/>
          </a:xfrm>
        </p:grpSpPr>
        <p:sp>
          <p:nvSpPr>
            <p:cNvPr id="72" name="Gözyaşı Damlası 7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75" name="Dirsek Bağlayıcısı 74"/>
          <p:cNvCxnSpPr>
            <a:stCxn id="72" idx="7"/>
            <a:endCxn id="14" idx="3"/>
          </p:cNvCxnSpPr>
          <p:nvPr/>
        </p:nvCxnSpPr>
        <p:spPr>
          <a:xfrm flipH="1">
            <a:off x="2070569" y="4402360"/>
            <a:ext cx="2778208" cy="753077"/>
          </a:xfrm>
          <a:prstGeom prst="bentConnector3">
            <a:avLst>
              <a:gd name="adj1" fmla="val -13076"/>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77" name="Grup 76"/>
          <p:cNvGrpSpPr/>
          <p:nvPr/>
        </p:nvGrpSpPr>
        <p:grpSpPr>
          <a:xfrm>
            <a:off x="5021651" y="3291180"/>
            <a:ext cx="272421" cy="272421"/>
            <a:chOff x="3632960" y="2812930"/>
            <a:chExt cx="454662" cy="454662"/>
          </a:xfrm>
        </p:grpSpPr>
        <p:sp>
          <p:nvSpPr>
            <p:cNvPr id="78" name="Gözyaşı Damlası 7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0" name="Dirsek Bağlayıcısı 79"/>
          <p:cNvCxnSpPr>
            <a:stCxn id="78" idx="7"/>
            <a:endCxn id="63" idx="3"/>
          </p:cNvCxnSpPr>
          <p:nvPr/>
        </p:nvCxnSpPr>
        <p:spPr>
          <a:xfrm flipH="1" flipV="1">
            <a:off x="2013853" y="3310210"/>
            <a:ext cx="3145532" cy="437187"/>
          </a:xfrm>
          <a:prstGeom prst="bentConnector5">
            <a:avLst>
              <a:gd name="adj1" fmla="val 13054"/>
              <a:gd name="adj2" fmla="val 178413"/>
              <a:gd name="adj3" fmla="val 78767"/>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85" name="Grup 84"/>
          <p:cNvGrpSpPr/>
          <p:nvPr/>
        </p:nvGrpSpPr>
        <p:grpSpPr>
          <a:xfrm>
            <a:off x="4241702" y="3625863"/>
            <a:ext cx="272421" cy="272421"/>
            <a:chOff x="3632960" y="2812930"/>
            <a:chExt cx="454662" cy="454662"/>
          </a:xfrm>
        </p:grpSpPr>
        <p:sp>
          <p:nvSpPr>
            <p:cNvPr id="86" name="Gözyaşı Damlası 8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8" name="Dirsek Bağlayıcısı 87"/>
          <p:cNvCxnSpPr>
            <a:endCxn id="69" idx="3"/>
          </p:cNvCxnSpPr>
          <p:nvPr/>
        </p:nvCxnSpPr>
        <p:spPr>
          <a:xfrm rot="10800000">
            <a:off x="3559597" y="3896896"/>
            <a:ext cx="813621" cy="203081"/>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97" name="Grup 96"/>
          <p:cNvGrpSpPr/>
          <p:nvPr/>
        </p:nvGrpSpPr>
        <p:grpSpPr>
          <a:xfrm>
            <a:off x="4321286" y="1644168"/>
            <a:ext cx="527491" cy="455615"/>
            <a:chOff x="3632960" y="2812930"/>
            <a:chExt cx="454662" cy="454662"/>
          </a:xfrm>
        </p:grpSpPr>
        <p:sp>
          <p:nvSpPr>
            <p:cNvPr id="98" name="Gözyaşı Damlası 9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00" name="Dirsek Bağlayıcısı 99"/>
          <p:cNvCxnSpPr>
            <a:stCxn id="98" idx="7"/>
            <a:endCxn id="66" idx="3"/>
          </p:cNvCxnSpPr>
          <p:nvPr/>
        </p:nvCxnSpPr>
        <p:spPr>
          <a:xfrm flipH="1" flipV="1">
            <a:off x="2071402" y="1363459"/>
            <a:ext cx="2558594" cy="1085730"/>
          </a:xfrm>
          <a:prstGeom prst="bentConnector3">
            <a:avLst>
              <a:gd name="adj1" fmla="val -1608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7" name="Grup 106"/>
          <p:cNvGrpSpPr/>
          <p:nvPr/>
        </p:nvGrpSpPr>
        <p:grpSpPr>
          <a:xfrm>
            <a:off x="8518457" y="4699085"/>
            <a:ext cx="1216937" cy="1460212"/>
            <a:chOff x="565428" y="3151806"/>
            <a:chExt cx="1216937" cy="1460212"/>
          </a:xfrm>
        </p:grpSpPr>
        <p:sp>
          <p:nvSpPr>
            <p:cNvPr id="108" name="Dikdörtgen 10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Zağ Mağaraları</a:t>
              </a:r>
            </a:p>
          </p:txBody>
        </p:sp>
        <p:pic>
          <p:nvPicPr>
            <p:cNvPr id="109" name="Resim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10" name="Grup 109"/>
          <p:cNvGrpSpPr/>
          <p:nvPr/>
        </p:nvGrpSpPr>
        <p:grpSpPr>
          <a:xfrm>
            <a:off x="10251263" y="4544881"/>
            <a:ext cx="1220490" cy="1375135"/>
            <a:chOff x="565428" y="3205047"/>
            <a:chExt cx="1220490" cy="1375135"/>
          </a:xfrm>
        </p:grpSpPr>
        <p:sp>
          <p:nvSpPr>
            <p:cNvPr id="111" name="Dikdörtgen 110"/>
            <p:cNvSpPr/>
            <p:nvPr/>
          </p:nvSpPr>
          <p:spPr>
            <a:xfrm>
              <a:off x="570554" y="4032673"/>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Yüzen Ada</a:t>
              </a:r>
            </a:p>
          </p:txBody>
        </p:sp>
        <p:pic>
          <p:nvPicPr>
            <p:cNvPr id="112" name="Resim 1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428" y="3205047"/>
              <a:ext cx="1216937" cy="806220"/>
            </a:xfrm>
            <a:prstGeom prst="rect">
              <a:avLst/>
            </a:prstGeom>
            <a:ln w="28575">
              <a:solidFill>
                <a:srgbClr val="BCD6ED"/>
              </a:solidFill>
            </a:ln>
          </p:spPr>
        </p:pic>
      </p:grpSp>
      <p:grpSp>
        <p:nvGrpSpPr>
          <p:cNvPr id="113" name="Grup 112"/>
          <p:cNvGrpSpPr/>
          <p:nvPr/>
        </p:nvGrpSpPr>
        <p:grpSpPr>
          <a:xfrm>
            <a:off x="10250477" y="2847926"/>
            <a:ext cx="1216937" cy="1361754"/>
            <a:chOff x="565428" y="3202512"/>
            <a:chExt cx="1216937" cy="1361754"/>
          </a:xfrm>
        </p:grpSpPr>
        <p:sp>
          <p:nvSpPr>
            <p:cNvPr id="114" name="Dikdörtgen 113"/>
            <p:cNvSpPr/>
            <p:nvPr/>
          </p:nvSpPr>
          <p:spPr>
            <a:xfrm>
              <a:off x="566214" y="401675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Kaplıcalar</a:t>
              </a:r>
            </a:p>
          </p:txBody>
        </p:sp>
        <p:pic>
          <p:nvPicPr>
            <p:cNvPr id="115" name="Resim 1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6" name="Grup 115"/>
          <p:cNvGrpSpPr/>
          <p:nvPr/>
        </p:nvGrpSpPr>
        <p:grpSpPr>
          <a:xfrm>
            <a:off x="8526752" y="974902"/>
            <a:ext cx="1216937" cy="1371094"/>
            <a:chOff x="565428" y="3202512"/>
            <a:chExt cx="1216937" cy="1371094"/>
          </a:xfrm>
        </p:grpSpPr>
        <p:sp>
          <p:nvSpPr>
            <p:cNvPr id="117" name="Dikdörtgen 116"/>
            <p:cNvSpPr/>
            <p:nvPr/>
          </p:nvSpPr>
          <p:spPr>
            <a:xfrm>
              <a:off x="566177" y="402609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Çır Şelalesi</a:t>
              </a:r>
            </a:p>
          </p:txBody>
        </p:sp>
        <p:pic>
          <p:nvPicPr>
            <p:cNvPr id="118" name="Resim 1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9" name="Grup 118"/>
          <p:cNvGrpSpPr/>
          <p:nvPr/>
        </p:nvGrpSpPr>
        <p:grpSpPr>
          <a:xfrm>
            <a:off x="10251263" y="990772"/>
            <a:ext cx="1216937" cy="1460212"/>
            <a:chOff x="565428" y="3151806"/>
            <a:chExt cx="1216937" cy="1460212"/>
          </a:xfrm>
        </p:grpSpPr>
        <p:sp>
          <p:nvSpPr>
            <p:cNvPr id="120" name="Dikdörtgen 119"/>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Güneşin Doğuşu</a:t>
              </a:r>
            </a:p>
          </p:txBody>
        </p:sp>
        <p:pic>
          <p:nvPicPr>
            <p:cNvPr id="121" name="Resim 1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22" name="Grup 121"/>
          <p:cNvGrpSpPr/>
          <p:nvPr/>
        </p:nvGrpSpPr>
        <p:grpSpPr>
          <a:xfrm>
            <a:off x="7139587" y="3610152"/>
            <a:ext cx="272421" cy="272421"/>
            <a:chOff x="3632960" y="2812930"/>
            <a:chExt cx="454662" cy="454662"/>
          </a:xfrm>
        </p:grpSpPr>
        <p:sp>
          <p:nvSpPr>
            <p:cNvPr id="123" name="Gözyaşı Damlası 122"/>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5" name="Grup 124"/>
          <p:cNvGrpSpPr/>
          <p:nvPr/>
        </p:nvGrpSpPr>
        <p:grpSpPr>
          <a:xfrm>
            <a:off x="5820862" y="3000428"/>
            <a:ext cx="272421" cy="272421"/>
            <a:chOff x="3632960" y="2812930"/>
            <a:chExt cx="454662" cy="454662"/>
          </a:xfrm>
        </p:grpSpPr>
        <p:sp>
          <p:nvSpPr>
            <p:cNvPr id="126" name="Gözyaşı Damlası 12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8" name="Grup 127"/>
          <p:cNvGrpSpPr/>
          <p:nvPr/>
        </p:nvGrpSpPr>
        <p:grpSpPr>
          <a:xfrm>
            <a:off x="6901958" y="3810896"/>
            <a:ext cx="272421" cy="272421"/>
            <a:chOff x="3632960" y="2812930"/>
            <a:chExt cx="454662" cy="454662"/>
          </a:xfrm>
        </p:grpSpPr>
        <p:sp>
          <p:nvSpPr>
            <p:cNvPr id="129" name="Gözyaşı Damlası 128"/>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1" name="Grup 130"/>
          <p:cNvGrpSpPr/>
          <p:nvPr/>
        </p:nvGrpSpPr>
        <p:grpSpPr>
          <a:xfrm>
            <a:off x="6295802" y="3255124"/>
            <a:ext cx="272421" cy="272421"/>
            <a:chOff x="3632960" y="2812930"/>
            <a:chExt cx="454662" cy="454662"/>
          </a:xfrm>
        </p:grpSpPr>
        <p:sp>
          <p:nvSpPr>
            <p:cNvPr id="132" name="Gözyaşı Damlası 13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4" name="Grup 133"/>
          <p:cNvGrpSpPr/>
          <p:nvPr/>
        </p:nvGrpSpPr>
        <p:grpSpPr>
          <a:xfrm>
            <a:off x="7420781" y="2191169"/>
            <a:ext cx="272421" cy="272421"/>
            <a:chOff x="3632960" y="2812930"/>
            <a:chExt cx="454662" cy="454662"/>
          </a:xfrm>
        </p:grpSpPr>
        <p:sp>
          <p:nvSpPr>
            <p:cNvPr id="135" name="Gözyaşı Damlası 134"/>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37" name="Dirsek Bağlayıcısı 136"/>
          <p:cNvCxnSpPr>
            <a:stCxn id="129" idx="7"/>
            <a:endCxn id="109" idx="1"/>
          </p:cNvCxnSpPr>
          <p:nvPr/>
        </p:nvCxnSpPr>
        <p:spPr>
          <a:xfrm>
            <a:off x="7039692" y="4267113"/>
            <a:ext cx="1478765" cy="888323"/>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0" name="Dirsek Bağlayıcısı 139"/>
          <p:cNvCxnSpPr>
            <a:stCxn id="123" idx="7"/>
            <a:endCxn id="112" idx="1"/>
          </p:cNvCxnSpPr>
          <p:nvPr/>
        </p:nvCxnSpPr>
        <p:spPr>
          <a:xfrm>
            <a:off x="7277321" y="4066369"/>
            <a:ext cx="2973942" cy="881622"/>
          </a:xfrm>
          <a:prstGeom prst="bentConnector3">
            <a:avLst>
              <a:gd name="adj1" fmla="val 87544"/>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4" name="Dirsek Bağlayıcısı 143"/>
          <p:cNvCxnSpPr>
            <a:stCxn id="132" idx="7"/>
            <a:endCxn id="115" idx="1"/>
          </p:cNvCxnSpPr>
          <p:nvPr/>
        </p:nvCxnSpPr>
        <p:spPr>
          <a:xfrm flipV="1">
            <a:off x="6433536" y="3253572"/>
            <a:ext cx="3816941" cy="457769"/>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8" name="Dirsek Bağlayıcısı 147"/>
          <p:cNvCxnSpPr>
            <a:stCxn id="126" idx="7"/>
            <a:endCxn id="118" idx="1"/>
          </p:cNvCxnSpPr>
          <p:nvPr/>
        </p:nvCxnSpPr>
        <p:spPr>
          <a:xfrm flipV="1">
            <a:off x="5958596" y="1380548"/>
            <a:ext cx="2568156" cy="2076097"/>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52" name="Dirsek Bağlayıcısı 151"/>
          <p:cNvCxnSpPr>
            <a:stCxn id="135" idx="7"/>
            <a:endCxn id="121" idx="1"/>
          </p:cNvCxnSpPr>
          <p:nvPr/>
        </p:nvCxnSpPr>
        <p:spPr>
          <a:xfrm flipV="1">
            <a:off x="7558515" y="1447123"/>
            <a:ext cx="2692748" cy="1200263"/>
          </a:xfrm>
          <a:prstGeom prst="bentConnector3">
            <a:avLst>
              <a:gd name="adj1" fmla="val 91211"/>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065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92341" y="952006"/>
            <a:ext cx="1081187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İlimizde Hizmet </a:t>
            </a:r>
            <a:r>
              <a:rPr kumimoji="0" sz="1600" b="0" i="0" u="none" strike="noStrike" kern="1200" cap="none" spc="-10" normalizeH="0" baseline="0" noProof="0" dirty="0">
                <a:ln>
                  <a:noFill/>
                </a:ln>
                <a:solidFill>
                  <a:srgbClr val="FFFFFF"/>
                </a:solidFill>
                <a:effectLst/>
                <a:uLnTx/>
                <a:uFillTx/>
                <a:latin typeface="Calibri"/>
                <a:ea typeface="+mn-ea"/>
                <a:cs typeface="Calibri"/>
              </a:rPr>
              <a:t>Veren </a:t>
            </a:r>
            <a:r>
              <a:rPr kumimoji="0" sz="1600" b="0" i="0" u="none" strike="noStrike" kern="1200" cap="none" spc="-5" normalizeH="0" baseline="0" noProof="0" dirty="0">
                <a:ln>
                  <a:noFill/>
                </a:ln>
                <a:solidFill>
                  <a:srgbClr val="FFFFFF"/>
                </a:solidFill>
                <a:effectLst/>
                <a:uLnTx/>
                <a:uFillTx/>
                <a:latin typeface="Calibri"/>
                <a:ea typeface="+mn-ea"/>
                <a:cs typeface="Calibri"/>
              </a:rPr>
              <a:t>Konaklama Tesislerinin Sınıf ve</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Türleri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777672" y="5089155"/>
            <a:ext cx="1572260" cy="289823"/>
          </a:xfrm>
          <a:prstGeom prst="rect">
            <a:avLst/>
          </a:prstGeom>
        </p:spPr>
        <p:txBody>
          <a:bodyPr vert="horz" wrap="square" lIns="0" tIns="12700" rIns="0" bIns="0" rtlCol="0">
            <a:spAutoFit/>
          </a:bodyPr>
          <a:lstStyle/>
          <a:p>
            <a:pPr marL="117475" marR="5080" lvl="0" indent="-105410" algn="l" defTabSz="914400" rtl="0" eaLnBrk="1" fontAlgn="auto" latinLnBrk="0" hangingPunct="1">
              <a:lnSpc>
                <a:spcPct val="100000"/>
              </a:lnSpc>
              <a:spcBef>
                <a:spcPts val="10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Calibri"/>
              </a:rPr>
              <a:t>14 </a:t>
            </a:r>
            <a:r>
              <a:rPr kumimoji="0" sz="1800" b="0" i="0" u="none" strike="noStrike" kern="1200" cap="none" spc="0" normalizeH="0" baseline="0" noProof="0" dirty="0" err="1">
                <a:ln>
                  <a:noFill/>
                </a:ln>
                <a:solidFill>
                  <a:prstClr val="black"/>
                </a:solidFill>
                <a:effectLst/>
                <a:uLnTx/>
                <a:uFillTx/>
                <a:latin typeface="Calibri"/>
                <a:ea typeface="+mn-ea"/>
                <a:cs typeface="Calibri"/>
              </a:rPr>
              <a:t>Adet</a:t>
            </a:r>
            <a:r>
              <a:rPr kumimoji="0" sz="1800" b="0" i="0" u="none" strike="noStrike" kern="1200" cap="none" spc="0" normalizeH="0" baseline="0" noProof="0" dirty="0">
                <a:ln>
                  <a:noFill/>
                </a:ln>
                <a:solidFill>
                  <a:prstClr val="black"/>
                </a:solidFill>
                <a:effectLst/>
                <a:uLnTx/>
                <a:uFillTx/>
                <a:latin typeface="Calibri"/>
                <a:ea typeface="+mn-ea"/>
                <a:cs typeface="Calibri"/>
              </a:rPr>
              <a:t> A</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err="1">
                <a:ln>
                  <a:noFill/>
                </a:ln>
                <a:solidFill>
                  <a:prstClr val="black"/>
                </a:solidFill>
                <a:effectLst/>
                <a:uLnTx/>
                <a:uFillTx/>
                <a:latin typeface="Calibri"/>
                <a:ea typeface="+mn-ea"/>
                <a:cs typeface="Calibri"/>
              </a:rPr>
              <a:t>Grubu</a:t>
            </a:r>
            <a:r>
              <a:rPr kumimoji="0" sz="1800" b="0" i="0" u="none" strike="noStrike" kern="1200" cap="none" spc="0" normalizeH="0" baseline="0" noProof="0" dirty="0">
                <a:ln>
                  <a:noFill/>
                </a:ln>
                <a:solidFill>
                  <a:prstClr val="black"/>
                </a:solidFill>
                <a:effectLst/>
                <a:uLnTx/>
                <a:uFillTx/>
                <a:latin typeface="Calibri"/>
                <a:ea typeface="+mn-ea"/>
                <a:cs typeface="Calibri"/>
              </a:rPr>
              <a:t>  </a:t>
            </a:r>
          </a:p>
        </p:txBody>
      </p:sp>
      <p:sp>
        <p:nvSpPr>
          <p:cNvPr id="14" name="object 12"/>
          <p:cNvSpPr txBox="1"/>
          <p:nvPr/>
        </p:nvSpPr>
        <p:spPr>
          <a:xfrm>
            <a:off x="687781" y="4519366"/>
            <a:ext cx="10815287" cy="28762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Seyahat Acentaları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3"/>
          <p:cNvSpPr/>
          <p:nvPr/>
        </p:nvSpPr>
        <p:spPr>
          <a:xfrm>
            <a:off x="2414346" y="4932056"/>
            <a:ext cx="433070" cy="646430"/>
          </a:xfrm>
          <a:custGeom>
            <a:avLst/>
            <a:gdLst/>
            <a:ahLst/>
            <a:cxnLst/>
            <a:rect l="l" t="t" r="r" b="b"/>
            <a:pathLst>
              <a:path w="433069" h="646429">
                <a:moveTo>
                  <a:pt x="0" y="0"/>
                </a:moveTo>
                <a:lnTo>
                  <a:pt x="68397" y="1836"/>
                </a:lnTo>
                <a:lnTo>
                  <a:pt x="127802" y="6953"/>
                </a:lnTo>
                <a:lnTo>
                  <a:pt x="174650" y="14758"/>
                </a:lnTo>
                <a:lnTo>
                  <a:pt x="216407" y="36067"/>
                </a:lnTo>
                <a:lnTo>
                  <a:pt x="216407" y="287019"/>
                </a:lnTo>
                <a:lnTo>
                  <a:pt x="227441" y="298427"/>
                </a:lnTo>
                <a:lnTo>
                  <a:pt x="258165" y="308329"/>
                </a:lnTo>
                <a:lnTo>
                  <a:pt x="305013" y="316134"/>
                </a:lnTo>
                <a:lnTo>
                  <a:pt x="364418" y="321251"/>
                </a:lnTo>
                <a:lnTo>
                  <a:pt x="432816" y="323087"/>
                </a:lnTo>
                <a:lnTo>
                  <a:pt x="364418" y="324924"/>
                </a:lnTo>
                <a:lnTo>
                  <a:pt x="305013" y="330041"/>
                </a:lnTo>
                <a:lnTo>
                  <a:pt x="258165" y="337846"/>
                </a:lnTo>
                <a:lnTo>
                  <a:pt x="227441" y="347748"/>
                </a:lnTo>
                <a:lnTo>
                  <a:pt x="216407" y="359155"/>
                </a:lnTo>
                <a:lnTo>
                  <a:pt x="216407" y="610107"/>
                </a:lnTo>
                <a:lnTo>
                  <a:pt x="205374" y="621505"/>
                </a:lnTo>
                <a:lnTo>
                  <a:pt x="174650" y="631406"/>
                </a:lnTo>
                <a:lnTo>
                  <a:pt x="127802" y="639215"/>
                </a:lnTo>
                <a:lnTo>
                  <a:pt x="68397" y="644336"/>
                </a:lnTo>
                <a:lnTo>
                  <a:pt x="0" y="646175"/>
                </a:lnTo>
              </a:path>
            </a:pathLst>
          </a:custGeom>
          <a:ln w="609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3019356" y="5011664"/>
            <a:ext cx="4532630"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err="1">
                <a:ln>
                  <a:noFill/>
                </a:ln>
                <a:solidFill>
                  <a:prstClr val="black"/>
                </a:solidFill>
                <a:effectLst/>
                <a:uLnTx/>
                <a:uFillTx/>
                <a:latin typeface="Calibri"/>
                <a:ea typeface="+mn-ea"/>
                <a:cs typeface="Calibri"/>
              </a:rPr>
              <a:t>Toplam</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lang="tr-TR" sz="1800" b="0" i="0" u="none" strike="noStrike" kern="1200" cap="none" spc="0" normalizeH="0" baseline="0" noProof="0" dirty="0">
                <a:ln>
                  <a:noFill/>
                </a:ln>
                <a:solidFill>
                  <a:prstClr val="black"/>
                </a:solidFill>
                <a:effectLst/>
                <a:uLnTx/>
                <a:uFillTx/>
                <a:latin typeface="Calibri"/>
                <a:ea typeface="+mn-ea"/>
                <a:cs typeface="Calibri"/>
              </a:rPr>
              <a:t> 14 A Grubu </a:t>
            </a:r>
            <a:r>
              <a:rPr kumimoji="0" sz="1800" b="0" i="0" u="none" strike="noStrike" kern="1200" cap="none" spc="-10" normalizeH="0" baseline="0" noProof="0" dirty="0" err="1">
                <a:ln>
                  <a:noFill/>
                </a:ln>
                <a:solidFill>
                  <a:prstClr val="black"/>
                </a:solidFill>
                <a:effectLst/>
                <a:uLnTx/>
                <a:uFillTx/>
                <a:latin typeface="Calibri"/>
                <a:ea typeface="+mn-ea"/>
                <a:cs typeface="Calibri"/>
              </a:rPr>
              <a:t>Seyahat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Acentası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aphicFrame>
        <p:nvGraphicFramePr>
          <p:cNvPr id="12" name="Tablo 11"/>
          <p:cNvGraphicFramePr>
            <a:graphicFrameLocks noGrp="1"/>
          </p:cNvGraphicFramePr>
          <p:nvPr>
            <p:extLst>
              <p:ext uri="{D42A27DB-BD31-4B8C-83A1-F6EECF244321}">
                <p14:modId xmlns:p14="http://schemas.microsoft.com/office/powerpoint/2010/main" val="154314053"/>
              </p:ext>
            </p:extLst>
          </p:nvPr>
        </p:nvGraphicFramePr>
        <p:xfrm>
          <a:off x="687781" y="1514376"/>
          <a:ext cx="5339715" cy="2809667"/>
        </p:xfrm>
        <a:graphic>
          <a:graphicData uri="http://schemas.openxmlformats.org/drawingml/2006/table">
            <a:tbl>
              <a:tblPr/>
              <a:tblGrid>
                <a:gridCol w="1747375">
                  <a:extLst>
                    <a:ext uri="{9D8B030D-6E8A-4147-A177-3AD203B41FA5}">
                      <a16:colId xmlns:a16="http://schemas.microsoft.com/office/drawing/2014/main" val="839246816"/>
                    </a:ext>
                  </a:extLst>
                </a:gridCol>
                <a:gridCol w="1443077">
                  <a:extLst>
                    <a:ext uri="{9D8B030D-6E8A-4147-A177-3AD203B41FA5}">
                      <a16:colId xmlns:a16="http://schemas.microsoft.com/office/drawing/2014/main" val="1620524514"/>
                    </a:ext>
                  </a:extLst>
                </a:gridCol>
                <a:gridCol w="1120687">
                  <a:extLst>
                    <a:ext uri="{9D8B030D-6E8A-4147-A177-3AD203B41FA5}">
                      <a16:colId xmlns:a16="http://schemas.microsoft.com/office/drawing/2014/main" val="3847709671"/>
                    </a:ext>
                  </a:extLst>
                </a:gridCol>
                <a:gridCol w="1028576">
                  <a:extLst>
                    <a:ext uri="{9D8B030D-6E8A-4147-A177-3AD203B41FA5}">
                      <a16:colId xmlns:a16="http://schemas.microsoft.com/office/drawing/2014/main" val="1501939229"/>
                    </a:ext>
                  </a:extLst>
                </a:gridCol>
              </a:tblGrid>
              <a:tr h="401381">
                <a:tc>
                  <a:txBody>
                    <a:bodyPr/>
                    <a:lstStyle/>
                    <a:p>
                      <a:pPr marL="7620" algn="ctr">
                        <a:lnSpc>
                          <a:spcPct val="100000"/>
                        </a:lnSpc>
                        <a:spcBef>
                          <a:spcPts val="430"/>
                        </a:spcBef>
                      </a:pPr>
                      <a:r>
                        <a:rPr lang="tr-TR" sz="1400" b="1" dirty="0">
                          <a:latin typeface="Calibri"/>
                          <a:cs typeface="Calibri"/>
                        </a:rPr>
                        <a:t>Bingöl</a:t>
                      </a:r>
                      <a:endParaRPr sz="1400" b="1" dirty="0">
                        <a:latin typeface="Calibri"/>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dirty="0">
                          <a:latin typeface="Calibri"/>
                          <a:cs typeface="Calibri"/>
                        </a:rPr>
                        <a:t>Ad</a:t>
                      </a:r>
                      <a:r>
                        <a:rPr sz="1400" b="1" spc="-20" dirty="0">
                          <a:latin typeface="Calibri"/>
                          <a:cs typeface="Calibri"/>
                        </a:rPr>
                        <a:t>e</a:t>
                      </a:r>
                      <a:r>
                        <a:rPr sz="1400" b="1" dirty="0">
                          <a:latin typeface="Calibri"/>
                          <a:cs typeface="Calibri"/>
                        </a:rPr>
                        <a:t>t</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 dirty="0">
                          <a:latin typeface="Calibri"/>
                          <a:cs typeface="Calibri"/>
                        </a:rPr>
                        <a:t>Od</a:t>
                      </a:r>
                      <a:r>
                        <a:rPr sz="1400" b="1" dirty="0">
                          <a:latin typeface="Calibri"/>
                          <a:cs typeface="Calibri"/>
                        </a:rPr>
                        <a:t>a</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0" dirty="0">
                          <a:latin typeface="Calibri"/>
                          <a:cs typeface="Calibri"/>
                        </a:rPr>
                        <a:t>Y</a:t>
                      </a:r>
                      <a:r>
                        <a:rPr sz="1400" b="1" spc="-15" dirty="0">
                          <a:latin typeface="Calibri"/>
                          <a:cs typeface="Calibri"/>
                        </a:rPr>
                        <a:t>at</a:t>
                      </a:r>
                      <a:r>
                        <a:rPr sz="1400" b="1" dirty="0">
                          <a:latin typeface="Calibri"/>
                          <a:cs typeface="Calibri"/>
                        </a:rPr>
                        <a:t>ak</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8511683"/>
                  </a:ext>
                </a:extLst>
              </a:tr>
              <a:tr h="401381">
                <a:tc>
                  <a:txBody>
                    <a:bodyPr/>
                    <a:lstStyle/>
                    <a:p>
                      <a:pPr marL="7620">
                        <a:lnSpc>
                          <a:spcPct val="100000"/>
                        </a:lnSpc>
                        <a:spcBef>
                          <a:spcPts val="430"/>
                        </a:spcBef>
                      </a:pPr>
                      <a:r>
                        <a:rPr sz="1400" spc="-15" dirty="0">
                          <a:latin typeface="Calibri"/>
                          <a:cs typeface="Calibri"/>
                        </a:rPr>
                        <a:t>Turizm </a:t>
                      </a:r>
                      <a:r>
                        <a:rPr sz="1400" spc="-5" dirty="0">
                          <a:latin typeface="Calibri"/>
                          <a:cs typeface="Calibri"/>
                        </a:rPr>
                        <a:t>İşletme</a:t>
                      </a:r>
                      <a:r>
                        <a:rPr sz="1400" spc="-10" dirty="0">
                          <a:latin typeface="Calibri"/>
                          <a:cs typeface="Calibri"/>
                        </a:rPr>
                        <a:t> </a:t>
                      </a:r>
                      <a:r>
                        <a:rPr sz="1400" spc="-5"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spc="-5"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10" dirty="0">
                          <a:latin typeface="Calibri"/>
                          <a:cs typeface="Calibri"/>
                        </a:rPr>
                        <a:t>177</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354</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401381">
                <a:tc>
                  <a:txBody>
                    <a:bodyPr/>
                    <a:lstStyle/>
                    <a:p>
                      <a:pPr marL="7620">
                        <a:lnSpc>
                          <a:spcPct val="100000"/>
                        </a:lnSpc>
                        <a:spcBef>
                          <a:spcPts val="430"/>
                        </a:spcBef>
                      </a:pPr>
                      <a:r>
                        <a:rPr sz="1400" spc="-15" dirty="0">
                          <a:latin typeface="Calibri"/>
                          <a:cs typeface="Calibri"/>
                        </a:rPr>
                        <a:t>Yatırım</a:t>
                      </a:r>
                      <a:r>
                        <a:rPr sz="1400" spc="-5" dirty="0">
                          <a:latin typeface="Calibri"/>
                          <a:cs typeface="Calibri"/>
                        </a:rPr>
                        <a:t> </a:t>
                      </a:r>
                      <a:r>
                        <a:rPr sz="1400"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01381">
                <a:tc>
                  <a:txBody>
                    <a:bodyPr/>
                    <a:lstStyle/>
                    <a:p>
                      <a:pPr marL="7620">
                        <a:lnSpc>
                          <a:spcPct val="100000"/>
                        </a:lnSpc>
                        <a:spcBef>
                          <a:spcPts val="430"/>
                        </a:spcBef>
                      </a:pPr>
                      <a:r>
                        <a:rPr lang="tr-TR" sz="1400" spc="-5" dirty="0">
                          <a:latin typeface="Calibri"/>
                          <a:cs typeface="Calibri"/>
                        </a:rPr>
                        <a:t>Basit Konaklama</a:t>
                      </a:r>
                      <a:r>
                        <a:rPr sz="1400" spc="-5" dirty="0">
                          <a:latin typeface="Calibri"/>
                          <a:cs typeface="Calibri"/>
                        </a:rPr>
                        <a:t> Belgeli</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15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5" dirty="0">
                          <a:latin typeface="Calibri"/>
                          <a:cs typeface="Calibri"/>
                        </a:rPr>
                        <a:t>260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520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01381">
                <a:tc>
                  <a:txBody>
                    <a:bodyPr/>
                    <a:lstStyle/>
                    <a:p>
                      <a:pPr marL="7620">
                        <a:lnSpc>
                          <a:spcPct val="100000"/>
                        </a:lnSpc>
                        <a:spcBef>
                          <a:spcPts val="430"/>
                        </a:spcBef>
                      </a:pPr>
                      <a:r>
                        <a:rPr sz="1400" spc="-5" dirty="0">
                          <a:latin typeface="Calibri"/>
                          <a:cs typeface="Calibri"/>
                        </a:rPr>
                        <a:t>Misafirhane</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128</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232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01381">
                <a:tc>
                  <a:txBody>
                    <a:bodyPr/>
                    <a:lstStyle/>
                    <a:p>
                      <a:pPr marL="7620">
                        <a:lnSpc>
                          <a:spcPct val="100000"/>
                        </a:lnSpc>
                        <a:spcBef>
                          <a:spcPts val="430"/>
                        </a:spcBef>
                      </a:pPr>
                      <a:r>
                        <a:rPr sz="1400" spc="-10" dirty="0">
                          <a:latin typeface="Calibri"/>
                          <a:cs typeface="Calibri"/>
                        </a:rPr>
                        <a:t>Sezonluk</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dirty="0">
                          <a:latin typeface="Calibri"/>
                          <a:cs typeface="Calibri"/>
                        </a:rPr>
                        <a:t>1</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70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01381">
                <a:tc>
                  <a:txBody>
                    <a:bodyPr/>
                    <a:lstStyle/>
                    <a:p>
                      <a:pPr marL="7620" algn="ctr">
                        <a:lnSpc>
                          <a:spcPct val="100000"/>
                        </a:lnSpc>
                        <a:spcBef>
                          <a:spcPts val="430"/>
                        </a:spcBef>
                      </a:pPr>
                      <a:r>
                        <a:rPr sz="1400" b="1" spc="-20" dirty="0">
                          <a:solidFill>
                            <a:srgbClr val="C00000"/>
                          </a:solidFill>
                          <a:latin typeface="Calibri"/>
                          <a:cs typeface="Calibri"/>
                        </a:rPr>
                        <a:t>Toplam</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spc="-5" dirty="0">
                          <a:solidFill>
                            <a:srgbClr val="C00000"/>
                          </a:solidFill>
                          <a:latin typeface="Calibri"/>
                          <a:cs typeface="Calibri"/>
                        </a:rPr>
                        <a:t>22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spc="-5" dirty="0" smtClean="0">
                          <a:solidFill>
                            <a:srgbClr val="C00000"/>
                          </a:solidFill>
                          <a:latin typeface="Calibri"/>
                          <a:cs typeface="Calibri"/>
                        </a:rPr>
                        <a:t>600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dirty="0" smtClean="0">
                          <a:solidFill>
                            <a:srgbClr val="C00000"/>
                          </a:solidFill>
                          <a:latin typeface="Calibri"/>
                          <a:cs typeface="Calibri"/>
                        </a:rPr>
                        <a:t>1.176</a:t>
                      </a:r>
                      <a:endParaRPr sz="1400" b="1" dirty="0">
                        <a:solidFill>
                          <a:srgbClr val="C00000"/>
                        </a:solidFill>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346719535"/>
              </p:ext>
            </p:extLst>
          </p:nvPr>
        </p:nvGraphicFramePr>
        <p:xfrm>
          <a:off x="6164505" y="1515753"/>
          <a:ext cx="5338563" cy="2808289"/>
        </p:xfrm>
        <a:graphic>
          <a:graphicData uri="http://schemas.openxmlformats.org/drawingml/2006/table">
            <a:tbl>
              <a:tblPr/>
              <a:tblGrid>
                <a:gridCol w="1746998">
                  <a:extLst>
                    <a:ext uri="{9D8B030D-6E8A-4147-A177-3AD203B41FA5}">
                      <a16:colId xmlns:a16="http://schemas.microsoft.com/office/drawing/2014/main" val="839246816"/>
                    </a:ext>
                  </a:extLst>
                </a:gridCol>
                <a:gridCol w="968676">
                  <a:extLst>
                    <a:ext uri="{9D8B030D-6E8A-4147-A177-3AD203B41FA5}">
                      <a16:colId xmlns:a16="http://schemas.microsoft.com/office/drawing/2014/main" val="1620524514"/>
                    </a:ext>
                  </a:extLst>
                </a:gridCol>
                <a:gridCol w="1594535">
                  <a:extLst>
                    <a:ext uri="{9D8B030D-6E8A-4147-A177-3AD203B41FA5}">
                      <a16:colId xmlns:a16="http://schemas.microsoft.com/office/drawing/2014/main" val="3847709671"/>
                    </a:ext>
                  </a:extLst>
                </a:gridCol>
                <a:gridCol w="1028354">
                  <a:extLst>
                    <a:ext uri="{9D8B030D-6E8A-4147-A177-3AD203B41FA5}">
                      <a16:colId xmlns:a16="http://schemas.microsoft.com/office/drawing/2014/main" val="1501939229"/>
                    </a:ext>
                  </a:extLst>
                </a:gridCol>
              </a:tblGrid>
              <a:tr h="447723">
                <a:tc>
                  <a:txBody>
                    <a:bodyPr/>
                    <a:lstStyle/>
                    <a:p>
                      <a:pPr marL="8255" algn="ctr">
                        <a:lnSpc>
                          <a:spcPct val="100000"/>
                        </a:lnSpc>
                        <a:spcBef>
                          <a:spcPts val="140"/>
                        </a:spcBef>
                      </a:pPr>
                      <a:r>
                        <a:rPr lang="tr-TR" sz="1400" b="1" dirty="0">
                          <a:latin typeface="+mn-lt"/>
                          <a:cs typeface="Calibri"/>
                        </a:rPr>
                        <a:t>Belgeli Tesislerin Sınıfı</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cs typeface="Times New Roman"/>
                        </a:rPr>
                        <a:t>Adet</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Basit Konaklama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Yatırım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8319319"/>
                  </a:ext>
                </a:extLst>
              </a:tr>
              <a:tr h="285894">
                <a:tc>
                  <a:txBody>
                    <a:bodyPr/>
                    <a:lstStyle/>
                    <a:p>
                      <a:pPr marL="8255">
                        <a:lnSpc>
                          <a:spcPct val="100000"/>
                        </a:lnSpc>
                        <a:spcBef>
                          <a:spcPts val="140"/>
                        </a:spcBef>
                      </a:pPr>
                      <a:r>
                        <a:rPr sz="1400" dirty="0">
                          <a:latin typeface="Calibri"/>
                          <a:cs typeface="Calibri"/>
                        </a:rPr>
                        <a:t>5</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a:latin typeface="Times New Roman"/>
                          <a:cs typeface="Times New Roman"/>
                        </a:rPr>
                        <a:t>-</a:t>
                      </a:r>
                      <a:endParaRPr sz="1400" dirty="0">
                        <a:latin typeface="Times New Roman"/>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5821609"/>
                  </a:ext>
                </a:extLst>
              </a:tr>
              <a:tr h="242881">
                <a:tc>
                  <a:txBody>
                    <a:bodyPr/>
                    <a:lstStyle/>
                    <a:p>
                      <a:pPr marL="8255">
                        <a:lnSpc>
                          <a:spcPct val="100000"/>
                        </a:lnSpc>
                        <a:spcBef>
                          <a:spcPts val="140"/>
                        </a:spcBef>
                      </a:pPr>
                      <a:r>
                        <a:rPr sz="1400" spc="-5" dirty="0">
                          <a:latin typeface="Calibri"/>
                          <a:cs typeface="Calibri"/>
                        </a:rPr>
                        <a:t>Butik</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285894">
                <a:tc>
                  <a:txBody>
                    <a:bodyPr/>
                    <a:lstStyle/>
                    <a:p>
                      <a:pPr marL="8255">
                        <a:lnSpc>
                          <a:spcPct val="100000"/>
                        </a:lnSpc>
                        <a:spcBef>
                          <a:spcPts val="140"/>
                        </a:spcBef>
                      </a:pPr>
                      <a:r>
                        <a:rPr sz="1400" dirty="0">
                          <a:latin typeface="Calibri"/>
                          <a:cs typeface="Calibri"/>
                        </a:rPr>
                        <a:t>4</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2</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285894">
                <a:tc>
                  <a:txBody>
                    <a:bodyPr/>
                    <a:lstStyle/>
                    <a:p>
                      <a:pPr marL="8255">
                        <a:lnSpc>
                          <a:spcPct val="100000"/>
                        </a:lnSpc>
                        <a:spcBef>
                          <a:spcPts val="145"/>
                        </a:spcBef>
                      </a:pPr>
                      <a:r>
                        <a:rPr sz="1400" dirty="0">
                          <a:latin typeface="Calibri"/>
                          <a:cs typeface="Calibri"/>
                        </a:rPr>
                        <a:t>3</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spc="-5" dirty="0">
                          <a:latin typeface="Calibri"/>
                          <a:cs typeface="Calibri"/>
                        </a:rPr>
                        <a:t>1</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285894">
                <a:tc>
                  <a:txBody>
                    <a:bodyPr/>
                    <a:lstStyle/>
                    <a:p>
                      <a:pPr marL="8255">
                        <a:lnSpc>
                          <a:spcPct val="100000"/>
                        </a:lnSpc>
                        <a:spcBef>
                          <a:spcPts val="145"/>
                        </a:spcBef>
                      </a:pPr>
                      <a:r>
                        <a:rPr sz="1400" dirty="0">
                          <a:latin typeface="Calibri"/>
                          <a:cs typeface="Calibri"/>
                        </a:rPr>
                        <a:t>2</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88215">
                <a:tc>
                  <a:txBody>
                    <a:bodyPr/>
                    <a:lstStyle/>
                    <a:p>
                      <a:pPr marL="8255" marR="0" lvl="0" indent="0" algn="l" defTabSz="914400" rtl="0" eaLnBrk="1" fontAlgn="auto" latinLnBrk="0" hangingPunct="1">
                        <a:lnSpc>
                          <a:spcPct val="100000"/>
                        </a:lnSpc>
                        <a:spcBef>
                          <a:spcPts val="140"/>
                        </a:spcBef>
                        <a:spcAft>
                          <a:spcPts val="0"/>
                        </a:spcAft>
                        <a:buClrTx/>
                        <a:buSzTx/>
                        <a:buFontTx/>
                        <a:buNone/>
                        <a:tabLst/>
                        <a:defRPr/>
                      </a:pPr>
                      <a:endParaRPr lang="tr-TR" sz="1400" dirty="0" smtClean="0">
                        <a:latin typeface="+mn-lt"/>
                        <a:cs typeface="Calibri"/>
                      </a:endParaRPr>
                    </a:p>
                    <a:p>
                      <a:pPr marL="8255" marR="0" lvl="0" indent="0" algn="l" defTabSz="914400" rtl="0" eaLnBrk="1" fontAlgn="auto" latinLnBrk="0" hangingPunct="1">
                        <a:lnSpc>
                          <a:spcPct val="100000"/>
                        </a:lnSpc>
                        <a:spcBef>
                          <a:spcPts val="140"/>
                        </a:spcBef>
                        <a:spcAft>
                          <a:spcPts val="0"/>
                        </a:spcAft>
                        <a:buClrTx/>
                        <a:buSzTx/>
                        <a:buFontTx/>
                        <a:buNone/>
                        <a:tabLst/>
                        <a:defRPr/>
                      </a:pPr>
                      <a:r>
                        <a:rPr lang="tr-TR" sz="1400" dirty="0" smtClean="0">
                          <a:latin typeface="+mn-lt"/>
                          <a:cs typeface="Calibri"/>
                        </a:rPr>
                        <a:t>Basit </a:t>
                      </a:r>
                      <a:r>
                        <a:rPr lang="tr-TR" sz="1400" dirty="0">
                          <a:latin typeface="+mn-lt"/>
                          <a:cs typeface="Calibri"/>
                        </a:rPr>
                        <a:t>Konaklama Belgeli</a:t>
                      </a:r>
                    </a:p>
                    <a:p>
                      <a:pPr marL="8255">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285894">
                <a:tc>
                  <a:txBody>
                    <a:bodyPr/>
                    <a:lstStyle/>
                    <a:p>
                      <a:pPr marL="8255" algn="ctr">
                        <a:lnSpc>
                          <a:spcPct val="100000"/>
                        </a:lnSpc>
                        <a:spcBef>
                          <a:spcPts val="140"/>
                        </a:spcBef>
                      </a:pPr>
                      <a:r>
                        <a:rPr sz="1400" b="1" spc="-20" dirty="0">
                          <a:solidFill>
                            <a:srgbClr val="C00000"/>
                          </a:solidFill>
                          <a:latin typeface="Calibri"/>
                          <a:cs typeface="Calibri"/>
                        </a:rPr>
                        <a:t>Toplam</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b="1" spc="-5" dirty="0">
                          <a:solidFill>
                            <a:srgbClr val="C00000"/>
                          </a:solidFill>
                          <a:latin typeface="Calibri"/>
                          <a:cs typeface="Calibri"/>
                        </a:rPr>
                        <a:t>3</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b="1" spc="-5" dirty="0" smtClean="0">
                          <a:solidFill>
                            <a:srgbClr val="C00000"/>
                          </a:solidFill>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spTree>
    <p:extLst>
      <p:ext uri="{BB962C8B-B14F-4D97-AF65-F5344CB8AC3E}">
        <p14:creationId xmlns:p14="http://schemas.microsoft.com/office/powerpoint/2010/main" val="136125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670074" y="973887"/>
            <a:ext cx="620458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Bingöl’de İkamet Edenlerin Nüfusa Kayıtlı Oldukları İller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Dikdörtgen 2"/>
          <p:cNvSpPr/>
          <p:nvPr/>
        </p:nvSpPr>
        <p:spPr>
          <a:xfrm>
            <a:off x="669439" y="4341796"/>
            <a:ext cx="6205218" cy="179898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286385" marR="0" lvl="0" indent="-287020" algn="l" defTabSz="914400" rtl="0" eaLnBrk="1" fontAlgn="auto" latinLnBrk="0" hangingPunct="1">
              <a:lnSpc>
                <a:spcPct val="100000"/>
              </a:lnSpc>
              <a:spcBef>
                <a:spcPts val="220"/>
              </a:spcBef>
              <a:spcAft>
                <a:spcPts val="0"/>
              </a:spcAft>
              <a:buClr>
                <a:srgbClr val="C00000"/>
              </a:buClr>
              <a:buSzPct val="150000"/>
              <a:buFont typeface="Arial"/>
              <a:buChar char="•"/>
              <a:tabLst>
                <a:tab pos="286385" algn="l"/>
                <a:tab pos="287020" algn="l"/>
              </a:tabLst>
              <a:defRPr/>
            </a:pPr>
            <a:r>
              <a:rPr kumimoji="0" lang="tr-TR" sz="1800" b="0" i="0" u="none" strike="noStrike" kern="1200" cap="none" spc="-15" normalizeH="0" baseline="0" noProof="0" dirty="0">
                <a:ln>
                  <a:noFill/>
                </a:ln>
                <a:solidFill>
                  <a:prstClr val="black"/>
                </a:solidFill>
                <a:effectLst/>
                <a:uLnTx/>
                <a:uFillTx/>
                <a:latin typeface="Calibri"/>
                <a:ea typeface="+mn-ea"/>
                <a:cs typeface="Calibri"/>
              </a:rPr>
              <a:t>Türkiye'de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Bingöl </a:t>
            </a:r>
            <a:r>
              <a:rPr kumimoji="0" lang="tr-TR" sz="1800" b="0" i="0" u="none" strike="noStrike" kern="1200" cap="none" spc="-5" normalizeH="0" baseline="0" noProof="0" dirty="0">
                <a:ln>
                  <a:noFill/>
                </a:ln>
                <a:solidFill>
                  <a:prstClr val="black"/>
                </a:solidFill>
                <a:effectLst/>
                <a:uLnTx/>
                <a:uFillTx/>
                <a:latin typeface="Calibri"/>
                <a:ea typeface="+mn-ea"/>
                <a:cs typeface="Calibri"/>
              </a:rPr>
              <a:t>nüfusuna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kayıtlı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591.737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kişi</a:t>
            </a:r>
            <a:r>
              <a:rPr kumimoji="0" lang="tr-TR" sz="1800" b="0" i="0" u="none" strike="noStrike" kern="1200" cap="none" spc="-3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a:p>
            <a:pPr marL="286385" marR="5080" lvl="0" indent="-287020" algn="just">
              <a:lnSpc>
                <a:spcPct val="150000"/>
              </a:lnSpc>
              <a:buClr>
                <a:srgbClr val="C00000"/>
              </a:buClr>
              <a:buSzPct val="150000"/>
              <a:buFont typeface="Arial"/>
              <a:buChar char="•"/>
              <a:tabLst>
                <a:tab pos="287020" algn="l"/>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Bu </a:t>
            </a:r>
            <a:r>
              <a:rPr kumimoji="0" lang="tr-TR" sz="1800" b="0" i="0" u="none" strike="noStrike" kern="1200" cap="none" spc="-10" normalizeH="0" baseline="0" noProof="0" dirty="0">
                <a:ln>
                  <a:noFill/>
                </a:ln>
                <a:solidFill>
                  <a:prstClr val="black"/>
                </a:solidFill>
                <a:effectLst/>
                <a:uLnTx/>
                <a:uFillTx/>
                <a:latin typeface="Calibri"/>
                <a:ea typeface="+mn-ea"/>
                <a:cs typeface="Calibri"/>
              </a:rPr>
              <a:t>nüfusun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10" normalizeH="0" baseline="0" noProof="0" dirty="0" smtClean="0">
                <a:ln>
                  <a:noFill/>
                </a:ln>
                <a:solidFill>
                  <a:srgbClr val="FF0000"/>
                </a:solidFill>
                <a:effectLst/>
                <a:uLnTx/>
                <a:uFillTx/>
                <a:latin typeface="Calibri"/>
                <a:ea typeface="+mn-ea"/>
                <a:cs typeface="Calibri"/>
              </a:rPr>
              <a:t>42,44’ü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Bingöl’de,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25,21’i </a:t>
            </a:r>
            <a:r>
              <a:rPr kumimoji="0" lang="tr-TR" sz="1800" b="0" i="0" u="none" strike="noStrike" kern="1200" cap="none" spc="-20" normalizeH="0" baseline="0" noProof="0" dirty="0">
                <a:ln>
                  <a:noFill/>
                </a:ln>
                <a:solidFill>
                  <a:prstClr val="black"/>
                </a:solidFill>
                <a:effectLst/>
                <a:uLnTx/>
                <a:uFillTx/>
                <a:latin typeface="Calibri"/>
                <a:ea typeface="+mn-ea"/>
                <a:cs typeface="Calibri"/>
              </a:rPr>
              <a:t>İstanbul’da,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%5,90</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’ı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Diyarbakır`da</a:t>
            </a:r>
            <a:r>
              <a:rPr kumimoji="0" lang="tr-TR"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4,44’ü </a:t>
            </a:r>
            <a:r>
              <a:rPr kumimoji="0" lang="tr-TR" sz="1800" b="0" i="0" u="none" strike="noStrike" kern="1200" cap="none" spc="-35" normalizeH="0" baseline="0" noProof="0" dirty="0" smtClean="0">
                <a:ln>
                  <a:noFill/>
                </a:ln>
                <a:solidFill>
                  <a:prstClr val="black"/>
                </a:solidFill>
                <a:effectLst/>
                <a:uLnTx/>
                <a:uFillTx/>
                <a:latin typeface="Calibri"/>
                <a:ea typeface="+mn-ea"/>
                <a:cs typeface="Calibri"/>
              </a:rPr>
              <a:t>Elazığ’da, </a:t>
            </a:r>
            <a:r>
              <a:rPr lang="tr-TR" b="1" dirty="0">
                <a:solidFill>
                  <a:srgbClr val="FF0000"/>
                </a:solidFill>
                <a:cs typeface="Calibri"/>
              </a:rPr>
              <a:t>%</a:t>
            </a:r>
            <a:r>
              <a:rPr lang="tr-TR" b="1" spc="-35" dirty="0" smtClean="0">
                <a:solidFill>
                  <a:srgbClr val="FF0000"/>
                </a:solidFill>
                <a:cs typeface="Calibri"/>
              </a:rPr>
              <a:t>4,10’u </a:t>
            </a:r>
            <a:r>
              <a:rPr lang="tr-TR" spc="-35" dirty="0" smtClean="0">
                <a:solidFill>
                  <a:prstClr val="black"/>
                </a:solidFill>
                <a:cs typeface="Calibri"/>
              </a:rPr>
              <a:t>Ankara’da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geri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kalan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%17,91</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ise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diğer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şehirlerde </a:t>
            </a:r>
            <a:r>
              <a:rPr kumimoji="0" lang="tr-TR" sz="1800" b="0" i="0" u="none" strike="noStrike" kern="1200" cap="none" spc="-5" normalizeH="0" baseline="0" noProof="0" dirty="0">
                <a:ln>
                  <a:noFill/>
                </a:ln>
                <a:solidFill>
                  <a:prstClr val="black"/>
                </a:solidFill>
                <a:effectLst/>
                <a:uLnTx/>
                <a:uFillTx/>
                <a:latin typeface="Calibri"/>
                <a:ea typeface="+mn-ea"/>
                <a:cs typeface="Calibri"/>
              </a:rPr>
              <a:t>ikamet</a:t>
            </a:r>
            <a:r>
              <a:rPr kumimoji="0" lang="tr-TR" sz="1800" b="0" i="0" u="none" strike="noStrike" kern="1200" cap="none" spc="-70" normalizeH="0" baseline="0" noProof="0" dirty="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etmektedir.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
          <p:cNvSpPr txBox="1"/>
          <p:nvPr/>
        </p:nvSpPr>
        <p:spPr>
          <a:xfrm>
            <a:off x="7022237" y="973887"/>
            <a:ext cx="4497843"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Yerleşim Yerine Göre Nüfus Dağılımı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9" name="Grafik 8"/>
          <p:cNvGraphicFramePr>
            <a:graphicFrameLocks/>
          </p:cNvGraphicFramePr>
          <p:nvPr>
            <p:extLst>
              <p:ext uri="{D42A27DB-BD31-4B8C-83A1-F6EECF244321}">
                <p14:modId xmlns:p14="http://schemas.microsoft.com/office/powerpoint/2010/main" val="1106308438"/>
              </p:ext>
            </p:extLst>
          </p:nvPr>
        </p:nvGraphicFramePr>
        <p:xfrm>
          <a:off x="7022237" y="1402673"/>
          <a:ext cx="4497843" cy="473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608090135"/>
              </p:ext>
            </p:extLst>
          </p:nvPr>
        </p:nvGraphicFramePr>
        <p:xfrm>
          <a:off x="669439" y="1402673"/>
          <a:ext cx="6205218" cy="2803565"/>
        </p:xfrm>
        <a:graphic>
          <a:graphicData uri="http://schemas.openxmlformats.org/drawingml/2006/table">
            <a:tbl>
              <a:tblPr/>
              <a:tblGrid>
                <a:gridCol w="2068406">
                  <a:extLst>
                    <a:ext uri="{9D8B030D-6E8A-4147-A177-3AD203B41FA5}">
                      <a16:colId xmlns:a16="http://schemas.microsoft.com/office/drawing/2014/main" val="1078526760"/>
                    </a:ext>
                  </a:extLst>
                </a:gridCol>
                <a:gridCol w="2068406">
                  <a:extLst>
                    <a:ext uri="{9D8B030D-6E8A-4147-A177-3AD203B41FA5}">
                      <a16:colId xmlns:a16="http://schemas.microsoft.com/office/drawing/2014/main" val="1620524514"/>
                    </a:ext>
                  </a:extLst>
                </a:gridCol>
                <a:gridCol w="2068406">
                  <a:extLst>
                    <a:ext uri="{9D8B030D-6E8A-4147-A177-3AD203B41FA5}">
                      <a16:colId xmlns:a16="http://schemas.microsoft.com/office/drawing/2014/main" val="176041255"/>
                    </a:ext>
                  </a:extLst>
                </a:gridCol>
              </a:tblGrid>
              <a:tr h="359500">
                <a:tc>
                  <a:txBody>
                    <a:bodyPr/>
                    <a:lstStyle/>
                    <a:p>
                      <a:pPr marL="9525" algn="ctr">
                        <a:lnSpc>
                          <a:spcPct val="100000"/>
                        </a:lnSpc>
                        <a:spcBef>
                          <a:spcPts val="785"/>
                        </a:spcBef>
                      </a:pPr>
                      <a:r>
                        <a:rPr sz="1400" b="1" spc="-5" dirty="0">
                          <a:latin typeface="+mn-lt"/>
                        </a:rPr>
                        <a:t>İller</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0" dirty="0" smtClean="0">
                          <a:latin typeface="+mn-lt"/>
                        </a:rPr>
                        <a:t>20</a:t>
                      </a:r>
                      <a:r>
                        <a:rPr lang="tr-TR" sz="1400" b="1" spc="-10" dirty="0" smtClean="0">
                          <a:latin typeface="+mn-lt"/>
                        </a:rPr>
                        <a:t>23</a:t>
                      </a:r>
                      <a:r>
                        <a:rPr sz="1400" b="1" spc="-55" dirty="0" smtClean="0">
                          <a:latin typeface="+mn-lt"/>
                        </a:rPr>
                        <a:t> </a:t>
                      </a:r>
                      <a:r>
                        <a:rPr sz="1400" b="1" spc="-20" dirty="0">
                          <a:latin typeface="+mn-lt"/>
                        </a:rPr>
                        <a:t>Yılı</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5" dirty="0">
                          <a:latin typeface="+mn-lt"/>
                        </a:rPr>
                        <a:t>Oran</a:t>
                      </a:r>
                      <a:r>
                        <a:rPr sz="1400" b="1" spc="-75" dirty="0">
                          <a:latin typeface="+mn-lt"/>
                        </a:rPr>
                        <a:t> </a:t>
                      </a:r>
                      <a:r>
                        <a:rPr sz="1400" b="1" spc="-5" dirty="0">
                          <a:latin typeface="+mn-lt"/>
                        </a:rPr>
                        <a:t>%</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59500">
                <a:tc>
                  <a:txBody>
                    <a:bodyPr/>
                    <a:lstStyle/>
                    <a:p>
                      <a:pPr marL="9525">
                        <a:lnSpc>
                          <a:spcPct val="100000"/>
                        </a:lnSpc>
                        <a:spcBef>
                          <a:spcPts val="180"/>
                        </a:spcBef>
                      </a:pPr>
                      <a:r>
                        <a:rPr lang="tr-TR" sz="1400" spc="-5" dirty="0" smtClean="0">
                          <a:latin typeface="+mn-lt"/>
                        </a:rPr>
                        <a:t>Bingöl</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251.138</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5090" algn="ctr">
                        <a:lnSpc>
                          <a:spcPct val="100000"/>
                        </a:lnSpc>
                        <a:spcBef>
                          <a:spcPts val="125"/>
                        </a:spcBef>
                      </a:pPr>
                      <a:r>
                        <a:rPr sz="1400" spc="-5" dirty="0" smtClean="0">
                          <a:latin typeface="+mn-lt"/>
                        </a:rPr>
                        <a:t>8</a:t>
                      </a:r>
                      <a:r>
                        <a:rPr lang="tr-TR" sz="1400" spc="-5" dirty="0" smtClean="0">
                          <a:latin typeface="+mn-lt"/>
                        </a:rPr>
                        <a:t>8,11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359500">
                <a:tc>
                  <a:txBody>
                    <a:bodyPr/>
                    <a:lstStyle/>
                    <a:p>
                      <a:pPr marL="9525">
                        <a:lnSpc>
                          <a:spcPct val="100000"/>
                        </a:lnSpc>
                        <a:spcBef>
                          <a:spcPts val="180"/>
                        </a:spcBef>
                      </a:pPr>
                      <a:r>
                        <a:rPr lang="tr-TR" sz="1400" spc="-5" dirty="0" smtClean="0">
                          <a:latin typeface="+mn-lt"/>
                        </a:rPr>
                        <a:t>Elazığ</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6.006</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2,11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359500">
                <a:tc>
                  <a:txBody>
                    <a:bodyPr/>
                    <a:lstStyle/>
                    <a:p>
                      <a:pPr marL="9525">
                        <a:lnSpc>
                          <a:spcPct val="100000"/>
                        </a:lnSpc>
                        <a:spcBef>
                          <a:spcPts val="180"/>
                        </a:spcBef>
                      </a:pPr>
                      <a:r>
                        <a:rPr sz="1400" spc="-20" dirty="0">
                          <a:latin typeface="+mn-lt"/>
                        </a:rPr>
                        <a:t>Tunceli</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287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0,10</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359500">
                <a:tc>
                  <a:txBody>
                    <a:bodyPr/>
                    <a:lstStyle/>
                    <a:p>
                      <a:pPr marL="9525">
                        <a:lnSpc>
                          <a:spcPct val="100000"/>
                        </a:lnSpc>
                        <a:spcBef>
                          <a:spcPts val="185"/>
                        </a:spcBef>
                      </a:pPr>
                      <a:r>
                        <a:rPr sz="1400" spc="-5" dirty="0">
                          <a:latin typeface="+mn-lt"/>
                        </a:rPr>
                        <a:t>Diyarbakır</a:t>
                      </a:r>
                      <a:endParaRPr sz="1400">
                        <a:latin typeface="+mn-lt"/>
                        <a:cs typeface="Calibri"/>
                      </a:endParaRPr>
                    </a:p>
                  </a:txBody>
                  <a:tcPr marL="0" marR="0" marT="234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5.551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1,94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359500">
                <a:tc>
                  <a:txBody>
                    <a:bodyPr/>
                    <a:lstStyle/>
                    <a:p>
                      <a:pPr marL="9525">
                        <a:lnSpc>
                          <a:spcPct val="100000"/>
                        </a:lnSpc>
                        <a:spcBef>
                          <a:spcPts val="180"/>
                        </a:spcBef>
                      </a:pPr>
                      <a:r>
                        <a:rPr sz="1400" spc="-5" dirty="0">
                          <a:latin typeface="+mn-lt"/>
                        </a:rPr>
                        <a:t>Malatya</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1.344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0,47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323633">
                <a:tc>
                  <a:txBody>
                    <a:bodyPr/>
                    <a:lstStyle/>
                    <a:p>
                      <a:pPr marL="9525">
                        <a:lnSpc>
                          <a:spcPct val="100000"/>
                        </a:lnSpc>
                        <a:spcBef>
                          <a:spcPts val="180"/>
                        </a:spcBef>
                      </a:pPr>
                      <a:r>
                        <a:rPr sz="1400" spc="-5" dirty="0">
                          <a:latin typeface="+mn-lt"/>
                        </a:rPr>
                        <a:t>Diğer</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20.715</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3820" algn="ctr">
                        <a:lnSpc>
                          <a:spcPct val="100000"/>
                        </a:lnSpc>
                        <a:spcBef>
                          <a:spcPts val="125"/>
                        </a:spcBef>
                      </a:pPr>
                      <a:r>
                        <a:rPr lang="tr-TR" sz="1400" dirty="0" smtClean="0">
                          <a:latin typeface="+mn-lt"/>
                        </a:rPr>
                        <a:t>7,27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22932">
                <a:tc>
                  <a:txBody>
                    <a:bodyPr/>
                    <a:lstStyle/>
                    <a:p>
                      <a:pPr marL="9525" algn="ctr">
                        <a:lnSpc>
                          <a:spcPct val="100000"/>
                        </a:lnSpc>
                        <a:spcBef>
                          <a:spcPts val="280"/>
                        </a:spcBef>
                      </a:pPr>
                      <a:r>
                        <a:rPr sz="1400" b="1" spc="-30" dirty="0">
                          <a:latin typeface="+mn-lt"/>
                        </a:rPr>
                        <a:t>Toplam</a:t>
                      </a:r>
                      <a:endParaRPr sz="1400" b="1" dirty="0">
                        <a:latin typeface="+mn-lt"/>
                        <a:cs typeface="Calibri"/>
                      </a:endParaRPr>
                    </a:p>
                  </a:txBody>
                  <a:tcPr marL="0" marR="0" marT="355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220"/>
                        </a:spcBef>
                      </a:pPr>
                      <a:r>
                        <a:rPr lang="tr-TR" sz="1400" b="1" spc="-5" dirty="0" smtClean="0">
                          <a:latin typeface="+mn-lt"/>
                        </a:rPr>
                        <a:t>285.041</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5725" algn="ctr">
                        <a:lnSpc>
                          <a:spcPct val="100000"/>
                        </a:lnSpc>
                        <a:spcBef>
                          <a:spcPts val="220"/>
                        </a:spcBef>
                      </a:pPr>
                      <a:r>
                        <a:rPr sz="1400" b="1" spc="-5" dirty="0">
                          <a:latin typeface="+mn-lt"/>
                        </a:rPr>
                        <a:t>100</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
        <p:nvSpPr>
          <p:cNvPr id="11" name="Altbilgi Yer Tutucusu 3"/>
          <p:cNvSpPr>
            <a:spLocks noGrp="1"/>
          </p:cNvSpPr>
          <p:nvPr>
            <p:ph type="ftr" sz="quarter" idx="11"/>
          </p:nvPr>
        </p:nvSpPr>
        <p:spPr>
          <a:xfrm>
            <a:off x="195345" y="6344876"/>
            <a:ext cx="132865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9045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bject 8"/>
          <p:cNvSpPr txBox="1"/>
          <p:nvPr/>
        </p:nvSpPr>
        <p:spPr>
          <a:xfrm>
            <a:off x="709544" y="977714"/>
            <a:ext cx="10795916" cy="279564"/>
          </a:xfrm>
          <a:prstGeom prst="rect">
            <a:avLst/>
          </a:prstGeom>
          <a:solidFill>
            <a:srgbClr val="333E50"/>
          </a:solidFill>
        </p:spPr>
        <p:txBody>
          <a:bodyPr vert="horz" wrap="square" lIns="0" tIns="33020" rIns="0" bIns="0" rtlCol="0">
            <a:spAutoFit/>
          </a:bodyPr>
          <a:lstStyle/>
          <a:p>
            <a:pPr marL="91440">
              <a:lnSpc>
                <a:spcPct val="100000"/>
              </a:lnSpc>
              <a:spcBef>
                <a:spcPts val="260"/>
              </a:spcBef>
            </a:pPr>
            <a:r>
              <a:rPr lang="tr-TR" sz="1600" b="1" spc="-10" dirty="0">
                <a:solidFill>
                  <a:srgbClr val="FFFFFF"/>
                </a:solidFill>
                <a:latin typeface="Calibri"/>
                <a:cs typeface="Calibri"/>
              </a:rPr>
              <a:t>Korunan Alanlar</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Doğa Koruma ve Milli Parklar </a:t>
            </a:r>
          </a:p>
        </p:txBody>
      </p:sp>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8437" t="188" r="840" b="-188"/>
          <a:stretch/>
        </p:blipFill>
        <p:spPr>
          <a:xfrm>
            <a:off x="5601816" y="1384608"/>
            <a:ext cx="5903650" cy="4879454"/>
          </a:xfrm>
          <a:prstGeom prst="rect">
            <a:avLst/>
          </a:prstGeom>
          <a:ln w="19050">
            <a:solidFill>
              <a:srgbClr val="BCD6ED"/>
            </a:solidFill>
          </a:ln>
        </p:spPr>
      </p:pic>
      <p:sp>
        <p:nvSpPr>
          <p:cNvPr id="15" name="object 7"/>
          <p:cNvSpPr txBox="1"/>
          <p:nvPr/>
        </p:nvSpPr>
        <p:spPr>
          <a:xfrm>
            <a:off x="709546" y="1384608"/>
            <a:ext cx="4689476" cy="1363835"/>
          </a:xfrm>
          <a:prstGeom prst="rect">
            <a:avLst/>
          </a:prstGeom>
          <a:ln w="19050">
            <a:solidFill>
              <a:srgbClr val="BCD6ED"/>
            </a:solidFill>
          </a:ln>
        </p:spPr>
        <p:txBody>
          <a:bodyPr vert="horz" wrap="square" lIns="0" tIns="29845" rIns="0" bIns="0" rtlCol="0">
            <a:spAutoFit/>
          </a:bodyPr>
          <a:lstStyle/>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tabiat </a:t>
            </a:r>
            <a:r>
              <a:rPr lang="tr-TR" sz="1600" spc="-5" dirty="0">
                <a:cs typeface="Calibri"/>
              </a:rPr>
              <a:t>anıtı,</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yaban </a:t>
            </a:r>
            <a:r>
              <a:rPr lang="tr-TR" sz="1600" spc="-5" dirty="0">
                <a:cs typeface="Calibri"/>
              </a:rPr>
              <a:t>hayatı geliştirme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smtClean="0">
                <a:cs typeface="Calibri"/>
              </a:rPr>
              <a:t>20 devlet </a:t>
            </a:r>
            <a:r>
              <a:rPr lang="tr-TR" sz="1600" spc="-5" dirty="0">
                <a:cs typeface="Calibri"/>
              </a:rPr>
              <a:t>avlak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3 </a:t>
            </a:r>
            <a:r>
              <a:rPr lang="tr-TR" sz="1600" spc="-5" dirty="0" smtClean="0">
                <a:cs typeface="Calibri"/>
              </a:rPr>
              <a:t>genel </a:t>
            </a:r>
            <a:r>
              <a:rPr lang="tr-TR" sz="1600" spc="-5" dirty="0">
                <a:cs typeface="Calibri"/>
              </a:rPr>
              <a:t>avlak </a:t>
            </a:r>
            <a:r>
              <a:rPr lang="tr-TR" sz="1600" spc="-5" dirty="0" smtClean="0">
                <a:cs typeface="Calibri"/>
              </a:rPr>
              <a:t>sahası,</a:t>
            </a:r>
            <a:endParaRPr lang="tr-TR" sz="1600" spc="-5" dirty="0">
              <a:cs typeface="Calibri"/>
            </a:endParaRPr>
          </a:p>
          <a:p>
            <a:pPr marL="378460" marR="82550" indent="-287020">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geçici </a:t>
            </a:r>
            <a:r>
              <a:rPr lang="tr-TR" sz="1600" spc="-5" dirty="0">
                <a:cs typeface="Calibri"/>
              </a:rPr>
              <a:t>hayvan </a:t>
            </a:r>
            <a:r>
              <a:rPr lang="tr-TR" sz="1600" spc="-5" dirty="0" smtClean="0">
                <a:cs typeface="Calibri"/>
              </a:rPr>
              <a:t>bakımevi bulunmaktadır</a:t>
            </a:r>
            <a:r>
              <a:rPr lang="tr-TR" sz="1600" spc="-5" dirty="0">
                <a:cs typeface="Calibri"/>
              </a:rPr>
              <a:t>. </a:t>
            </a:r>
          </a:p>
        </p:txBody>
      </p:sp>
      <p:sp>
        <p:nvSpPr>
          <p:cNvPr id="16" name="object 8"/>
          <p:cNvSpPr txBox="1"/>
          <p:nvPr/>
        </p:nvSpPr>
        <p:spPr>
          <a:xfrm>
            <a:off x="709550" y="977714"/>
            <a:ext cx="4689475" cy="279564"/>
          </a:xfrm>
          <a:prstGeom prst="rect">
            <a:avLst/>
          </a:prstGeom>
          <a:solidFill>
            <a:srgbClr val="333E50"/>
          </a:solidFill>
        </p:spPr>
        <p:txBody>
          <a:bodyPr vert="horz" wrap="square" lIns="0" tIns="33020" rIns="0" bIns="0" rtlCol="0">
            <a:spAutoFit/>
          </a:bodyPr>
          <a:lstStyle/>
          <a:p>
            <a:pPr marL="91440">
              <a:lnSpc>
                <a:spcPct val="100000"/>
              </a:lnSpc>
              <a:spcBef>
                <a:spcPts val="260"/>
              </a:spcBef>
            </a:pPr>
            <a:r>
              <a:rPr lang="tr-TR" sz="1600" b="1" spc="-10" dirty="0" smtClean="0">
                <a:solidFill>
                  <a:srgbClr val="FFFFFF"/>
                </a:solidFill>
                <a:latin typeface="Calibri"/>
                <a:cs typeface="Calibri"/>
              </a:rPr>
              <a:t>Korunan Alanlar</a:t>
            </a:r>
            <a:endParaRPr sz="1600" dirty="0">
              <a:latin typeface="Calibri"/>
              <a:cs typeface="Calibri"/>
            </a:endParaRPr>
          </a:p>
        </p:txBody>
      </p:sp>
      <p:sp>
        <p:nvSpPr>
          <p:cNvPr id="17" name="object 9"/>
          <p:cNvSpPr txBox="1"/>
          <p:nvPr/>
        </p:nvSpPr>
        <p:spPr>
          <a:xfrm>
            <a:off x="709546" y="2967729"/>
            <a:ext cx="4689476"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5" dirty="0" smtClean="0">
                <a:solidFill>
                  <a:srgbClr val="FFFFFF"/>
                </a:solidFill>
                <a:latin typeface="Calibri"/>
                <a:cs typeface="Calibri"/>
              </a:rPr>
              <a:t>Bazı Yaban Hayvan Sayıları</a:t>
            </a:r>
            <a:endParaRPr sz="1600" dirty="0">
              <a:latin typeface="Calibri"/>
              <a:cs typeface="Calibri"/>
            </a:endParaRPr>
          </a:p>
        </p:txBody>
      </p:sp>
      <p:graphicFrame>
        <p:nvGraphicFramePr>
          <p:cNvPr id="18" name="Tablo 17"/>
          <p:cNvGraphicFramePr>
            <a:graphicFrameLocks noGrp="1"/>
          </p:cNvGraphicFramePr>
          <p:nvPr>
            <p:extLst>
              <p:ext uri="{D42A27DB-BD31-4B8C-83A1-F6EECF244321}">
                <p14:modId xmlns:p14="http://schemas.microsoft.com/office/powerpoint/2010/main" val="4039531817"/>
              </p:ext>
            </p:extLst>
          </p:nvPr>
        </p:nvGraphicFramePr>
        <p:xfrm>
          <a:off x="709544" y="3459964"/>
          <a:ext cx="4689476" cy="2804097"/>
        </p:xfrm>
        <a:graphic>
          <a:graphicData uri="http://schemas.openxmlformats.org/drawingml/2006/table">
            <a:tbl>
              <a:tblPr/>
              <a:tblGrid>
                <a:gridCol w="1126835">
                  <a:extLst>
                    <a:ext uri="{9D8B030D-6E8A-4147-A177-3AD203B41FA5}">
                      <a16:colId xmlns:a16="http://schemas.microsoft.com/office/drawing/2014/main" val="839246816"/>
                    </a:ext>
                  </a:extLst>
                </a:gridCol>
                <a:gridCol w="1559292">
                  <a:extLst>
                    <a:ext uri="{9D8B030D-6E8A-4147-A177-3AD203B41FA5}">
                      <a16:colId xmlns:a16="http://schemas.microsoft.com/office/drawing/2014/main" val="1620524514"/>
                    </a:ext>
                  </a:extLst>
                </a:gridCol>
                <a:gridCol w="2003349">
                  <a:extLst>
                    <a:ext uri="{9D8B030D-6E8A-4147-A177-3AD203B41FA5}">
                      <a16:colId xmlns:a16="http://schemas.microsoft.com/office/drawing/2014/main" val="3847709671"/>
                    </a:ext>
                  </a:extLst>
                </a:gridCol>
              </a:tblGrid>
              <a:tr h="562550">
                <a:tc>
                  <a:txBody>
                    <a:bodyPr/>
                    <a:lstStyle/>
                    <a:p>
                      <a:pPr algn="ct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Yaban Keçisi</a:t>
                      </a: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Çengel Boynuzlu Dağ Keçisi</a:t>
                      </a: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5821609"/>
                  </a:ext>
                </a:extLst>
              </a:tr>
              <a:tr h="320221">
                <a:tc>
                  <a:txBody>
                    <a:bodyPr/>
                    <a:lstStyle/>
                    <a:p>
                      <a:pPr algn="ctr"/>
                      <a:r>
                        <a:rPr lang="tr-TR" sz="1400" b="1" dirty="0" smtClean="0"/>
                        <a:t>Yılı</a:t>
                      </a:r>
                      <a:endParaRPr lang="tr-TR" sz="1400" b="1" dirty="0"/>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lang="tr-TR" sz="1400" b="1" dirty="0" smtClean="0"/>
                        <a:t>Adedi</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Adedi</a:t>
                      </a:r>
                      <a:endParaRPr lang="tr-TR" sz="1400" b="1" dirty="0"/>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65168979"/>
                  </a:ext>
                </a:extLst>
              </a:tr>
              <a:tr h="320221">
                <a:tc>
                  <a:txBody>
                    <a:bodyPr/>
                    <a:lstStyle/>
                    <a:p>
                      <a:pPr algn="ctr"/>
                      <a:r>
                        <a:rPr lang="tr-TR" sz="1400" b="1" dirty="0" smtClean="0"/>
                        <a:t>2019</a:t>
                      </a:r>
                      <a:endParaRPr lang="tr-TR" sz="1400" b="1" dirty="0" smtClean="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dirty="0" smtClean="0"/>
                        <a:t>685</a:t>
                      </a:r>
                      <a:endParaRPr lang="tr-TR" sz="14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t>631</a:t>
                      </a:r>
                      <a:endParaRPr lang="tr-TR" sz="14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320221">
                <a:tc>
                  <a:txBody>
                    <a:bodyPr/>
                    <a:lstStyle/>
                    <a:p>
                      <a:pPr algn="ctr"/>
                      <a:r>
                        <a:rPr lang="tr-TR" sz="1400" b="1" dirty="0" smtClean="0">
                          <a:solidFill>
                            <a:schemeClr val="tx1"/>
                          </a:solidFill>
                        </a:rPr>
                        <a:t>2020</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678</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630</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320221">
                <a:tc>
                  <a:txBody>
                    <a:bodyPr/>
                    <a:lstStyle/>
                    <a:p>
                      <a:pPr algn="ctr"/>
                      <a:r>
                        <a:rPr lang="tr-TR" sz="1400" b="1" dirty="0" smtClean="0">
                          <a:solidFill>
                            <a:schemeClr val="tx1"/>
                          </a:solidFill>
                        </a:rPr>
                        <a:t>2021</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766</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535</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320221">
                <a:tc>
                  <a:txBody>
                    <a:bodyPr/>
                    <a:lstStyle/>
                    <a:p>
                      <a:pPr algn="ctr"/>
                      <a:r>
                        <a:rPr lang="tr-TR" sz="1400" b="1" dirty="0" smtClean="0">
                          <a:solidFill>
                            <a:schemeClr val="tx1"/>
                          </a:solidFill>
                        </a:rPr>
                        <a:t>2022</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848</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600</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320221">
                <a:tc>
                  <a:txBody>
                    <a:bodyPr/>
                    <a:lstStyle/>
                    <a:p>
                      <a:pPr algn="ctr"/>
                      <a:r>
                        <a:rPr lang="tr-TR" sz="1400" b="1" dirty="0" smtClean="0">
                          <a:solidFill>
                            <a:schemeClr val="tx1"/>
                          </a:solidFill>
                        </a:rPr>
                        <a:t>2023</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864</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642</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320221">
                <a:tc>
                  <a:txBody>
                    <a:bodyPr/>
                    <a:lstStyle/>
                    <a:p>
                      <a:pPr algn="ctr"/>
                      <a:r>
                        <a:rPr lang="tr-TR" sz="1400" b="1" dirty="0" smtClean="0">
                          <a:solidFill>
                            <a:schemeClr val="tx1"/>
                          </a:solidFill>
                        </a:rPr>
                        <a:t>2024</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954</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671</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06707568"/>
                  </a:ext>
                </a:extLst>
              </a:tr>
            </a:tbl>
          </a:graphicData>
        </a:graphic>
      </p:graphicFrame>
    </p:spTree>
    <p:extLst>
      <p:ext uri="{BB962C8B-B14F-4D97-AF65-F5344CB8AC3E}">
        <p14:creationId xmlns:p14="http://schemas.microsoft.com/office/powerpoint/2010/main" val="3403917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p:nvPr/>
        </p:nvSpPr>
        <p:spPr>
          <a:xfrm>
            <a:off x="684676" y="967866"/>
            <a:ext cx="1078863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pic>
        <p:nvPicPr>
          <p:cNvPr id="10" name="Resim 9"/>
          <p:cNvPicPr>
            <a:picLocks noChangeAspect="1"/>
          </p:cNvPicPr>
          <p:nvPr/>
        </p:nvPicPr>
        <p:blipFill rotWithShape="1">
          <a:blip r:embed="rId2" cstate="print">
            <a:extLst>
              <a:ext uri="{28A0092B-C50C-407E-A947-70E740481C1C}">
                <a14:useLocalDpi xmlns:a14="http://schemas.microsoft.com/office/drawing/2010/main" val="0"/>
              </a:ext>
            </a:extLst>
          </a:blip>
          <a:srcRect l="37106" t="1015" r="6927" b="1630"/>
          <a:stretch/>
        </p:blipFill>
        <p:spPr>
          <a:xfrm>
            <a:off x="7132319" y="1414909"/>
            <a:ext cx="4340995" cy="4705340"/>
          </a:xfrm>
          <a:prstGeom prst="rect">
            <a:avLst/>
          </a:prstGeom>
          <a:ln>
            <a:solidFill>
              <a:schemeClr val="accent1"/>
            </a:solidFill>
          </a:ln>
        </p:spPr>
      </p:pic>
      <p:sp>
        <p:nvSpPr>
          <p:cNvPr id="7" name="object 15"/>
          <p:cNvSpPr txBox="1"/>
          <p:nvPr/>
        </p:nvSpPr>
        <p:spPr>
          <a:xfrm>
            <a:off x="9543664" y="5854792"/>
            <a:ext cx="1920941"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Hesarek</a:t>
            </a:r>
            <a:r>
              <a:rPr kumimoji="0" lang="tr-TR" sz="1500" b="0" i="0" u="none" strike="noStrike" kern="1200" cap="none" spc="0" normalizeH="0" baseline="0" noProof="0" dirty="0">
                <a:ln>
                  <a:noFill/>
                </a:ln>
                <a:solidFill>
                  <a:prstClr val="black"/>
                </a:solidFill>
                <a:effectLst/>
                <a:uLnTx/>
                <a:uFillTx/>
                <a:latin typeface="Calibri"/>
                <a:ea typeface="+mn-ea"/>
                <a:cs typeface="Calibri"/>
              </a:rPr>
              <a:t> Kayak Tesisleri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1350466946"/>
              </p:ext>
            </p:extLst>
          </p:nvPr>
        </p:nvGraphicFramePr>
        <p:xfrm>
          <a:off x="684675" y="1414909"/>
          <a:ext cx="6274389" cy="4719386"/>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666440">
                <a:tc>
                  <a:txBody>
                    <a:bodyPr/>
                    <a:lstStyle/>
                    <a:p>
                      <a:pPr marL="63500" algn="l">
                        <a:lnSpc>
                          <a:spcPct val="100000"/>
                        </a:lnSpc>
                        <a:spcBef>
                          <a:spcPts val="39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5" dirty="0">
                          <a:solidFill>
                            <a:schemeClr val="tx1"/>
                          </a:solidFill>
                          <a:latin typeface="+mn-lt"/>
                          <a:cs typeface="Times New Roman" panose="02020603050405020304" pitchFamily="18" charset="0"/>
                        </a:rPr>
                        <a:t>Lisanslı </a:t>
                      </a:r>
                      <a:r>
                        <a:rPr lang="tr-TR" sz="1400" b="0" spc="10" dirty="0">
                          <a:solidFill>
                            <a:schemeClr val="tx1"/>
                          </a:solidFill>
                          <a:latin typeface="+mn-lt"/>
                          <a:cs typeface="Times New Roman" panose="02020603050405020304" pitchFamily="18" charset="0"/>
                        </a:rPr>
                        <a:t>Sporcu</a:t>
                      </a:r>
                      <a:r>
                        <a:rPr lang="tr-TR" sz="1400" b="0" spc="-7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95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21.179</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10" dirty="0">
                          <a:solidFill>
                            <a:schemeClr val="tx1"/>
                          </a:solidFill>
                          <a:latin typeface="+mn-lt"/>
                          <a:cs typeface="Times New Roman" panose="02020603050405020304" pitchFamily="18" charset="0"/>
                        </a:rPr>
                        <a:t>Faal </a:t>
                      </a:r>
                      <a:r>
                        <a:rPr lang="tr-TR" sz="1400" b="0" spc="10" dirty="0">
                          <a:solidFill>
                            <a:schemeClr val="tx1"/>
                          </a:solidFill>
                          <a:latin typeface="+mn-lt"/>
                          <a:cs typeface="Times New Roman" panose="02020603050405020304" pitchFamily="18" charset="0"/>
                        </a:rPr>
                        <a:t>Sporcu</a:t>
                      </a:r>
                      <a:r>
                        <a:rPr lang="tr-TR" sz="1400" b="0" spc="-6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2.601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Milli Sporcu</a:t>
                      </a:r>
                      <a:r>
                        <a:rPr lang="tr-TR" sz="1400" b="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7</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Antrenör</a:t>
                      </a:r>
                      <a:r>
                        <a:rPr lang="tr-TR" sz="1400" b="0" spc="-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65</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a:t>
                      </a:r>
                      <a:r>
                        <a:rPr lang="tr-TR" sz="1400" b="0" spc="5" dirty="0">
                          <a:solidFill>
                            <a:schemeClr val="tx1"/>
                          </a:solidFill>
                          <a:latin typeface="+mn-lt"/>
                          <a:cs typeface="Times New Roman" panose="02020603050405020304" pitchFamily="18" charset="0"/>
                        </a:rPr>
                        <a:t>Merkezi Üye</a:t>
                      </a:r>
                      <a:r>
                        <a:rPr lang="tr-TR" sz="1400" b="0" spc="-5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smtClean="0">
                          <a:latin typeface="+mn-lt"/>
                          <a:cs typeface="Calibri"/>
                        </a:rPr>
                        <a:t>23.206</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Lideri</a:t>
                      </a:r>
                      <a:r>
                        <a:rPr lang="tr-TR" sz="1400" b="0" spc="-4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smtClean="0">
                          <a:latin typeface="+mn-lt"/>
                          <a:cs typeface="Calibri"/>
                        </a:rPr>
                        <a:t>16</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675491">
                <a:tc>
                  <a:txBody>
                    <a:bodyPr/>
                    <a:lstStyle/>
                    <a:p>
                      <a:pPr marL="63500" algn="l">
                        <a:lnSpc>
                          <a:spcPct val="100000"/>
                        </a:lnSpc>
                        <a:spcBef>
                          <a:spcPts val="345"/>
                        </a:spcBef>
                      </a:pPr>
                      <a:r>
                        <a:rPr lang="tr-TR" sz="1400" b="0" spc="-15" dirty="0">
                          <a:solidFill>
                            <a:schemeClr val="tx1"/>
                          </a:solidFill>
                          <a:latin typeface="+mn-lt"/>
                          <a:cs typeface="Times New Roman" panose="02020603050405020304" pitchFamily="18" charset="0"/>
                        </a:rPr>
                        <a:t>Amatör </a:t>
                      </a:r>
                      <a:r>
                        <a:rPr lang="tr-TR" sz="1400" b="0" spc="-5" dirty="0">
                          <a:solidFill>
                            <a:schemeClr val="tx1"/>
                          </a:solidFill>
                          <a:latin typeface="+mn-lt"/>
                          <a:cs typeface="Times New Roman" panose="02020603050405020304" pitchFamily="18" charset="0"/>
                        </a:rPr>
                        <a:t>Kulüp</a:t>
                      </a:r>
                      <a:r>
                        <a:rPr lang="tr-TR" sz="1400" b="0" spc="-1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83</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bl>
          </a:graphicData>
        </a:graphic>
      </p:graphicFrame>
    </p:spTree>
    <p:extLst>
      <p:ext uri="{BB962C8B-B14F-4D97-AF65-F5344CB8AC3E}">
        <p14:creationId xmlns:p14="http://schemas.microsoft.com/office/powerpoint/2010/main" val="23942938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25846" r="19466"/>
          <a:stretch/>
        </p:blipFill>
        <p:spPr>
          <a:xfrm>
            <a:off x="7137646" y="1367247"/>
            <a:ext cx="4414049" cy="4670300"/>
          </a:xfrm>
          <a:prstGeom prst="rect">
            <a:avLst/>
          </a:prstGeom>
          <a:ln w="19050">
            <a:solidFill>
              <a:srgbClr val="BCD6ED"/>
            </a:solidFill>
          </a:ln>
        </p:spPr>
      </p:pic>
      <p:sp>
        <p:nvSpPr>
          <p:cNvPr id="6" name="object 5"/>
          <p:cNvSpPr txBox="1"/>
          <p:nvPr/>
        </p:nvSpPr>
        <p:spPr>
          <a:xfrm>
            <a:off x="684676" y="967866"/>
            <a:ext cx="1086701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sp>
        <p:nvSpPr>
          <p:cNvPr id="7" name="object 15"/>
          <p:cNvSpPr txBox="1"/>
          <p:nvPr/>
        </p:nvSpPr>
        <p:spPr>
          <a:xfrm>
            <a:off x="9320035" y="5719836"/>
            <a:ext cx="2231660"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white"/>
                </a:solidFill>
                <a:effectLst/>
                <a:uLnTx/>
                <a:uFillTx/>
                <a:latin typeface="Calibri"/>
                <a:ea typeface="+mn-ea"/>
                <a:cs typeface="Calibri"/>
              </a:rPr>
              <a:t>Murat Nehri Kano Etkinliği</a:t>
            </a:r>
            <a:endParaRPr kumimoji="0" sz="15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Tablo 9"/>
          <p:cNvGraphicFramePr>
            <a:graphicFrameLocks noGrp="1"/>
          </p:cNvGraphicFramePr>
          <p:nvPr>
            <p:extLst>
              <p:ext uri="{D42A27DB-BD31-4B8C-83A1-F6EECF244321}">
                <p14:modId xmlns:p14="http://schemas.microsoft.com/office/powerpoint/2010/main" val="4184425229"/>
              </p:ext>
            </p:extLst>
          </p:nvPr>
        </p:nvGraphicFramePr>
        <p:xfrm>
          <a:off x="684676" y="1367247"/>
          <a:ext cx="6274389" cy="4670300"/>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467030">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Stadyum</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67030">
                <a:tc>
                  <a:txBody>
                    <a:bodyPr/>
                    <a:lstStyle/>
                    <a:p>
                      <a:pPr marL="63500" algn="l">
                        <a:lnSpc>
                          <a:spcPct val="100000"/>
                        </a:lnSpc>
                        <a:spcBef>
                          <a:spcPts val="345"/>
                        </a:spcBef>
                      </a:pPr>
                      <a:r>
                        <a:rPr lang="tr-TR" sz="1400" b="0" spc="5" dirty="0">
                          <a:solidFill>
                            <a:schemeClr val="tx1"/>
                          </a:solidFill>
                          <a:latin typeface="+mn-lt"/>
                          <a:cs typeface="Times New Roman" panose="02020603050405020304" pitchFamily="18" charset="0"/>
                        </a:rPr>
                        <a:t>Spor</a:t>
                      </a:r>
                      <a:r>
                        <a:rPr lang="tr-TR" sz="1400" b="0" spc="-5" dirty="0">
                          <a:solidFill>
                            <a:schemeClr val="tx1"/>
                          </a:solidFill>
                          <a:latin typeface="+mn-lt"/>
                          <a:cs typeface="Times New Roman" panose="02020603050405020304" pitchFamily="18" charset="0"/>
                        </a:rPr>
                        <a:t> </a:t>
                      </a:r>
                      <a:r>
                        <a:rPr lang="tr-TR" sz="1400" b="0" dirty="0">
                          <a:solidFill>
                            <a:schemeClr val="tx1"/>
                          </a:solidFill>
                          <a:latin typeface="+mn-lt"/>
                          <a:cs typeface="Times New Roman" panose="02020603050405020304" pitchFamily="18" charset="0"/>
                        </a:rPr>
                        <a:t>Salonu</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67030">
                <a:tc>
                  <a:txBody>
                    <a:bodyPr/>
                    <a:lstStyle/>
                    <a:p>
                      <a:pPr marL="64135" algn="l">
                        <a:lnSpc>
                          <a:spcPct val="100000"/>
                        </a:lnSpc>
                        <a:spcBef>
                          <a:spcPts val="345"/>
                        </a:spcBef>
                      </a:pPr>
                      <a:r>
                        <a:rPr lang="tr-TR" sz="1400" b="0" spc="-20" dirty="0">
                          <a:solidFill>
                            <a:schemeClr val="tx1"/>
                          </a:solidFill>
                          <a:latin typeface="+mn-lt"/>
                          <a:cs typeface="Times New Roman" panose="02020603050405020304" pitchFamily="18" charset="0"/>
                        </a:rPr>
                        <a:t>Atletizm</a:t>
                      </a:r>
                      <a:r>
                        <a:rPr lang="tr-TR" sz="1400" b="0" spc="-20" baseline="0" dirty="0">
                          <a:solidFill>
                            <a:schemeClr val="tx1"/>
                          </a:solidFill>
                          <a:latin typeface="+mn-lt"/>
                          <a:cs typeface="Times New Roman" panose="02020603050405020304" pitchFamily="18" charset="0"/>
                        </a:rPr>
                        <a:t> </a:t>
                      </a:r>
                      <a:r>
                        <a:rPr lang="tr-TR" sz="1400" b="0" spc="-2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67030">
                <a:tc>
                  <a:txBody>
                    <a:bodyPr/>
                    <a:lstStyle/>
                    <a:p>
                      <a:pPr marL="64135" algn="l">
                        <a:lnSpc>
                          <a:spcPct val="100000"/>
                        </a:lnSpc>
                        <a:spcBef>
                          <a:spcPts val="345"/>
                        </a:spcBef>
                      </a:pPr>
                      <a:r>
                        <a:rPr lang="tr-TR" sz="1400" b="0" dirty="0">
                          <a:solidFill>
                            <a:schemeClr val="tx1"/>
                          </a:solidFill>
                          <a:latin typeface="+mn-lt"/>
                          <a:cs typeface="Times New Roman" panose="02020603050405020304" pitchFamily="18" charset="0"/>
                        </a:rPr>
                        <a:t>Kayak</a:t>
                      </a:r>
                      <a:r>
                        <a:rPr lang="tr-TR" sz="1400" b="0" baseline="0" dirty="0">
                          <a:solidFill>
                            <a:schemeClr val="tx1"/>
                          </a:solidFill>
                          <a:latin typeface="+mn-lt"/>
                          <a:cs typeface="Times New Roman" panose="02020603050405020304" pitchFamily="18" charset="0"/>
                        </a:rPr>
                        <a:t> Tesisleri</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467030">
                <a:tc>
                  <a:txBody>
                    <a:bodyPr/>
                    <a:lstStyle/>
                    <a:p>
                      <a:pPr marL="64135" algn="l">
                        <a:lnSpc>
                          <a:spcPct val="100000"/>
                        </a:lnSpc>
                        <a:spcBef>
                          <a:spcPts val="345"/>
                        </a:spcBef>
                      </a:pPr>
                      <a:r>
                        <a:rPr lang="tr-TR" sz="1400" b="0" spc="-45" dirty="0">
                          <a:solidFill>
                            <a:schemeClr val="tx1"/>
                          </a:solidFill>
                          <a:latin typeface="+mn-lt"/>
                          <a:cs typeface="Times New Roman" panose="02020603050405020304" pitchFamily="18" charset="0"/>
                        </a:rPr>
                        <a:t>Sentetik </a:t>
                      </a:r>
                      <a:r>
                        <a:rPr lang="tr-TR" sz="1400" b="0" spc="-55" dirty="0">
                          <a:solidFill>
                            <a:schemeClr val="tx1"/>
                          </a:solidFill>
                          <a:latin typeface="+mn-lt"/>
                          <a:cs typeface="Times New Roman" panose="02020603050405020304" pitchFamily="18" charset="0"/>
                        </a:rPr>
                        <a:t>Çim </a:t>
                      </a:r>
                      <a:r>
                        <a:rPr lang="tr-TR" sz="1400" b="0" spc="-45" dirty="0">
                          <a:solidFill>
                            <a:schemeClr val="tx1"/>
                          </a:solidFill>
                          <a:latin typeface="+mn-lt"/>
                          <a:cs typeface="Times New Roman" panose="02020603050405020304" pitchFamily="18" charset="0"/>
                        </a:rPr>
                        <a:t>Yüzeyli </a:t>
                      </a:r>
                      <a:r>
                        <a:rPr lang="tr-TR" sz="1400" b="0" spc="-50" dirty="0">
                          <a:solidFill>
                            <a:schemeClr val="tx1"/>
                          </a:solidFill>
                          <a:latin typeface="+mn-lt"/>
                          <a:cs typeface="Times New Roman" panose="02020603050405020304" pitchFamily="18" charset="0"/>
                        </a:rPr>
                        <a:t>Futbol</a:t>
                      </a:r>
                      <a:r>
                        <a:rPr lang="tr-TR" sz="1400" b="0" spc="-30"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67030">
                <a:tc>
                  <a:txBody>
                    <a:bodyPr/>
                    <a:lstStyle/>
                    <a:p>
                      <a:pPr marL="64135" algn="l">
                        <a:lnSpc>
                          <a:spcPct val="100000"/>
                        </a:lnSpc>
                        <a:spcBef>
                          <a:spcPts val="345"/>
                        </a:spcBef>
                      </a:pPr>
                      <a:r>
                        <a:rPr lang="tr-TR" sz="1400" b="0" spc="5" dirty="0">
                          <a:solidFill>
                            <a:schemeClr val="tx1"/>
                          </a:solidFill>
                          <a:latin typeface="+mn-lt"/>
                          <a:cs typeface="Times New Roman" panose="02020603050405020304" pitchFamily="18" charset="0"/>
                        </a:rPr>
                        <a:t>Açık </a:t>
                      </a:r>
                      <a:r>
                        <a:rPr lang="tr-TR" sz="1400" b="0" spc="10" dirty="0">
                          <a:solidFill>
                            <a:schemeClr val="tx1"/>
                          </a:solidFill>
                          <a:latin typeface="+mn-lt"/>
                          <a:cs typeface="Times New Roman" panose="02020603050405020304" pitchFamily="18" charset="0"/>
                        </a:rPr>
                        <a:t>Yüzme</a:t>
                      </a:r>
                      <a:r>
                        <a:rPr lang="tr-TR" sz="1400" b="0" spc="-8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467030">
                <a:tc>
                  <a:txBody>
                    <a:bodyPr/>
                    <a:lstStyle/>
                    <a:p>
                      <a:pPr marL="63500" algn="l">
                        <a:lnSpc>
                          <a:spcPct val="100000"/>
                        </a:lnSpc>
                        <a:spcBef>
                          <a:spcPts val="350"/>
                        </a:spcBef>
                      </a:pPr>
                      <a:r>
                        <a:rPr lang="tr-TR" sz="1400" b="0" spc="-60" dirty="0">
                          <a:solidFill>
                            <a:schemeClr val="tx1"/>
                          </a:solidFill>
                          <a:latin typeface="+mn-lt"/>
                          <a:cs typeface="Times New Roman" panose="02020603050405020304" pitchFamily="18" charset="0"/>
                        </a:rPr>
                        <a:t>Yarı </a:t>
                      </a:r>
                      <a:r>
                        <a:rPr lang="tr-TR" sz="1400" b="0" spc="-35" dirty="0">
                          <a:solidFill>
                            <a:schemeClr val="tx1"/>
                          </a:solidFill>
                          <a:latin typeface="+mn-lt"/>
                          <a:cs typeface="Times New Roman" panose="02020603050405020304" pitchFamily="18" charset="0"/>
                        </a:rPr>
                        <a:t>Olimpik </a:t>
                      </a:r>
                      <a:r>
                        <a:rPr lang="tr-TR" sz="1400" b="0" spc="-50" dirty="0">
                          <a:solidFill>
                            <a:schemeClr val="tx1"/>
                          </a:solidFill>
                          <a:latin typeface="+mn-lt"/>
                          <a:cs typeface="Times New Roman" panose="02020603050405020304" pitchFamily="18" charset="0"/>
                        </a:rPr>
                        <a:t>Kapalı </a:t>
                      </a:r>
                      <a:r>
                        <a:rPr lang="tr-TR" sz="1400" b="0" spc="-40" dirty="0">
                          <a:solidFill>
                            <a:schemeClr val="tx1"/>
                          </a:solidFill>
                          <a:latin typeface="+mn-lt"/>
                          <a:cs typeface="Times New Roman" panose="02020603050405020304" pitchFamily="18" charset="0"/>
                        </a:rPr>
                        <a:t>Yüzme</a:t>
                      </a:r>
                      <a:r>
                        <a:rPr lang="tr-TR" sz="1400" b="0" spc="-5"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r h="467030">
                <a:tc>
                  <a:txBody>
                    <a:bodyPr/>
                    <a:lstStyle/>
                    <a:p>
                      <a:pPr marL="63500" algn="l">
                        <a:lnSpc>
                          <a:spcPct val="100000"/>
                        </a:lnSpc>
                        <a:spcBef>
                          <a:spcPts val="350"/>
                        </a:spcBef>
                      </a:pPr>
                      <a:r>
                        <a:rPr lang="tr-TR" sz="1400" b="0" spc="5" dirty="0">
                          <a:solidFill>
                            <a:schemeClr val="tx1"/>
                          </a:solidFill>
                          <a:latin typeface="+mn-lt"/>
                          <a:cs typeface="Times New Roman" panose="02020603050405020304" pitchFamily="18" charset="0"/>
                        </a:rPr>
                        <a:t>Sporcu Eğitim</a:t>
                      </a:r>
                      <a:r>
                        <a:rPr lang="tr-TR" sz="1400" b="0" spc="-2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58057304"/>
                  </a:ext>
                </a:extLst>
              </a:tr>
              <a:tr h="467030">
                <a:tc>
                  <a:txBody>
                    <a:bodyPr/>
                    <a:lstStyle/>
                    <a:p>
                      <a:pPr marL="63500" algn="l">
                        <a:lnSpc>
                          <a:spcPct val="100000"/>
                        </a:lnSpc>
                        <a:spcBef>
                          <a:spcPts val="350"/>
                        </a:spcBef>
                      </a:pPr>
                      <a:r>
                        <a:rPr lang="tr-TR" sz="1400" b="0" spc="10" dirty="0">
                          <a:solidFill>
                            <a:schemeClr val="tx1"/>
                          </a:solidFill>
                          <a:latin typeface="+mn-lt"/>
                          <a:cs typeface="Times New Roman" panose="02020603050405020304" pitchFamily="18" charset="0"/>
                        </a:rPr>
                        <a:t>Gençlik</a:t>
                      </a:r>
                      <a:r>
                        <a:rPr lang="tr-TR" sz="1400" b="0" spc="-3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smtClean="0">
                          <a:latin typeface="+mn-lt"/>
                          <a:cs typeface="Calibri"/>
                        </a:rPr>
                        <a:t>2</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0053671"/>
                  </a:ext>
                </a:extLst>
              </a:tr>
              <a:tr h="467030">
                <a:tc>
                  <a:txBody>
                    <a:bodyPr/>
                    <a:lstStyle/>
                    <a:p>
                      <a:pPr marL="63500" algn="l">
                        <a:lnSpc>
                          <a:spcPct val="100000"/>
                        </a:lnSpc>
                        <a:spcBef>
                          <a:spcPts val="350"/>
                        </a:spcBef>
                      </a:pPr>
                      <a:r>
                        <a:rPr lang="tr-TR" sz="1400" b="0" dirty="0">
                          <a:solidFill>
                            <a:schemeClr val="tx1"/>
                          </a:solidFill>
                          <a:latin typeface="+mn-lt"/>
                          <a:cs typeface="Times New Roman" panose="02020603050405020304" pitchFamily="18" charset="0"/>
                        </a:rPr>
                        <a:t>Çok </a:t>
                      </a:r>
                      <a:r>
                        <a:rPr lang="tr-TR" sz="1400" b="0" spc="10" dirty="0">
                          <a:solidFill>
                            <a:schemeClr val="tx1"/>
                          </a:solidFill>
                          <a:latin typeface="+mn-lt"/>
                          <a:cs typeface="Times New Roman" panose="02020603050405020304" pitchFamily="18" charset="0"/>
                        </a:rPr>
                        <a:t>Amaçlı </a:t>
                      </a:r>
                      <a:r>
                        <a:rPr lang="tr-TR" sz="1400" b="0" spc="5" dirty="0">
                          <a:solidFill>
                            <a:schemeClr val="tx1"/>
                          </a:solidFill>
                          <a:latin typeface="+mn-lt"/>
                          <a:cs typeface="Times New Roman" panose="02020603050405020304" pitchFamily="18" charset="0"/>
                        </a:rPr>
                        <a:t>Spor</a:t>
                      </a:r>
                      <a:r>
                        <a:rPr lang="tr-TR" sz="1400" b="0" spc="-4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Salonu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1902973"/>
                  </a:ext>
                </a:extLst>
              </a:tr>
            </a:tbl>
          </a:graphicData>
        </a:graphic>
      </p:graphicFrame>
    </p:spTree>
    <p:extLst>
      <p:ext uri="{BB962C8B-B14F-4D97-AF65-F5344CB8AC3E}">
        <p14:creationId xmlns:p14="http://schemas.microsoft.com/office/powerpoint/2010/main" val="25279412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2966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Altyapı ve Kentsel Dönüşüm Hizmetleri </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39490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sp>
        <p:nvSpPr>
          <p:cNvPr id="12" name="object 5"/>
          <p:cNvSpPr txBox="1"/>
          <p:nvPr/>
        </p:nvSpPr>
        <p:spPr>
          <a:xfrm>
            <a:off x="684671" y="4478174"/>
            <a:ext cx="488240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Edilen Riskli Bina Sayıları İl Geneli (</a:t>
            </a:r>
            <a:r>
              <a:rPr kumimoji="0" lang="tr-TR" sz="1600" b="1" i="0" u="none" strike="noStrike" kern="1200" cap="none" spc="-10" normalizeH="0" baseline="0" noProof="0" dirty="0" smtClean="0">
                <a:ln>
                  <a:noFill/>
                </a:ln>
                <a:solidFill>
                  <a:prstClr val="white"/>
                </a:solidFill>
                <a:effectLst/>
                <a:uLnTx/>
                <a:uFillTx/>
                <a:latin typeface="Calibri" panose="020F0502020204030204"/>
                <a:ea typeface="+mn-ea"/>
                <a:cs typeface="Calibri"/>
              </a:rPr>
              <a:t>2014-2024)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9" name="Tablo 8"/>
          <p:cNvGraphicFramePr>
            <a:graphicFrameLocks noGrp="1"/>
          </p:cNvGraphicFramePr>
          <p:nvPr>
            <p:extLst>
              <p:ext uri="{D42A27DB-BD31-4B8C-83A1-F6EECF244321}">
                <p14:modId xmlns:p14="http://schemas.microsoft.com/office/powerpoint/2010/main" val="994579073"/>
              </p:ext>
            </p:extLst>
          </p:nvPr>
        </p:nvGraphicFramePr>
        <p:xfrm>
          <a:off x="684672" y="1472995"/>
          <a:ext cx="4882409" cy="2839779"/>
        </p:xfrm>
        <a:graphic>
          <a:graphicData uri="http://schemas.openxmlformats.org/drawingml/2006/table">
            <a:tbl>
              <a:tblPr/>
              <a:tblGrid>
                <a:gridCol w="1344596">
                  <a:extLst>
                    <a:ext uri="{9D8B030D-6E8A-4147-A177-3AD203B41FA5}">
                      <a16:colId xmlns:a16="http://schemas.microsoft.com/office/drawing/2014/main" val="839246816"/>
                    </a:ext>
                  </a:extLst>
                </a:gridCol>
                <a:gridCol w="1228095">
                  <a:extLst>
                    <a:ext uri="{9D8B030D-6E8A-4147-A177-3AD203B41FA5}">
                      <a16:colId xmlns:a16="http://schemas.microsoft.com/office/drawing/2014/main" val="1620524514"/>
                    </a:ext>
                  </a:extLst>
                </a:gridCol>
                <a:gridCol w="1149227">
                  <a:extLst>
                    <a:ext uri="{9D8B030D-6E8A-4147-A177-3AD203B41FA5}">
                      <a16:colId xmlns:a16="http://schemas.microsoft.com/office/drawing/2014/main" val="1250325759"/>
                    </a:ext>
                  </a:extLst>
                </a:gridCol>
                <a:gridCol w="1160491">
                  <a:extLst>
                    <a:ext uri="{9D8B030D-6E8A-4147-A177-3AD203B41FA5}">
                      <a16:colId xmlns:a16="http://schemas.microsoft.com/office/drawing/2014/main" val="3628288906"/>
                    </a:ext>
                  </a:extLst>
                </a:gridCol>
              </a:tblGrid>
              <a:tr h="545090">
                <a:tc>
                  <a:txBody>
                    <a:bodyPr/>
                    <a:lstStyle/>
                    <a:p>
                      <a:pPr algn="ctr">
                        <a:lnSpc>
                          <a:spcPct val="115000"/>
                        </a:lnSpc>
                        <a:spcAft>
                          <a:spcPts val="0"/>
                        </a:spcAft>
                      </a:pPr>
                      <a:r>
                        <a:rPr lang="tr-TR" sz="1400" b="1" dirty="0">
                          <a:effectLst/>
                          <a:latin typeface="+mn-lt"/>
                        </a:rPr>
                        <a:t>Yapılan İşlem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a:t>
                      </a:r>
                      <a:r>
                        <a:rPr lang="tr-TR" sz="1400" b="1" dirty="0" smtClean="0">
                          <a:effectLst/>
                          <a:latin typeface="+mn-lt"/>
                        </a:rPr>
                        <a:t>2013-2023</a:t>
                      </a:r>
                      <a:r>
                        <a:rPr lang="tr-TR" sz="1400" b="1" dirty="0" smtClean="0">
                          <a:effectLst/>
                          <a:latin typeface="+mn-lt"/>
                        </a:rPr>
                        <a:t>)</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smtClean="0">
                          <a:effectLst/>
                          <a:latin typeface="+mn-lt"/>
                        </a:rPr>
                        <a:t>2024</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Genel </a:t>
                      </a:r>
                    </a:p>
                    <a:p>
                      <a:pPr algn="ctr">
                        <a:lnSpc>
                          <a:spcPct val="115000"/>
                        </a:lnSpc>
                        <a:spcAft>
                          <a:spcPts val="0"/>
                        </a:spcAft>
                      </a:pPr>
                      <a:r>
                        <a:rPr lang="tr-TR" sz="1400" b="1" dirty="0">
                          <a:effectLst/>
                          <a:latin typeface="+mn-lt"/>
                        </a:rPr>
                        <a:t>Toplam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4553080"/>
                  </a:ext>
                </a:extLst>
              </a:tr>
              <a:tr h="774827">
                <a:tc>
                  <a:txBody>
                    <a:bodyPr/>
                    <a:lstStyle/>
                    <a:p>
                      <a:pPr algn="l">
                        <a:lnSpc>
                          <a:spcPct val="115000"/>
                        </a:lnSpc>
                        <a:spcAft>
                          <a:spcPts val="0"/>
                        </a:spcAft>
                      </a:pPr>
                      <a:r>
                        <a:rPr lang="tr-TR" sz="1400" dirty="0">
                          <a:effectLst/>
                          <a:latin typeface="+mn-lt"/>
                        </a:rPr>
                        <a:t>Tespit Edilen Riskli Yapı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smtClean="0">
                          <a:effectLst/>
                          <a:latin typeface="+mn-lt"/>
                        </a:rPr>
                        <a:t>2.607</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smtClean="0">
                          <a:solidFill>
                            <a:schemeClr val="tx1"/>
                          </a:solidFill>
                          <a:effectLst/>
                          <a:latin typeface="+mn-lt"/>
                          <a:ea typeface="+mn-ea"/>
                        </a:rPr>
                        <a:t>82</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smtClean="0">
                          <a:effectLst/>
                          <a:latin typeface="+mn-lt"/>
                        </a:rPr>
                        <a:t>2.685</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55252">
                <a:tc>
                  <a:txBody>
                    <a:bodyPr/>
                    <a:lstStyle/>
                    <a:p>
                      <a:pPr algn="l">
                        <a:lnSpc>
                          <a:spcPct val="115000"/>
                        </a:lnSpc>
                        <a:spcAft>
                          <a:spcPts val="0"/>
                        </a:spcAft>
                      </a:pPr>
                      <a:r>
                        <a:rPr lang="tr-TR" sz="1400" dirty="0">
                          <a:effectLst/>
                          <a:latin typeface="+mn-lt"/>
                        </a:rPr>
                        <a:t>Yıkılan Riskli Bina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smtClean="0">
                          <a:effectLst/>
                          <a:latin typeface="+mn-lt"/>
                        </a:rPr>
                        <a:t>2.575</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smtClean="0">
                          <a:solidFill>
                            <a:schemeClr val="tx1"/>
                          </a:solidFill>
                          <a:effectLst/>
                          <a:latin typeface="+mn-lt"/>
                          <a:ea typeface="+mn-ea"/>
                        </a:rPr>
                        <a:t>35</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smtClean="0">
                          <a:effectLst/>
                          <a:latin typeface="+mn-lt"/>
                        </a:rPr>
                        <a:t>2.610</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74827">
                <a:tc>
                  <a:txBody>
                    <a:bodyPr/>
                    <a:lstStyle/>
                    <a:p>
                      <a:pPr algn="l">
                        <a:lnSpc>
                          <a:spcPct val="115000"/>
                        </a:lnSpc>
                        <a:spcAft>
                          <a:spcPts val="0"/>
                        </a:spcAft>
                      </a:pPr>
                      <a:r>
                        <a:rPr lang="tr-TR" sz="1400" dirty="0">
                          <a:effectLst/>
                          <a:latin typeface="+mn-lt"/>
                        </a:rPr>
                        <a:t>Yapılan Kira Yardımı Miktarları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300" dirty="0" smtClean="0">
                          <a:effectLst/>
                          <a:latin typeface="+mn-lt"/>
                        </a:rPr>
                        <a:t>61.904.767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5.161.874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67.066.642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244778319"/>
              </p:ext>
            </p:extLst>
          </p:nvPr>
        </p:nvGraphicFramePr>
        <p:xfrm>
          <a:off x="684672" y="4816333"/>
          <a:ext cx="4882409" cy="831433"/>
        </p:xfrm>
        <a:graphic>
          <a:graphicData uri="http://schemas.openxmlformats.org/drawingml/2006/table">
            <a:tbl>
              <a:tblPr/>
              <a:tblGrid>
                <a:gridCol w="2119036">
                  <a:extLst>
                    <a:ext uri="{9D8B030D-6E8A-4147-A177-3AD203B41FA5}">
                      <a16:colId xmlns:a16="http://schemas.microsoft.com/office/drawing/2014/main" val="839246816"/>
                    </a:ext>
                  </a:extLst>
                </a:gridCol>
                <a:gridCol w="1375600">
                  <a:extLst>
                    <a:ext uri="{9D8B030D-6E8A-4147-A177-3AD203B41FA5}">
                      <a16:colId xmlns:a16="http://schemas.microsoft.com/office/drawing/2014/main" val="1620524514"/>
                    </a:ext>
                  </a:extLst>
                </a:gridCol>
                <a:gridCol w="1387773">
                  <a:extLst>
                    <a:ext uri="{9D8B030D-6E8A-4147-A177-3AD203B41FA5}">
                      <a16:colId xmlns:a16="http://schemas.microsoft.com/office/drawing/2014/main" val="1250325759"/>
                    </a:ext>
                  </a:extLst>
                </a:gridCol>
              </a:tblGrid>
              <a:tr h="343461">
                <a:tc>
                  <a:txBody>
                    <a:bodyPr/>
                    <a:lstStyle/>
                    <a:p>
                      <a:pPr algn="ctr">
                        <a:lnSpc>
                          <a:spcPct val="115000"/>
                        </a:lnSpc>
                        <a:spcAft>
                          <a:spcPts val="0"/>
                        </a:spcAft>
                      </a:pPr>
                      <a:endParaRPr lang="tr-TR" sz="1400"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Yapı Adedi</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Yıkılan Bina</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94901445"/>
                  </a:ext>
                </a:extLst>
              </a:tr>
              <a:tr h="487972">
                <a:tc>
                  <a:txBody>
                    <a:bodyPr/>
                    <a:lstStyle/>
                    <a:p>
                      <a:pPr algn="ctr">
                        <a:lnSpc>
                          <a:spcPct val="115000"/>
                        </a:lnSpc>
                        <a:spcAft>
                          <a:spcPts val="0"/>
                        </a:spcAft>
                      </a:pPr>
                      <a:r>
                        <a:rPr lang="tr-TR" sz="1400" b="1" kern="1200" dirty="0">
                          <a:effectLst/>
                          <a:latin typeface="+mn-lt"/>
                        </a:rPr>
                        <a:t>Toplam</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kern="1200" dirty="0" smtClean="0">
                          <a:effectLst/>
                          <a:latin typeface="+mn-lt"/>
                        </a:rPr>
                        <a:t>2.689</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kern="1200" dirty="0" smtClean="0">
                          <a:effectLst/>
                          <a:latin typeface="+mn-lt"/>
                          <a:ea typeface="+mn-ea"/>
                        </a:rPr>
                        <a:t>2.610</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bl>
          </a:graphicData>
        </a:graphic>
      </p:graphicFrame>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024" y="1472995"/>
            <a:ext cx="5678314" cy="4201664"/>
          </a:xfrm>
          <a:prstGeom prst="rect">
            <a:avLst/>
          </a:prstGeom>
        </p:spPr>
      </p:pic>
    </p:spTree>
    <p:extLst>
      <p:ext uri="{BB962C8B-B14F-4D97-AF65-F5344CB8AC3E}">
        <p14:creationId xmlns:p14="http://schemas.microsoft.com/office/powerpoint/2010/main" val="1656051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270618"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graphicFrame>
        <p:nvGraphicFramePr>
          <p:cNvPr id="11" name="Tablo 10">
            <a:extLst>
              <a:ext uri="{FF2B5EF4-FFF2-40B4-BE49-F238E27FC236}">
                <a16:creationId xmlns:a16="http://schemas.microsoft.com/office/drawing/2014/main" id="{FE5116EE-F3F3-4000-AEA9-06B537A7CD67}"/>
              </a:ext>
            </a:extLst>
          </p:cNvPr>
          <p:cNvGraphicFramePr>
            <a:graphicFrameLocks noGrp="1"/>
          </p:cNvGraphicFramePr>
          <p:nvPr>
            <p:extLst>
              <p:ext uri="{D42A27DB-BD31-4B8C-83A1-F6EECF244321}">
                <p14:modId xmlns:p14="http://schemas.microsoft.com/office/powerpoint/2010/main" val="2092070473"/>
              </p:ext>
            </p:extLst>
          </p:nvPr>
        </p:nvGraphicFramePr>
        <p:xfrm>
          <a:off x="417444" y="1126727"/>
          <a:ext cx="11355245" cy="5161322"/>
        </p:xfrm>
        <a:graphic>
          <a:graphicData uri="http://schemas.openxmlformats.org/drawingml/2006/table">
            <a:tbl>
              <a:tblPr/>
              <a:tblGrid>
                <a:gridCol w="851648">
                  <a:extLst>
                    <a:ext uri="{9D8B030D-6E8A-4147-A177-3AD203B41FA5}">
                      <a16:colId xmlns:a16="http://schemas.microsoft.com/office/drawing/2014/main" val="518864287"/>
                    </a:ext>
                  </a:extLst>
                </a:gridCol>
                <a:gridCol w="378508">
                  <a:extLst>
                    <a:ext uri="{9D8B030D-6E8A-4147-A177-3AD203B41FA5}">
                      <a16:colId xmlns:a16="http://schemas.microsoft.com/office/drawing/2014/main" val="3881023445"/>
                    </a:ext>
                  </a:extLst>
                </a:gridCol>
                <a:gridCol w="662389">
                  <a:extLst>
                    <a:ext uri="{9D8B030D-6E8A-4147-A177-3AD203B41FA5}">
                      <a16:colId xmlns:a16="http://schemas.microsoft.com/office/drawing/2014/main" val="1622254699"/>
                    </a:ext>
                  </a:extLst>
                </a:gridCol>
                <a:gridCol w="378508">
                  <a:extLst>
                    <a:ext uri="{9D8B030D-6E8A-4147-A177-3AD203B41FA5}">
                      <a16:colId xmlns:a16="http://schemas.microsoft.com/office/drawing/2014/main" val="400068172"/>
                    </a:ext>
                  </a:extLst>
                </a:gridCol>
                <a:gridCol w="662389">
                  <a:extLst>
                    <a:ext uri="{9D8B030D-6E8A-4147-A177-3AD203B41FA5}">
                      <a16:colId xmlns:a16="http://schemas.microsoft.com/office/drawing/2014/main" val="1514445721"/>
                    </a:ext>
                  </a:extLst>
                </a:gridCol>
                <a:gridCol w="378508">
                  <a:extLst>
                    <a:ext uri="{9D8B030D-6E8A-4147-A177-3AD203B41FA5}">
                      <a16:colId xmlns:a16="http://schemas.microsoft.com/office/drawing/2014/main" val="303252689"/>
                    </a:ext>
                  </a:extLst>
                </a:gridCol>
                <a:gridCol w="662389">
                  <a:extLst>
                    <a:ext uri="{9D8B030D-6E8A-4147-A177-3AD203B41FA5}">
                      <a16:colId xmlns:a16="http://schemas.microsoft.com/office/drawing/2014/main" val="3945009946"/>
                    </a:ext>
                  </a:extLst>
                </a:gridCol>
                <a:gridCol w="473134">
                  <a:extLst>
                    <a:ext uri="{9D8B030D-6E8A-4147-A177-3AD203B41FA5}">
                      <a16:colId xmlns:a16="http://schemas.microsoft.com/office/drawing/2014/main" val="3688488047"/>
                    </a:ext>
                  </a:extLst>
                </a:gridCol>
                <a:gridCol w="567762">
                  <a:extLst>
                    <a:ext uri="{9D8B030D-6E8A-4147-A177-3AD203B41FA5}">
                      <a16:colId xmlns:a16="http://schemas.microsoft.com/office/drawing/2014/main" val="2776769271"/>
                    </a:ext>
                  </a:extLst>
                </a:gridCol>
                <a:gridCol w="378508">
                  <a:extLst>
                    <a:ext uri="{9D8B030D-6E8A-4147-A177-3AD203B41FA5}">
                      <a16:colId xmlns:a16="http://schemas.microsoft.com/office/drawing/2014/main" val="3699261480"/>
                    </a:ext>
                  </a:extLst>
                </a:gridCol>
                <a:gridCol w="662389">
                  <a:extLst>
                    <a:ext uri="{9D8B030D-6E8A-4147-A177-3AD203B41FA5}">
                      <a16:colId xmlns:a16="http://schemas.microsoft.com/office/drawing/2014/main" val="1269529664"/>
                    </a:ext>
                  </a:extLst>
                </a:gridCol>
                <a:gridCol w="473134">
                  <a:extLst>
                    <a:ext uri="{9D8B030D-6E8A-4147-A177-3AD203B41FA5}">
                      <a16:colId xmlns:a16="http://schemas.microsoft.com/office/drawing/2014/main" val="3079921569"/>
                    </a:ext>
                  </a:extLst>
                </a:gridCol>
                <a:gridCol w="662389">
                  <a:extLst>
                    <a:ext uri="{9D8B030D-6E8A-4147-A177-3AD203B41FA5}">
                      <a16:colId xmlns:a16="http://schemas.microsoft.com/office/drawing/2014/main" val="4248581590"/>
                    </a:ext>
                  </a:extLst>
                </a:gridCol>
                <a:gridCol w="378508">
                  <a:extLst>
                    <a:ext uri="{9D8B030D-6E8A-4147-A177-3AD203B41FA5}">
                      <a16:colId xmlns:a16="http://schemas.microsoft.com/office/drawing/2014/main" val="1107866525"/>
                    </a:ext>
                  </a:extLst>
                </a:gridCol>
                <a:gridCol w="662389">
                  <a:extLst>
                    <a:ext uri="{9D8B030D-6E8A-4147-A177-3AD203B41FA5}">
                      <a16:colId xmlns:a16="http://schemas.microsoft.com/office/drawing/2014/main" val="2893983994"/>
                    </a:ext>
                  </a:extLst>
                </a:gridCol>
                <a:gridCol w="385849">
                  <a:extLst>
                    <a:ext uri="{9D8B030D-6E8A-4147-A177-3AD203B41FA5}">
                      <a16:colId xmlns:a16="http://schemas.microsoft.com/office/drawing/2014/main" val="4015545689"/>
                    </a:ext>
                  </a:extLst>
                </a:gridCol>
                <a:gridCol w="501445">
                  <a:extLst>
                    <a:ext uri="{9D8B030D-6E8A-4147-A177-3AD203B41FA5}">
                      <a16:colId xmlns:a16="http://schemas.microsoft.com/office/drawing/2014/main" val="1272685917"/>
                    </a:ext>
                  </a:extLst>
                </a:gridCol>
                <a:gridCol w="511278">
                  <a:extLst>
                    <a:ext uri="{9D8B030D-6E8A-4147-A177-3AD203B41FA5}">
                      <a16:colId xmlns:a16="http://schemas.microsoft.com/office/drawing/2014/main" val="2141668512"/>
                    </a:ext>
                  </a:extLst>
                </a:gridCol>
                <a:gridCol w="570271">
                  <a:extLst>
                    <a:ext uri="{9D8B030D-6E8A-4147-A177-3AD203B41FA5}">
                      <a16:colId xmlns:a16="http://schemas.microsoft.com/office/drawing/2014/main" val="3267092296"/>
                    </a:ext>
                  </a:extLst>
                </a:gridCol>
                <a:gridCol w="442451">
                  <a:extLst>
                    <a:ext uri="{9D8B030D-6E8A-4147-A177-3AD203B41FA5}">
                      <a16:colId xmlns:a16="http://schemas.microsoft.com/office/drawing/2014/main" val="2046055109"/>
                    </a:ext>
                  </a:extLst>
                </a:gridCol>
                <a:gridCol w="711399">
                  <a:extLst>
                    <a:ext uri="{9D8B030D-6E8A-4147-A177-3AD203B41FA5}">
                      <a16:colId xmlns:a16="http://schemas.microsoft.com/office/drawing/2014/main" val="899590852"/>
                    </a:ext>
                  </a:extLst>
                </a:gridCol>
              </a:tblGrid>
              <a:tr h="325879">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İLÇE</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YIKIK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ACİL YIKILACAK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AĞIR</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ORTA</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AZ HASARLI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HASARSIZ</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TESPİT YAPILAMADI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GİRİLEMEDİ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TOPLAM </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TOPLAM ACİL+AĞIR+YIKIK+ORTA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hMerge="1">
                  <a:txBody>
                    <a:bodyPr/>
                    <a:lstStyle/>
                    <a:p>
                      <a:endParaRPr lang="tr-TR"/>
                    </a:p>
                  </a:txBody>
                  <a:tcPr/>
                </a:tc>
                <a:extLst>
                  <a:ext uri="{0D108BD9-81ED-4DB2-BD59-A6C34878D82A}">
                    <a16:rowId xmlns:a16="http://schemas.microsoft.com/office/drawing/2014/main" val="4292968997"/>
                  </a:ext>
                </a:extLst>
              </a:tr>
              <a:tr h="564857">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TESPİT SAYISI</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gridSpan="2"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593668965"/>
                  </a:ext>
                </a:extLst>
              </a:tr>
              <a:tr h="749525">
                <a:tc vMerge="1">
                  <a:txBody>
                    <a:bodyPr/>
                    <a:lstStyle/>
                    <a:p>
                      <a:endParaRPr lang="tr-T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6805294"/>
                  </a:ext>
                </a:extLst>
              </a:tr>
              <a:tr h="927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98952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ADAKLI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269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1.282</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414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31860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GENÇ</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1.251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1.247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1.861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928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1.948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3.155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5.299</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1.327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15829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KARLIOVA</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776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696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1.123</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63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728590"/>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KİĞI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508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832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1.390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344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589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5827846"/>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MERKEZ</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1.508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1.873</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2.127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3785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3.162</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16.494</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327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7.077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22.796</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1.581</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2.017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33539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SOLHAN</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111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388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1.108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104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1450101"/>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YAYLADERE</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358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717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154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282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236022"/>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YEDİSU</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70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100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3990393"/>
                  </a:ext>
                </a:extLst>
              </a:tr>
              <a:tr h="5252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1000" b="1"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102118"/>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TOPLAM</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3.284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4.570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81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4.795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7.774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5.037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20.228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371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13.847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33.815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3.424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4.825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2662074164"/>
                  </a:ext>
                </a:extLst>
              </a:tr>
            </a:tbl>
          </a:graphicData>
        </a:graphic>
      </p:graphicFrame>
      <p:sp>
        <p:nvSpPr>
          <p:cNvPr id="5" name="object 5"/>
          <p:cNvSpPr txBox="1"/>
          <p:nvPr/>
        </p:nvSpPr>
        <p:spPr>
          <a:xfrm>
            <a:off x="684680" y="726327"/>
            <a:ext cx="1082713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6 Şubat Kahramanmaraş Depreminin Bingöl İlinde Neden Olduğu </a:t>
            </a:r>
            <a:r>
              <a:rPr kumimoji="0" lang="tr-TR" sz="1600" b="1" i="0" u="none" strike="noStrike" kern="1200" cap="none" spc="-10" normalizeH="0" baseline="0" noProof="0" dirty="0" smtClean="0">
                <a:ln>
                  <a:noFill/>
                </a:ln>
                <a:solidFill>
                  <a:prstClr val="white"/>
                </a:solidFill>
                <a:effectLst/>
                <a:uLnTx/>
                <a:uFillTx/>
                <a:latin typeface="Calibri" panose="020F0502020204030204"/>
                <a:ea typeface="+mn-ea"/>
                <a:cs typeface="Calibri"/>
              </a:rPr>
              <a:t>Hasar </a:t>
            </a: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Bilgileri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32441512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53772"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10" dirty="0" smtClean="0">
                <a:solidFill>
                  <a:schemeClr val="bg1"/>
                </a:solidFill>
                <a:cs typeface="Calibri"/>
              </a:rPr>
              <a:t>Yapılan </a:t>
            </a:r>
            <a:r>
              <a:rPr lang="tr-TR" sz="1600" b="1" spc="-10" dirty="0">
                <a:solidFill>
                  <a:schemeClr val="bg1"/>
                </a:solidFill>
                <a:cs typeface="Calibri"/>
              </a:rPr>
              <a:t>İşlem </a:t>
            </a:r>
            <a:r>
              <a:rPr lang="tr-TR" sz="1600" b="1" spc="-10" dirty="0" smtClean="0">
                <a:solidFill>
                  <a:schemeClr val="bg1"/>
                </a:solidFill>
                <a:cs typeface="Calibri"/>
              </a:rPr>
              <a:t>Sayıları (2024) </a:t>
            </a:r>
            <a:endParaRPr lang="tr-TR" sz="1600" dirty="0">
              <a:solidFill>
                <a:schemeClr val="bg1"/>
              </a:solidFill>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Tapu</a:t>
            </a:r>
          </a:p>
        </p:txBody>
      </p:sp>
      <p:pic>
        <p:nvPicPr>
          <p:cNvPr id="7" name="Resim 1"/>
          <p:cNvPicPr>
            <a:picLocks noChangeAspect="1"/>
          </p:cNvPicPr>
          <p:nvPr/>
        </p:nvPicPr>
        <p:blipFill>
          <a:blip r:embed="rId2">
            <a:extLst>
              <a:ext uri="{28A0092B-C50C-407E-A947-70E740481C1C}">
                <a14:useLocalDpi xmlns:a14="http://schemas.microsoft.com/office/drawing/2010/main" val="0"/>
              </a:ext>
            </a:extLst>
          </a:blip>
          <a:srcRect l="797" t="752" r="954" b="1997"/>
          <a:stretch>
            <a:fillRect/>
          </a:stretch>
        </p:blipFill>
        <p:spPr bwMode="auto">
          <a:xfrm>
            <a:off x="5106988" y="1436689"/>
            <a:ext cx="6431460" cy="4133849"/>
          </a:xfrm>
          <a:prstGeom prst="rect">
            <a:avLst/>
          </a:prstGeom>
          <a:noFill/>
          <a:ln w="19050">
            <a:solidFill>
              <a:srgbClr val="BCD6ED"/>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Group 31"/>
          <p:cNvGraphicFramePr>
            <a:graphicFrameLocks noGrp="1"/>
          </p:cNvGraphicFramePr>
          <p:nvPr>
            <p:extLst>
              <p:ext uri="{D42A27DB-BD31-4B8C-83A1-F6EECF244321}">
                <p14:modId xmlns:p14="http://schemas.microsoft.com/office/powerpoint/2010/main" val="4085167174"/>
              </p:ext>
            </p:extLst>
          </p:nvPr>
        </p:nvGraphicFramePr>
        <p:xfrm>
          <a:off x="679450" y="1436688"/>
          <a:ext cx="4284663" cy="4133850"/>
        </p:xfrm>
        <a:graphic>
          <a:graphicData uri="http://schemas.openxmlformats.org/drawingml/2006/table">
            <a:tbl>
              <a:tblPr/>
              <a:tblGrid>
                <a:gridCol w="2744663">
                  <a:extLst>
                    <a:ext uri="{9D8B030D-6E8A-4147-A177-3AD203B41FA5}">
                      <a16:colId xmlns:a16="http://schemas.microsoft.com/office/drawing/2014/main" val="3666823665"/>
                    </a:ext>
                  </a:extLst>
                </a:gridCol>
                <a:gridCol w="1540000">
                  <a:extLst>
                    <a:ext uri="{9D8B030D-6E8A-4147-A177-3AD203B41FA5}">
                      <a16:colId xmlns:a16="http://schemas.microsoft.com/office/drawing/2014/main" val="1317176850"/>
                    </a:ext>
                  </a:extLst>
                </a:gridCol>
              </a:tblGrid>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Yevmiye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24.550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4440123"/>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Toplam Başvuru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30.544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0670968"/>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smtClean="0">
                          <a:ln>
                            <a:noFill/>
                          </a:ln>
                          <a:solidFill>
                            <a:schemeClr val="tx1"/>
                          </a:solidFill>
                          <a:effectLst/>
                          <a:latin typeface="Times New Roman" panose="02020603050405020304" pitchFamily="18" charset="0"/>
                        </a:rPr>
                        <a:t>Satış İşlemi (İşlem Tanımı Satış Tüm Kriterlerde)</a:t>
                      </a:r>
                      <a:endParaRPr kumimoji="0" lang="tr-TR" altLang="tr-TR" sz="1200" b="1" i="0" u="none" strike="noStrike" cap="none" normalizeH="0" baseline="0" dirty="0">
                        <a:ln>
                          <a:noFill/>
                        </a:ln>
                        <a:solidFill>
                          <a:schemeClr val="tx1"/>
                        </a:solidFill>
                        <a:effectLst/>
                        <a:latin typeface="Times New Roman" panose="02020603050405020304" pitchFamily="18" charset="0"/>
                      </a:endParaRP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4.854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8416781"/>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İpotekli Satış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91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680427"/>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İntikal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523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93196102"/>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 İşlemi</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898</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3529421"/>
                  </a:ext>
                </a:extLst>
              </a:tr>
            </a:tbl>
          </a:graphicData>
        </a:graphic>
      </p:graphicFrame>
      <p:sp>
        <p:nvSpPr>
          <p:cNvPr id="11" name="Text Box 32"/>
          <p:cNvSpPr txBox="1">
            <a:spLocks noChangeArrowheads="1"/>
          </p:cNvSpPr>
          <p:nvPr/>
        </p:nvSpPr>
        <p:spPr bwMode="auto">
          <a:xfrm>
            <a:off x="679450" y="5670550"/>
            <a:ext cx="858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Kaynak: TAKBİS Sorgulama –Başvuru Sorgulama-Yevmiye Bilgileri ile Sorgulama</a:t>
            </a:r>
            <a:r>
              <a:rPr kumimoji="0" lang="tr-TR" altLang="tr-T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Tree>
    <p:extLst>
      <p:ext uri="{BB962C8B-B14F-4D97-AF65-F5344CB8AC3E}">
        <p14:creationId xmlns:p14="http://schemas.microsoft.com/office/powerpoint/2010/main" val="38359171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AFAD</a:t>
            </a:r>
          </a:p>
        </p:txBody>
      </p:sp>
      <p:sp>
        <p:nvSpPr>
          <p:cNvPr id="11" name="object 7"/>
          <p:cNvSpPr txBox="1"/>
          <p:nvPr/>
        </p:nvSpPr>
        <p:spPr>
          <a:xfrm>
            <a:off x="678284" y="978061"/>
            <a:ext cx="518350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Meydana Gelen Depremler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7"/>
          <p:cNvSpPr txBox="1"/>
          <p:nvPr/>
        </p:nvSpPr>
        <p:spPr>
          <a:xfrm>
            <a:off x="6395690" y="978061"/>
            <a:ext cx="5143640"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14.06.2020 Karlıova Depremi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7"/>
          <p:cNvSpPr txBox="1"/>
          <p:nvPr/>
        </p:nvSpPr>
        <p:spPr>
          <a:xfrm>
            <a:off x="678283" y="4613737"/>
            <a:ext cx="1086104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Depremler Sonrası Yapılan Konutlar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8"/>
          <p:cNvSpPr txBox="1"/>
          <p:nvPr/>
        </p:nvSpPr>
        <p:spPr>
          <a:xfrm>
            <a:off x="678280" y="5872650"/>
            <a:ext cx="10866626"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1" i="0" u="none" strike="noStrike" kern="1200" cap="none" spc="-15" normalizeH="0" baseline="0" noProof="0" dirty="0">
                <a:ln>
                  <a:noFill/>
                </a:ln>
                <a:solidFill>
                  <a:prstClr val="white"/>
                </a:solidFill>
                <a:effectLst/>
                <a:uLnTx/>
                <a:uFillTx/>
                <a:latin typeface="Calibri"/>
                <a:ea typeface="+mn-ea"/>
                <a:cs typeface="Calibri"/>
              </a:rPr>
              <a:t>Toplam Yapılan Konut Sayısı: </a:t>
            </a:r>
            <a:r>
              <a:rPr kumimoji="0" lang="tr-TR" sz="1800" b="1" i="0" u="none" strike="noStrike" kern="1200" cap="none" spc="-15" normalizeH="0" baseline="0" noProof="0" dirty="0">
                <a:ln>
                  <a:noFill/>
                </a:ln>
                <a:solidFill>
                  <a:schemeClr val="bg1"/>
                </a:solidFill>
                <a:effectLst/>
                <a:uLnTx/>
                <a:uFillTx/>
                <a:latin typeface="Calibri"/>
                <a:ea typeface="+mn-ea"/>
                <a:cs typeface="Calibri"/>
              </a:rPr>
              <a:t>21.277</a:t>
            </a:r>
            <a:endParaRPr kumimoji="0" sz="1800" b="0" i="0" u="none" strike="noStrike" kern="1200" cap="none" spc="0" normalizeH="0" baseline="0" noProof="0" dirty="0">
              <a:ln>
                <a:noFill/>
              </a:ln>
              <a:solidFill>
                <a:schemeClr val="bg1"/>
              </a:solidFill>
              <a:effectLst/>
              <a:uLnTx/>
              <a:uFillTx/>
              <a:latin typeface="Calibri"/>
              <a:ea typeface="+mn-ea"/>
              <a:cs typeface="Calibri"/>
            </a:endParaRPr>
          </a:p>
        </p:txBody>
      </p:sp>
      <p:graphicFrame>
        <p:nvGraphicFramePr>
          <p:cNvPr id="21" name="Tablo 20"/>
          <p:cNvGraphicFramePr>
            <a:graphicFrameLocks noGrp="1"/>
          </p:cNvGraphicFramePr>
          <p:nvPr>
            <p:extLst>
              <p:ext uri="{D42A27DB-BD31-4B8C-83A1-F6EECF244321}">
                <p14:modId xmlns:p14="http://schemas.microsoft.com/office/powerpoint/2010/main" val="3630219094"/>
              </p:ext>
            </p:extLst>
          </p:nvPr>
        </p:nvGraphicFramePr>
        <p:xfrm>
          <a:off x="678280" y="1432919"/>
          <a:ext cx="5183501" cy="2895701"/>
        </p:xfrm>
        <a:graphic>
          <a:graphicData uri="http://schemas.openxmlformats.org/drawingml/2006/table">
            <a:tbl>
              <a:tblPr/>
              <a:tblGrid>
                <a:gridCol w="1141640">
                  <a:extLst>
                    <a:ext uri="{9D8B030D-6E8A-4147-A177-3AD203B41FA5}">
                      <a16:colId xmlns:a16="http://schemas.microsoft.com/office/drawing/2014/main" val="839246816"/>
                    </a:ext>
                  </a:extLst>
                </a:gridCol>
                <a:gridCol w="1091953">
                  <a:extLst>
                    <a:ext uri="{9D8B030D-6E8A-4147-A177-3AD203B41FA5}">
                      <a16:colId xmlns:a16="http://schemas.microsoft.com/office/drawing/2014/main" val="1620524514"/>
                    </a:ext>
                  </a:extLst>
                </a:gridCol>
                <a:gridCol w="976544">
                  <a:extLst>
                    <a:ext uri="{9D8B030D-6E8A-4147-A177-3AD203B41FA5}">
                      <a16:colId xmlns:a16="http://schemas.microsoft.com/office/drawing/2014/main" val="932378253"/>
                    </a:ext>
                  </a:extLst>
                </a:gridCol>
                <a:gridCol w="994299">
                  <a:extLst>
                    <a:ext uri="{9D8B030D-6E8A-4147-A177-3AD203B41FA5}">
                      <a16:colId xmlns:a16="http://schemas.microsoft.com/office/drawing/2014/main" val="2536763029"/>
                    </a:ext>
                  </a:extLst>
                </a:gridCol>
                <a:gridCol w="979065">
                  <a:extLst>
                    <a:ext uri="{9D8B030D-6E8A-4147-A177-3AD203B41FA5}">
                      <a16:colId xmlns:a16="http://schemas.microsoft.com/office/drawing/2014/main" val="2319830879"/>
                    </a:ext>
                  </a:extLst>
                </a:gridCol>
              </a:tblGrid>
              <a:tr h="496290">
                <a:tc>
                  <a:txBody>
                    <a:bodyPr/>
                    <a:lstStyle/>
                    <a:p>
                      <a:pPr algn="ctr">
                        <a:lnSpc>
                          <a:spcPct val="100000"/>
                        </a:lnSpc>
                      </a:pPr>
                      <a:r>
                        <a:rPr lang="tr-TR" sz="1400" b="1" dirty="0">
                          <a:latin typeface="+mn-lt"/>
                          <a:cs typeface="Times New Roman"/>
                        </a:rPr>
                        <a:t>Deprem Yılı</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Büyüklüğü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Merkez Üssü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Ölü Sayısı</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Hasarlı Bina</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6882183"/>
                  </a:ext>
                </a:extLst>
              </a:tr>
              <a:tr h="342773">
                <a:tc>
                  <a:txBody>
                    <a:bodyPr/>
                    <a:lstStyle/>
                    <a:p>
                      <a:pPr marL="7620">
                        <a:lnSpc>
                          <a:spcPts val="2100"/>
                        </a:lnSpc>
                      </a:pPr>
                      <a:r>
                        <a:rPr lang="tr-TR" sz="1400" b="1" dirty="0">
                          <a:latin typeface="+mn-lt"/>
                          <a:cs typeface="Calibri"/>
                        </a:rPr>
                        <a:t>1971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878</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5.617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42773">
                <a:tc>
                  <a:txBody>
                    <a:bodyPr/>
                    <a:lstStyle/>
                    <a:p>
                      <a:pPr marL="7620">
                        <a:lnSpc>
                          <a:spcPct val="100000"/>
                        </a:lnSpc>
                        <a:spcBef>
                          <a:spcPts val="355"/>
                        </a:spcBef>
                      </a:pPr>
                      <a:r>
                        <a:rPr lang="tr-TR" sz="1400" b="1" dirty="0">
                          <a:latin typeface="+mn-lt"/>
                          <a:cs typeface="Calibri"/>
                        </a:rPr>
                        <a:t>2003</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179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3.500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42773">
                <a:tc>
                  <a:txBody>
                    <a:bodyPr/>
                    <a:lstStyle/>
                    <a:p>
                      <a:pPr marL="7620">
                        <a:lnSpc>
                          <a:spcPct val="100000"/>
                        </a:lnSpc>
                        <a:spcBef>
                          <a:spcPts val="359"/>
                        </a:spcBef>
                      </a:pPr>
                      <a:r>
                        <a:rPr lang="tr-TR" sz="1400" b="1" dirty="0">
                          <a:latin typeface="+mn-lt"/>
                          <a:cs typeface="Calibri"/>
                        </a:rPr>
                        <a:t>2005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Karlıova</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694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342773">
                <a:tc>
                  <a:txBody>
                    <a:bodyPr/>
                    <a:lstStyle/>
                    <a:p>
                      <a:pPr marL="7620">
                        <a:lnSpc>
                          <a:spcPct val="100000"/>
                        </a:lnSpc>
                        <a:spcBef>
                          <a:spcPts val="359"/>
                        </a:spcBef>
                      </a:pPr>
                      <a:r>
                        <a:rPr lang="tr-TR" sz="1400" b="1" dirty="0">
                          <a:latin typeface="+mn-lt"/>
                          <a:cs typeface="Calibri"/>
                        </a:rPr>
                        <a:t>2010</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Karakoçan</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481</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342773">
                <a:tc>
                  <a:txBody>
                    <a:bodyPr/>
                    <a:lstStyle/>
                    <a:p>
                      <a:pPr marL="7620">
                        <a:lnSpc>
                          <a:spcPct val="100000"/>
                        </a:lnSpc>
                        <a:spcBef>
                          <a:spcPts val="359"/>
                        </a:spcBef>
                      </a:pPr>
                      <a:r>
                        <a:rPr lang="tr-TR" sz="1400" b="1" dirty="0">
                          <a:latin typeface="+mn-lt"/>
                          <a:cs typeface="Calibri"/>
                        </a:rPr>
                        <a:t>2015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5,3</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Kiğı</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1072</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342773">
                <a:tc>
                  <a:txBody>
                    <a:bodyPr/>
                    <a:lstStyle/>
                    <a:p>
                      <a:pPr marL="7620">
                        <a:lnSpc>
                          <a:spcPct val="100000"/>
                        </a:lnSpc>
                        <a:spcBef>
                          <a:spcPts val="360"/>
                        </a:spcBef>
                      </a:pPr>
                      <a:r>
                        <a:rPr lang="tr-TR" sz="1400" b="1" dirty="0">
                          <a:latin typeface="+mn-lt"/>
                          <a:cs typeface="Calibri"/>
                        </a:rPr>
                        <a:t>2020</a:t>
                      </a:r>
                      <a:endParaRPr sz="1400" b="1"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b="0" dirty="0">
                          <a:latin typeface="+mn-lt"/>
                          <a:cs typeface="Calibri"/>
                        </a:rPr>
                        <a:t>5,7</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0" dirty="0">
                          <a:latin typeface="+mn-lt"/>
                          <a:cs typeface="Calibri"/>
                        </a:rPr>
                        <a:t>Karlıova</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1</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5.937</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342773">
                <a:tc gridSpan="3">
                  <a:txBody>
                    <a:bodyPr/>
                    <a:lstStyle/>
                    <a:p>
                      <a:pPr marL="64135" algn="l">
                        <a:lnSpc>
                          <a:spcPct val="100000"/>
                        </a:lnSpc>
                        <a:spcBef>
                          <a:spcPts val="345"/>
                        </a:spcBef>
                      </a:pPr>
                      <a:r>
                        <a:rPr lang="tr-TR" sz="1400" b="1" dirty="0">
                          <a:solidFill>
                            <a:schemeClr val="tx1"/>
                          </a:solidFill>
                          <a:latin typeface="+mn-lt"/>
                          <a:cs typeface="Times New Roman" panose="02020603050405020304" pitchFamily="18" charset="0"/>
                        </a:rPr>
                        <a:t>TOPLAM</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1" dirty="0">
                          <a:latin typeface="+mn-lt"/>
                          <a:cs typeface="Times New Roman"/>
                        </a:rPr>
                        <a:t>1.058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lang="tr-TR" sz="1400" b="1" dirty="0">
                          <a:latin typeface="+mn-lt"/>
                          <a:cs typeface="Times New Roman"/>
                        </a:rPr>
                        <a:t>17.301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46370972"/>
                  </a:ext>
                </a:extLst>
              </a:tr>
            </a:tbl>
          </a:graphicData>
        </a:graphic>
      </p:graphicFrame>
      <p:graphicFrame>
        <p:nvGraphicFramePr>
          <p:cNvPr id="22" name="Tablo 21"/>
          <p:cNvGraphicFramePr>
            <a:graphicFrameLocks noGrp="1"/>
          </p:cNvGraphicFramePr>
          <p:nvPr>
            <p:extLst>
              <p:ext uri="{D42A27DB-BD31-4B8C-83A1-F6EECF244321}">
                <p14:modId xmlns:p14="http://schemas.microsoft.com/office/powerpoint/2010/main" val="1445369680"/>
              </p:ext>
            </p:extLst>
          </p:nvPr>
        </p:nvGraphicFramePr>
        <p:xfrm>
          <a:off x="6395691" y="1432922"/>
          <a:ext cx="5143638" cy="2895701"/>
        </p:xfrm>
        <a:graphic>
          <a:graphicData uri="http://schemas.openxmlformats.org/drawingml/2006/table">
            <a:tbl>
              <a:tblPr/>
              <a:tblGrid>
                <a:gridCol w="2629030">
                  <a:extLst>
                    <a:ext uri="{9D8B030D-6E8A-4147-A177-3AD203B41FA5}">
                      <a16:colId xmlns:a16="http://schemas.microsoft.com/office/drawing/2014/main" val="839246816"/>
                    </a:ext>
                  </a:extLst>
                </a:gridCol>
                <a:gridCol w="2514608">
                  <a:extLst>
                    <a:ext uri="{9D8B030D-6E8A-4147-A177-3AD203B41FA5}">
                      <a16:colId xmlns:a16="http://schemas.microsoft.com/office/drawing/2014/main" val="1620524514"/>
                    </a:ext>
                  </a:extLst>
                </a:gridCol>
              </a:tblGrid>
              <a:tr h="261301">
                <a:tc>
                  <a:txBody>
                    <a:bodyPr/>
                    <a:lstStyle/>
                    <a:p>
                      <a:pPr marL="7620">
                        <a:lnSpc>
                          <a:spcPts val="2100"/>
                        </a:lnSpc>
                      </a:pPr>
                      <a:r>
                        <a:rPr lang="tr-TR" sz="1400" b="0" dirty="0">
                          <a:latin typeface="+mn-lt"/>
                          <a:cs typeface="Calibri"/>
                        </a:rPr>
                        <a:t>Ölü</a:t>
                      </a:r>
                      <a:endParaRPr sz="1400" b="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261301">
                <a:tc>
                  <a:txBody>
                    <a:bodyPr/>
                    <a:lstStyle/>
                    <a:p>
                      <a:pPr marL="7620">
                        <a:lnSpc>
                          <a:spcPct val="100000"/>
                        </a:lnSpc>
                        <a:spcBef>
                          <a:spcPts val="355"/>
                        </a:spcBef>
                      </a:pPr>
                      <a:r>
                        <a:rPr lang="tr-TR" sz="1400" b="0" dirty="0">
                          <a:latin typeface="+mn-lt"/>
                          <a:cs typeface="Calibri"/>
                        </a:rPr>
                        <a:t>Yaralı</a:t>
                      </a:r>
                      <a:endParaRPr sz="1400" b="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35</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261301">
                <a:tc>
                  <a:txBody>
                    <a:bodyPr/>
                    <a:lstStyle/>
                    <a:p>
                      <a:pPr marL="7620">
                        <a:lnSpc>
                          <a:spcPct val="100000"/>
                        </a:lnSpc>
                        <a:spcBef>
                          <a:spcPts val="359"/>
                        </a:spcBef>
                      </a:pPr>
                      <a:r>
                        <a:rPr lang="tr-TR" sz="1400" b="0" dirty="0">
                          <a:latin typeface="+mn-lt"/>
                          <a:cs typeface="Calibri"/>
                        </a:rPr>
                        <a:t>Kurulan Çadır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2.904</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249918">
                <a:tc>
                  <a:txBody>
                    <a:bodyPr/>
                    <a:lstStyle/>
                    <a:p>
                      <a:pPr marL="7620">
                        <a:lnSpc>
                          <a:spcPct val="100000"/>
                        </a:lnSpc>
                        <a:spcBef>
                          <a:spcPts val="359"/>
                        </a:spcBef>
                      </a:pPr>
                      <a:r>
                        <a:rPr lang="tr-TR" sz="1400" b="0" dirty="0">
                          <a:latin typeface="+mn-lt"/>
                          <a:cs typeface="Calibri"/>
                        </a:rPr>
                        <a:t>Yapılan Nakdi Yardım</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sz="1400" b="1"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249918">
                <a:tc>
                  <a:txBody>
                    <a:bodyPr/>
                    <a:lstStyle/>
                    <a:p>
                      <a:pPr marL="7620">
                        <a:lnSpc>
                          <a:spcPct val="100000"/>
                        </a:lnSpc>
                        <a:spcBef>
                          <a:spcPts val="359"/>
                        </a:spcBef>
                      </a:pPr>
                      <a:r>
                        <a:rPr lang="tr-TR" sz="1400" b="0" dirty="0">
                          <a:latin typeface="+mn-lt"/>
                          <a:cs typeface="Calibri"/>
                        </a:rPr>
                        <a:t>Hasarlı Yapı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5.937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249918">
                <a:tc>
                  <a:txBody>
                    <a:bodyPr/>
                    <a:lstStyle/>
                    <a:p>
                      <a:pPr marL="7620">
                        <a:lnSpc>
                          <a:spcPct val="100000"/>
                        </a:lnSpc>
                        <a:spcBef>
                          <a:spcPts val="359"/>
                        </a:spcBef>
                      </a:pPr>
                      <a:r>
                        <a:rPr lang="tr-TR" sz="1400" b="0" dirty="0">
                          <a:latin typeface="+mn-lt"/>
                          <a:cs typeface="Calibri"/>
                        </a:rPr>
                        <a:t>Hak Sahibi Sayısı (Konut)</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1036</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64624098"/>
                  </a:ext>
                </a:extLst>
              </a:tr>
              <a:tr h="320614">
                <a:tc>
                  <a:txBody>
                    <a:bodyPr/>
                    <a:lstStyle/>
                    <a:p>
                      <a:pPr marL="7620">
                        <a:lnSpc>
                          <a:spcPct val="100000"/>
                        </a:lnSpc>
                        <a:spcBef>
                          <a:spcPts val="359"/>
                        </a:spcBef>
                      </a:pPr>
                      <a:r>
                        <a:rPr lang="tr-TR" sz="1400" b="0" dirty="0">
                          <a:latin typeface="+mn-lt"/>
                          <a:cs typeface="Calibri"/>
                        </a:rPr>
                        <a:t>Hak Sahibi Sayısı (Ahır)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632</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80311275"/>
                  </a:ext>
                </a:extLst>
              </a:tr>
              <a:tr h="536109">
                <a:tc>
                  <a:txBody>
                    <a:bodyPr/>
                    <a:lstStyle/>
                    <a:p>
                      <a:pPr marL="7620">
                        <a:lnSpc>
                          <a:spcPct val="100000"/>
                        </a:lnSpc>
                        <a:spcBef>
                          <a:spcPts val="359"/>
                        </a:spcBef>
                      </a:pPr>
                      <a:r>
                        <a:rPr lang="tr-TR" sz="1400" b="0" dirty="0">
                          <a:latin typeface="+mn-lt"/>
                          <a:cs typeface="Calibri"/>
                        </a:rPr>
                        <a:t>Depremden Etkilenen Yerleşim Yeri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455734">
                <a:tc>
                  <a:txBody>
                    <a:bodyPr/>
                    <a:lstStyle/>
                    <a:p>
                      <a:pPr marL="7620">
                        <a:lnSpc>
                          <a:spcPct val="100000"/>
                        </a:lnSpc>
                        <a:spcBef>
                          <a:spcPts val="359"/>
                        </a:spcBef>
                      </a:pPr>
                      <a:r>
                        <a:rPr lang="tr-TR" sz="1400" b="0" dirty="0">
                          <a:latin typeface="+mn-lt"/>
                          <a:cs typeface="Calibri"/>
                        </a:rPr>
                        <a:t>Depremden Etkilenen Kişi Sayısı (MAKS Verileri)</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31.487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41666808"/>
                  </a:ext>
                </a:extLst>
              </a:tr>
            </a:tbl>
          </a:graphicData>
        </a:graphic>
      </p:graphicFrame>
      <p:graphicFrame>
        <p:nvGraphicFramePr>
          <p:cNvPr id="23" name="Tablo 22"/>
          <p:cNvGraphicFramePr>
            <a:graphicFrameLocks noGrp="1"/>
          </p:cNvGraphicFramePr>
          <p:nvPr>
            <p:extLst>
              <p:ext uri="{D42A27DB-BD31-4B8C-83A1-F6EECF244321}">
                <p14:modId xmlns:p14="http://schemas.microsoft.com/office/powerpoint/2010/main" val="41060669"/>
              </p:ext>
            </p:extLst>
          </p:nvPr>
        </p:nvGraphicFramePr>
        <p:xfrm>
          <a:off x="678277" y="4990370"/>
          <a:ext cx="10861051" cy="718471"/>
        </p:xfrm>
        <a:graphic>
          <a:graphicData uri="http://schemas.openxmlformats.org/drawingml/2006/table">
            <a:tbl>
              <a:tblPr/>
              <a:tblGrid>
                <a:gridCol w="1823402">
                  <a:extLst>
                    <a:ext uri="{9D8B030D-6E8A-4147-A177-3AD203B41FA5}">
                      <a16:colId xmlns:a16="http://schemas.microsoft.com/office/drawing/2014/main" val="839246816"/>
                    </a:ext>
                  </a:extLst>
                </a:gridCol>
                <a:gridCol w="1823402">
                  <a:extLst>
                    <a:ext uri="{9D8B030D-6E8A-4147-A177-3AD203B41FA5}">
                      <a16:colId xmlns:a16="http://schemas.microsoft.com/office/drawing/2014/main" val="3267411654"/>
                    </a:ext>
                  </a:extLst>
                </a:gridCol>
                <a:gridCol w="1823402">
                  <a:extLst>
                    <a:ext uri="{9D8B030D-6E8A-4147-A177-3AD203B41FA5}">
                      <a16:colId xmlns:a16="http://schemas.microsoft.com/office/drawing/2014/main" val="1400117297"/>
                    </a:ext>
                  </a:extLst>
                </a:gridCol>
                <a:gridCol w="1823402">
                  <a:extLst>
                    <a:ext uri="{9D8B030D-6E8A-4147-A177-3AD203B41FA5}">
                      <a16:colId xmlns:a16="http://schemas.microsoft.com/office/drawing/2014/main" val="1081140524"/>
                    </a:ext>
                  </a:extLst>
                </a:gridCol>
                <a:gridCol w="1823402">
                  <a:extLst>
                    <a:ext uri="{9D8B030D-6E8A-4147-A177-3AD203B41FA5}">
                      <a16:colId xmlns:a16="http://schemas.microsoft.com/office/drawing/2014/main" val="3353337018"/>
                    </a:ext>
                  </a:extLst>
                </a:gridCol>
                <a:gridCol w="1744041">
                  <a:extLst>
                    <a:ext uri="{9D8B030D-6E8A-4147-A177-3AD203B41FA5}">
                      <a16:colId xmlns:a16="http://schemas.microsoft.com/office/drawing/2014/main" val="1620524514"/>
                    </a:ext>
                  </a:extLst>
                </a:gridCol>
              </a:tblGrid>
              <a:tr h="356773">
                <a:tc>
                  <a:txBody>
                    <a:bodyPr/>
                    <a:lstStyle/>
                    <a:p>
                      <a:pPr marL="121285" marR="110489" indent="17780" algn="ctr">
                        <a:lnSpc>
                          <a:spcPts val="2150"/>
                        </a:lnSpc>
                        <a:spcBef>
                          <a:spcPts val="285"/>
                        </a:spcBef>
                      </a:pPr>
                      <a:r>
                        <a:rPr sz="1400" b="1" spc="-10" dirty="0">
                          <a:solidFill>
                            <a:schemeClr val="tx1"/>
                          </a:solidFill>
                          <a:latin typeface="+mn-lt"/>
                          <a:cs typeface="Times New Roman"/>
                        </a:rPr>
                        <a:t>EYY’Lİ  </a:t>
                      </a:r>
                      <a:r>
                        <a:rPr sz="1400" b="1" dirty="0">
                          <a:solidFill>
                            <a:schemeClr val="tx1"/>
                          </a:solidFill>
                          <a:latin typeface="+mn-lt"/>
                          <a:cs typeface="Times New Roman"/>
                        </a:rPr>
                        <a:t>KONUT</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1285" marR="42545" indent="-71120" algn="ctr">
                        <a:lnSpc>
                          <a:spcPts val="2150"/>
                        </a:lnSpc>
                        <a:spcBef>
                          <a:spcPts val="285"/>
                        </a:spcBef>
                      </a:pPr>
                      <a:r>
                        <a:rPr sz="1400" b="1" dirty="0">
                          <a:solidFill>
                            <a:schemeClr val="tx1"/>
                          </a:solidFill>
                          <a:latin typeface="+mn-lt"/>
                          <a:cs typeface="Times New Roman"/>
                        </a:rPr>
                        <a:t>İHALELİ  </a:t>
                      </a:r>
                      <a:r>
                        <a:rPr sz="1400" b="1" spc="-10" dirty="0">
                          <a:solidFill>
                            <a:schemeClr val="tx1"/>
                          </a:solidFill>
                          <a:latin typeface="+mn-lt"/>
                          <a:cs typeface="Times New Roman"/>
                        </a:rPr>
                        <a:t>KONUT</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280"/>
                        </a:spcBef>
                      </a:pPr>
                      <a:r>
                        <a:rPr sz="1400" b="1" spc="-15" dirty="0">
                          <a:solidFill>
                            <a:schemeClr val="tx1"/>
                          </a:solidFill>
                          <a:latin typeface="+mn-lt"/>
                          <a:cs typeface="Times New Roman"/>
                        </a:rPr>
                        <a:t>TOKİ</a:t>
                      </a:r>
                      <a:r>
                        <a:rPr lang="tr-TR" sz="1400" b="1" spc="-15" dirty="0">
                          <a:solidFill>
                            <a:schemeClr val="tx1"/>
                          </a:solidFill>
                          <a:latin typeface="+mn-lt"/>
                          <a:cs typeface="Times New Roman"/>
                        </a:rPr>
                        <a:t> KONUT</a:t>
                      </a:r>
                      <a:endParaRPr sz="1400" b="1" dirty="0">
                        <a:solidFill>
                          <a:schemeClr val="tx1"/>
                        </a:solidFill>
                        <a:latin typeface="+mn-lt"/>
                        <a:cs typeface="Times New Roman"/>
                      </a:endParaRPr>
                    </a:p>
                  </a:txBody>
                  <a:tcPr marL="0" marR="0" marT="1625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8125" marR="130810" indent="-99060" algn="ctr">
                        <a:lnSpc>
                          <a:spcPts val="2150"/>
                        </a:lnSpc>
                        <a:spcBef>
                          <a:spcPts val="285"/>
                        </a:spcBef>
                      </a:pPr>
                      <a:r>
                        <a:rPr lang="tr-TR" sz="1400" b="1" dirty="0">
                          <a:solidFill>
                            <a:schemeClr val="tx1"/>
                          </a:solidFill>
                          <a:latin typeface="+mn-lt"/>
                          <a:cs typeface="Times New Roman"/>
                        </a:rPr>
                        <a:t>TOKİ AHIR</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8125" marR="130810" indent="-99060" algn="ctr">
                        <a:lnSpc>
                          <a:spcPts val="2150"/>
                        </a:lnSpc>
                        <a:spcBef>
                          <a:spcPts val="285"/>
                        </a:spcBef>
                      </a:pPr>
                      <a:r>
                        <a:rPr sz="1400" b="1" dirty="0">
                          <a:solidFill>
                            <a:schemeClr val="tx1"/>
                          </a:solidFill>
                          <a:latin typeface="+mn-lt"/>
                          <a:cs typeface="Times New Roman"/>
                        </a:rPr>
                        <a:t>EYY’Lİ  </a:t>
                      </a:r>
                      <a:r>
                        <a:rPr sz="1400" b="1" spc="-10" dirty="0">
                          <a:solidFill>
                            <a:schemeClr val="tx1"/>
                          </a:solidFill>
                          <a:latin typeface="+mn-lt"/>
                          <a:cs typeface="Times New Roman"/>
                        </a:rPr>
                        <a:t>AHIR</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5415" marR="130810" indent="-6350" algn="ctr">
                        <a:lnSpc>
                          <a:spcPts val="2150"/>
                        </a:lnSpc>
                        <a:spcBef>
                          <a:spcPts val="285"/>
                        </a:spcBef>
                      </a:pPr>
                      <a:r>
                        <a:rPr sz="1400" b="1" dirty="0">
                          <a:solidFill>
                            <a:schemeClr val="tx1"/>
                          </a:solidFill>
                          <a:latin typeface="+mn-lt"/>
                          <a:cs typeface="Times New Roman"/>
                        </a:rPr>
                        <a:t>EYY’Lİ  İŞYERİ</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6934357"/>
                  </a:ext>
                </a:extLst>
              </a:tr>
              <a:tr h="342551">
                <a:tc>
                  <a:txBody>
                    <a:bodyPr/>
                    <a:lstStyle/>
                    <a:p>
                      <a:pPr marL="261620" algn="ctr">
                        <a:lnSpc>
                          <a:spcPct val="100000"/>
                        </a:lnSpc>
                        <a:spcBef>
                          <a:spcPts val="240"/>
                        </a:spcBef>
                      </a:pPr>
                      <a:r>
                        <a:rPr sz="1400" b="0" spc="5" dirty="0">
                          <a:solidFill>
                            <a:schemeClr val="tx1"/>
                          </a:solidFill>
                          <a:latin typeface="+mn-lt"/>
                          <a:cs typeface="Times New Roman"/>
                        </a:rPr>
                        <a:t>15.</a:t>
                      </a:r>
                      <a:r>
                        <a:rPr lang="tr-TR" sz="1400" b="0" spc="5" dirty="0">
                          <a:solidFill>
                            <a:schemeClr val="tx1"/>
                          </a:solidFill>
                          <a:latin typeface="+mn-lt"/>
                          <a:cs typeface="Times New Roman"/>
                        </a:rPr>
                        <a:t>520</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2420" algn="ctr">
                        <a:lnSpc>
                          <a:spcPct val="100000"/>
                        </a:lnSpc>
                        <a:spcBef>
                          <a:spcPts val="240"/>
                        </a:spcBef>
                      </a:pPr>
                      <a:r>
                        <a:rPr sz="1400" b="0" spc="5" dirty="0">
                          <a:solidFill>
                            <a:schemeClr val="tx1"/>
                          </a:solidFill>
                          <a:latin typeface="+mn-lt"/>
                          <a:cs typeface="Times New Roman"/>
                        </a:rPr>
                        <a:t>2.</a:t>
                      </a:r>
                      <a:r>
                        <a:rPr lang="tr-TR" sz="1400" b="0" spc="5" dirty="0">
                          <a:solidFill>
                            <a:schemeClr val="tx1"/>
                          </a:solidFill>
                          <a:latin typeface="+mn-lt"/>
                          <a:cs typeface="Times New Roman"/>
                        </a:rPr>
                        <a:t>882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0" spc="5" dirty="0">
                          <a:solidFill>
                            <a:schemeClr val="tx1"/>
                          </a:solidFill>
                          <a:latin typeface="+mn-lt"/>
                          <a:cs typeface="Times New Roman"/>
                        </a:rPr>
                        <a:t>3</a:t>
                      </a:r>
                      <a:r>
                        <a:rPr sz="1400" b="0" spc="5" dirty="0">
                          <a:solidFill>
                            <a:schemeClr val="tx1"/>
                          </a:solidFill>
                          <a:latin typeface="+mn-lt"/>
                          <a:cs typeface="Times New Roman"/>
                        </a:rPr>
                        <a:t>.</a:t>
                      </a:r>
                      <a:r>
                        <a:rPr lang="tr-TR" sz="1400" b="0" spc="5" dirty="0">
                          <a:solidFill>
                            <a:schemeClr val="tx1"/>
                          </a:solidFill>
                          <a:latin typeface="+mn-lt"/>
                          <a:cs typeface="Times New Roman"/>
                        </a:rPr>
                        <a:t>318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0" dirty="0">
                          <a:solidFill>
                            <a:schemeClr val="tx1"/>
                          </a:solidFill>
                          <a:latin typeface="+mn-lt"/>
                          <a:cs typeface="Times New Roman"/>
                        </a:rPr>
                        <a:t>562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solidFill>
                            <a:schemeClr val="tx1"/>
                          </a:solidFill>
                          <a:latin typeface="+mn-lt"/>
                          <a:cs typeface="Times New Roman"/>
                        </a:rPr>
                        <a:t>552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solidFill>
                            <a:schemeClr val="tx1"/>
                          </a:solidFill>
                          <a:latin typeface="+mn-lt"/>
                          <a:cs typeface="Times New Roman"/>
                        </a:rPr>
                        <a:t>178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bl>
          </a:graphicData>
        </a:graphic>
      </p:graphicFrame>
    </p:spTree>
    <p:extLst>
      <p:ext uri="{BB962C8B-B14F-4D97-AF65-F5344CB8AC3E}">
        <p14:creationId xmlns:p14="http://schemas.microsoft.com/office/powerpoint/2010/main" val="3630610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Telekominikasyon</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bject 5"/>
          <p:cNvSpPr txBox="1"/>
          <p:nvPr/>
        </p:nvSpPr>
        <p:spPr>
          <a:xfrm>
            <a:off x="684676" y="967866"/>
            <a:ext cx="1083581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Telekom Bilgileri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3327344313"/>
              </p:ext>
            </p:extLst>
          </p:nvPr>
        </p:nvGraphicFramePr>
        <p:xfrm>
          <a:off x="684675" y="1428949"/>
          <a:ext cx="10835812" cy="4748114"/>
        </p:xfrm>
        <a:graphic>
          <a:graphicData uri="http://schemas.openxmlformats.org/drawingml/2006/table">
            <a:tbl>
              <a:tblPr/>
              <a:tblGrid>
                <a:gridCol w="5417906">
                  <a:extLst>
                    <a:ext uri="{9D8B030D-6E8A-4147-A177-3AD203B41FA5}">
                      <a16:colId xmlns:a16="http://schemas.microsoft.com/office/drawing/2014/main" val="839246816"/>
                    </a:ext>
                  </a:extLst>
                </a:gridCol>
                <a:gridCol w="5417906">
                  <a:extLst>
                    <a:ext uri="{9D8B030D-6E8A-4147-A177-3AD203B41FA5}">
                      <a16:colId xmlns:a16="http://schemas.microsoft.com/office/drawing/2014/main" val="3267411654"/>
                    </a:ext>
                  </a:extLst>
                </a:gridCol>
              </a:tblGrid>
              <a:tr h="361580">
                <a:tc>
                  <a:txBody>
                    <a:bodyPr/>
                    <a:lstStyle/>
                    <a:p>
                      <a:pPr algn="l" fontAlgn="ctr"/>
                      <a:r>
                        <a:rPr lang="en-US" sz="1400" u="none" strike="noStrike" dirty="0" err="1">
                          <a:effectLst/>
                          <a:latin typeface="+mn-lt"/>
                        </a:rPr>
                        <a:t>Santral</a:t>
                      </a:r>
                      <a:r>
                        <a:rPr lang="en-US" sz="1400" u="none" strike="noStrike" baseline="0" dirty="0">
                          <a:effectLst/>
                          <a:latin typeface="+mn-lt"/>
                        </a:rPr>
                        <a:t> Say</a:t>
                      </a:r>
                      <a:r>
                        <a:rPr lang="tr-TR" sz="1400" u="none" strike="noStrike" baseline="0" dirty="0">
                          <a:effectLst/>
                          <a:latin typeface="+mn-lt"/>
                        </a:rPr>
                        <a:t>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a:solidFill>
                            <a:srgbClr val="000000"/>
                          </a:solidFill>
                          <a:effectLst/>
                          <a:latin typeface="+mn-lt"/>
                        </a:rPr>
                        <a:t>64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Fiber </a:t>
                      </a:r>
                      <a:r>
                        <a:rPr lang="en-US" sz="1400" u="none" strike="noStrike" dirty="0" err="1">
                          <a:effectLst/>
                          <a:latin typeface="+mn-lt"/>
                        </a:rPr>
                        <a:t>Kabin</a:t>
                      </a:r>
                      <a:r>
                        <a:rPr lang="en-US" sz="1400" u="none" strike="noStrike" dirty="0">
                          <a:effectLst/>
                          <a:latin typeface="+mn-lt"/>
                        </a:rPr>
                        <a:t> Sa</a:t>
                      </a:r>
                      <a:r>
                        <a:rPr lang="tr-TR" sz="1400" u="none" strike="noStrike" dirty="0" err="1">
                          <a:effectLst/>
                          <a:latin typeface="+mn-lt"/>
                        </a:rPr>
                        <a:t>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u="none" strike="noStrike" dirty="0" smtClean="0">
                          <a:effectLst/>
                          <a:latin typeface="+mn-lt"/>
                        </a:rPr>
                        <a:t>321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İnternet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35.040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5643767"/>
                  </a:ext>
                </a:extLst>
              </a:tr>
              <a:tr h="361580">
                <a:tc>
                  <a:txBody>
                    <a:bodyPr/>
                    <a:lstStyle/>
                    <a:p>
                      <a:pPr algn="l" fontAlgn="ctr"/>
                      <a:r>
                        <a:rPr lang="en-US" sz="1400" u="none" strike="noStrike" dirty="0" err="1">
                          <a:effectLst/>
                          <a:latin typeface="+mn-lt"/>
                        </a:rPr>
                        <a:t>Telefon</a:t>
                      </a:r>
                      <a:r>
                        <a:rPr lang="en-US" sz="1400" u="none" strike="noStrike" dirty="0">
                          <a:effectLst/>
                          <a:latin typeface="+mn-lt"/>
                        </a:rPr>
                        <a: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17.027</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2119642"/>
                  </a:ext>
                </a:extLst>
              </a:tr>
              <a:tr h="361580">
                <a:tc>
                  <a:txBody>
                    <a:bodyPr/>
                    <a:lstStyle/>
                    <a:p>
                      <a:pPr algn="l" fontAlgn="ctr"/>
                      <a:r>
                        <a:rPr lang="tr-TR" sz="1400" b="0" i="0" u="none" strike="noStrike" dirty="0" smtClean="0">
                          <a:solidFill>
                            <a:srgbClr val="000000"/>
                          </a:solidFill>
                          <a:effectLst/>
                          <a:latin typeface="+mn-lt"/>
                        </a:rPr>
                        <a:t>TT Mobil Abone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65.533</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3745618"/>
                  </a:ext>
                </a:extLst>
              </a:tr>
              <a:tr h="361580">
                <a:tc>
                  <a:txBody>
                    <a:bodyPr/>
                    <a:lstStyle/>
                    <a:p>
                      <a:pPr algn="l" fontAlgn="ctr"/>
                      <a:r>
                        <a:rPr lang="tr-TR" sz="1400" b="0" i="0" u="none" strike="noStrike" dirty="0" err="1" smtClean="0">
                          <a:solidFill>
                            <a:srgbClr val="000000"/>
                          </a:solidFill>
                          <a:effectLst/>
                          <a:latin typeface="+mn-lt"/>
                        </a:rPr>
                        <a:t>Tivibu</a:t>
                      </a:r>
                      <a:r>
                        <a:rPr lang="tr-TR" sz="1400" b="0" i="0" u="none" strike="noStrike" dirty="0" smtClean="0">
                          <a:solidFill>
                            <a:srgbClr val="000000"/>
                          </a:solidFill>
                          <a:effectLst/>
                          <a:latin typeface="+mn-lt"/>
                        </a:rPr>
                        <a:t> Abone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2501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65903080"/>
                  </a:ext>
                </a:extLst>
              </a:tr>
              <a:tr h="40915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smtClean="0">
                          <a:effectLst/>
                          <a:latin typeface="+mn-lt"/>
                        </a:rPr>
                        <a:t>Fiber</a:t>
                      </a:r>
                      <a:r>
                        <a:rPr lang="en-US" sz="1400" u="none" strike="noStrike" baseline="0" dirty="0" smtClean="0">
                          <a:effectLst/>
                          <a:latin typeface="+mn-lt"/>
                        </a:rPr>
                        <a:t> </a:t>
                      </a:r>
                      <a:r>
                        <a:rPr lang="en-US" sz="1400" u="none" strike="noStrike" baseline="0" dirty="0" err="1" smtClean="0">
                          <a:effectLst/>
                          <a:latin typeface="+mn-lt"/>
                        </a:rPr>
                        <a:t>Metraji</a:t>
                      </a:r>
                      <a:r>
                        <a:rPr lang="tr-TR" sz="1400" u="none" strike="noStrike" baseline="0" dirty="0" smtClean="0">
                          <a:effectLst/>
                          <a:latin typeface="+mn-lt"/>
                        </a:rPr>
                        <a:t> </a:t>
                      </a:r>
                      <a:r>
                        <a:rPr lang="en-US" sz="1400" u="none" strike="noStrike" baseline="0" dirty="0" smtClean="0">
                          <a:effectLst/>
                          <a:latin typeface="+mn-lt"/>
                        </a:rPr>
                        <a:t>(km)</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722.304 km</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32538436"/>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Alınan</a:t>
                      </a:r>
                      <a:r>
                        <a:rPr lang="tr-TR" sz="1400" b="0" i="0" u="none" strike="noStrike" baseline="0" dirty="0" smtClean="0">
                          <a:solidFill>
                            <a:srgbClr val="000000"/>
                          </a:solidFill>
                          <a:effectLst/>
                          <a:latin typeface="+mn-lt"/>
                        </a:rPr>
                        <a:t> Hız</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255.431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41780097"/>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Sözleşme Hızı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51.055</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4233135"/>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Alınabilecek Hız</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51.134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572548338"/>
                  </a:ext>
                </a:extLst>
              </a:tr>
              <a:tr h="361580">
                <a:tc>
                  <a:txBody>
                    <a:bodyPr/>
                    <a:lstStyle/>
                    <a:p>
                      <a:pPr algn="l" fontAlgn="ctr"/>
                      <a:r>
                        <a:rPr lang="tr-TR" sz="1400" u="none" strike="noStrike" dirty="0" err="1" smtClean="0">
                          <a:effectLst/>
                          <a:latin typeface="+mn-lt"/>
                        </a:rPr>
                        <a:t>Fiberleşme</a:t>
                      </a:r>
                      <a:r>
                        <a:rPr lang="tr-TR" sz="1400" u="none" strike="noStrike" dirty="0" smtClean="0">
                          <a:effectLst/>
                          <a:latin typeface="+mn-lt"/>
                        </a:rPr>
                        <a:t> Oranı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chemeClr val="tx1"/>
                          </a:solidFill>
                          <a:effectLst/>
                          <a:latin typeface="+mn-lt"/>
                        </a:rPr>
                        <a:t>98%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466253"/>
                  </a:ext>
                </a:extLst>
              </a:tr>
              <a:tr h="361580">
                <a:tc>
                  <a:txBody>
                    <a:bodyPr/>
                    <a:lstStyle/>
                    <a:p>
                      <a:pPr algn="l" fontAlgn="ctr"/>
                      <a:r>
                        <a:rPr lang="tr-TR" sz="1400" u="none" strike="noStrike" dirty="0" smtClean="0">
                          <a:effectLst/>
                          <a:latin typeface="+mn-lt"/>
                        </a:rPr>
                        <a:t>FTTH Hane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chemeClr val="tx1"/>
                          </a:solidFill>
                          <a:effectLst/>
                          <a:latin typeface="+mn-lt"/>
                        </a:rPr>
                        <a:t>24.964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0905475"/>
                  </a:ext>
                </a:extLst>
              </a:tr>
              <a:tr h="361580">
                <a:tc>
                  <a:txBody>
                    <a:bodyPr/>
                    <a:lstStyle/>
                    <a:p>
                      <a:pPr algn="l" fontAlgn="ctr"/>
                      <a:r>
                        <a:rPr lang="tr-TR" sz="1400" u="none" strike="noStrike" dirty="0" smtClean="0">
                          <a:effectLst/>
                          <a:latin typeface="+mn-lt"/>
                        </a:rPr>
                        <a:t>FTTH Müşteri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3112.728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44659214"/>
                  </a:ext>
                </a:extLst>
              </a:tr>
            </a:tbl>
          </a:graphicData>
        </a:graphic>
      </p:graphicFrame>
    </p:spTree>
    <p:extLst>
      <p:ext uri="{BB962C8B-B14F-4D97-AF65-F5344CB8AC3E}">
        <p14:creationId xmlns:p14="http://schemas.microsoft.com/office/powerpoint/2010/main" val="3785096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26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70817" y="949179"/>
            <a:ext cx="1087801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40" normalizeH="0" baseline="0" noProof="0" dirty="0" smtClean="0">
                <a:ln>
                  <a:noFill/>
                </a:ln>
                <a:solidFill>
                  <a:srgbClr val="FFFFFF"/>
                </a:solidFill>
                <a:effectLst/>
                <a:uLnTx/>
                <a:uFillTx/>
                <a:latin typeface="Calibri"/>
                <a:ea typeface="+mn-ea"/>
                <a:cs typeface="Calibri"/>
              </a:rPr>
              <a:t>Yeni Kimlik Başvuru Sayısı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595" t="971" r="8263" b="201"/>
          <a:stretch/>
        </p:blipFill>
        <p:spPr>
          <a:xfrm>
            <a:off x="5481762" y="1391479"/>
            <a:ext cx="6067065" cy="4743039"/>
          </a:xfrm>
          <a:prstGeom prst="rect">
            <a:avLst/>
          </a:prstGeom>
          <a:ln w="19050">
            <a:solidFill>
              <a:srgbClr val="BCD6ED"/>
            </a:solidFill>
          </a:ln>
        </p:spPr>
      </p:pic>
      <p:sp>
        <p:nvSpPr>
          <p:cNvPr id="9" name="object 14"/>
          <p:cNvSpPr txBox="1"/>
          <p:nvPr/>
        </p:nvSpPr>
        <p:spPr>
          <a:xfrm>
            <a:off x="10472792" y="5826841"/>
            <a:ext cx="104940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Kültür Park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34370473"/>
              </p:ext>
            </p:extLst>
          </p:nvPr>
        </p:nvGraphicFramePr>
        <p:xfrm>
          <a:off x="670817" y="1391479"/>
          <a:ext cx="4690455" cy="4743039"/>
        </p:xfrm>
        <a:graphic>
          <a:graphicData uri="http://schemas.openxmlformats.org/drawingml/2006/table">
            <a:tbl>
              <a:tblPr/>
              <a:tblGrid>
                <a:gridCol w="1563485">
                  <a:extLst>
                    <a:ext uri="{9D8B030D-6E8A-4147-A177-3AD203B41FA5}">
                      <a16:colId xmlns:a16="http://schemas.microsoft.com/office/drawing/2014/main" val="1078526760"/>
                    </a:ext>
                  </a:extLst>
                </a:gridCol>
                <a:gridCol w="1563485">
                  <a:extLst>
                    <a:ext uri="{9D8B030D-6E8A-4147-A177-3AD203B41FA5}">
                      <a16:colId xmlns:a16="http://schemas.microsoft.com/office/drawing/2014/main" val="1620524514"/>
                    </a:ext>
                  </a:extLst>
                </a:gridCol>
                <a:gridCol w="1563485">
                  <a:extLst>
                    <a:ext uri="{9D8B030D-6E8A-4147-A177-3AD203B41FA5}">
                      <a16:colId xmlns:a16="http://schemas.microsoft.com/office/drawing/2014/main" val="176041255"/>
                    </a:ext>
                  </a:extLst>
                </a:gridCol>
              </a:tblGrid>
              <a:tr h="484057">
                <a:tc>
                  <a:txBody>
                    <a:bodyPr/>
                    <a:lstStyle/>
                    <a:p>
                      <a:pPr marL="9525" lvl="0">
                        <a:lnSpc>
                          <a:spcPct val="100000"/>
                        </a:lnSpc>
                        <a:spcBef>
                          <a:spcPts val="925"/>
                        </a:spcBef>
                      </a:pPr>
                      <a:r>
                        <a:rPr sz="1400" b="1" spc="-5" dirty="0">
                          <a:latin typeface="+mn-lt"/>
                        </a:rPr>
                        <a:t>İlçeler</a:t>
                      </a:r>
                      <a:endParaRPr sz="1400" b="1" dirty="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marR="0" lvl="0" indent="0" algn="ctr" defTabSz="914400" rtl="0" eaLnBrk="1" fontAlgn="auto" latinLnBrk="0" hangingPunct="1">
                        <a:lnSpc>
                          <a:spcPct val="100000"/>
                        </a:lnSpc>
                        <a:spcBef>
                          <a:spcPts val="925"/>
                        </a:spcBef>
                        <a:spcAft>
                          <a:spcPts val="0"/>
                        </a:spcAft>
                        <a:buClrTx/>
                        <a:buSzTx/>
                        <a:buFontTx/>
                        <a:buNone/>
                        <a:tabLst/>
                        <a:defRPr/>
                      </a:pPr>
                      <a:r>
                        <a:rPr lang="tr-TR" sz="1400" b="1" dirty="0" smtClean="0">
                          <a:latin typeface="+mn-lt"/>
                        </a:rPr>
                        <a:t>Ba</a:t>
                      </a:r>
                      <a:r>
                        <a:rPr lang="tr-TR" sz="1400" b="1" spc="-30" dirty="0" smtClean="0">
                          <a:latin typeface="+mn-lt"/>
                        </a:rPr>
                        <a:t>ş</a:t>
                      </a:r>
                      <a:r>
                        <a:rPr lang="tr-TR" sz="1400" b="1" dirty="0" smtClean="0">
                          <a:latin typeface="+mn-lt"/>
                        </a:rPr>
                        <a:t>vuru  </a:t>
                      </a:r>
                      <a:r>
                        <a:rPr lang="tr-TR" sz="1400" b="1" spc="-10" dirty="0" smtClean="0">
                          <a:latin typeface="+mn-lt"/>
                        </a:rPr>
                        <a:t>Masası</a:t>
                      </a:r>
                      <a:endParaRPr lang="tr-TR" sz="1400" b="1" dirty="0" smtClean="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algn="ctr">
                        <a:lnSpc>
                          <a:spcPct val="100000"/>
                        </a:lnSpc>
                        <a:spcBef>
                          <a:spcPts val="925"/>
                        </a:spcBef>
                      </a:pPr>
                      <a:r>
                        <a:rPr sz="1400" b="1" spc="-10" dirty="0">
                          <a:latin typeface="+mn-lt"/>
                        </a:rPr>
                        <a:t>Başvuru Sayısı</a:t>
                      </a:r>
                      <a:endParaRPr sz="1400" b="1" dirty="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484057">
                <a:tc>
                  <a:txBody>
                    <a:bodyPr/>
                    <a:lstStyle/>
                    <a:p>
                      <a:pPr marL="9525" lvl="0">
                        <a:lnSpc>
                          <a:spcPts val="1895"/>
                        </a:lnSpc>
                      </a:pPr>
                      <a:r>
                        <a:rPr sz="1400" spc="-20" dirty="0">
                          <a:latin typeface="+mn-lt"/>
                        </a:rPr>
                        <a:t>Merkez</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cs typeface="+mn-cs"/>
                        </a:rPr>
                        <a:t>8</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5"/>
                        </a:lnSpc>
                      </a:pPr>
                      <a:r>
                        <a:rPr lang="tr-TR" sz="1400" dirty="0" smtClean="0">
                          <a:latin typeface="+mn-lt"/>
                          <a:cs typeface="Calibri"/>
                        </a:rPr>
                        <a:t>16.783</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36604301"/>
                  </a:ext>
                </a:extLst>
              </a:tr>
              <a:tr h="484057">
                <a:tc>
                  <a:txBody>
                    <a:bodyPr/>
                    <a:lstStyle/>
                    <a:p>
                      <a:pPr marL="9525" lvl="0">
                        <a:lnSpc>
                          <a:spcPts val="1895"/>
                        </a:lnSpc>
                      </a:pPr>
                      <a:r>
                        <a:rPr lang="tr-TR" sz="1400" spc="-5" dirty="0" smtClean="0">
                          <a:latin typeface="+mn-lt"/>
                        </a:rPr>
                        <a:t>Adaklı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mn-cs"/>
                        </a:rPr>
                        <a:t>700</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88928869"/>
                  </a:ext>
                </a:extLst>
              </a:tr>
              <a:tr h="484057">
                <a:tc>
                  <a:txBody>
                    <a:bodyPr/>
                    <a:lstStyle/>
                    <a:p>
                      <a:pPr marL="9525" lvl="0">
                        <a:lnSpc>
                          <a:spcPts val="1895"/>
                        </a:lnSpc>
                      </a:pPr>
                      <a:r>
                        <a:rPr lang="tr-TR" sz="1400" spc="-15" dirty="0" smtClean="0">
                          <a:latin typeface="+mn-lt"/>
                        </a:rPr>
                        <a:t>Genç</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3.254</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484057">
                <a:tc>
                  <a:txBody>
                    <a:bodyPr/>
                    <a:lstStyle/>
                    <a:p>
                      <a:pPr marL="9525" lvl="0">
                        <a:lnSpc>
                          <a:spcPts val="1895"/>
                        </a:lnSpc>
                      </a:pPr>
                      <a:r>
                        <a:rPr lang="tr-TR" sz="1400" spc="-5" dirty="0" smtClean="0">
                          <a:latin typeface="+mn-lt"/>
                        </a:rPr>
                        <a:t>Karlıova</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rPr>
                        <a:t>2.149</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484057">
                <a:tc>
                  <a:txBody>
                    <a:bodyPr/>
                    <a:lstStyle/>
                    <a:p>
                      <a:pPr marL="9525" lvl="0">
                        <a:lnSpc>
                          <a:spcPts val="1895"/>
                        </a:lnSpc>
                      </a:pPr>
                      <a:r>
                        <a:rPr lang="tr-TR" sz="1400" spc="-5" dirty="0" smtClean="0">
                          <a:latin typeface="+mn-lt"/>
                        </a:rPr>
                        <a:t>Solhan</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rPr>
                        <a:t>3.239</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484057">
                <a:tc>
                  <a:txBody>
                    <a:bodyPr/>
                    <a:lstStyle/>
                    <a:p>
                      <a:pPr marL="9525" lvl="0">
                        <a:lnSpc>
                          <a:spcPts val="1895"/>
                        </a:lnSpc>
                      </a:pPr>
                      <a:r>
                        <a:rPr lang="tr-TR" sz="1400" spc="-20" dirty="0" smtClean="0">
                          <a:latin typeface="+mn-lt"/>
                        </a:rPr>
                        <a:t>Yayladere</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spc="-5" dirty="0" smtClean="0">
                          <a:latin typeface="+mn-lt"/>
                          <a:cs typeface="+mn-cs"/>
                        </a:rPr>
                        <a:t>137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484057">
                <a:tc>
                  <a:txBody>
                    <a:bodyPr/>
                    <a:lstStyle/>
                    <a:p>
                      <a:pPr marL="9525" lvl="0">
                        <a:lnSpc>
                          <a:spcPts val="1895"/>
                        </a:lnSpc>
                      </a:pPr>
                      <a:r>
                        <a:rPr lang="tr-TR" sz="1400" spc="-10" dirty="0" smtClean="0">
                          <a:latin typeface="+mn-lt"/>
                        </a:rPr>
                        <a:t>Yedisu</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292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435763">
                <a:tc>
                  <a:txBody>
                    <a:bodyPr/>
                    <a:lstStyle/>
                    <a:p>
                      <a:pPr marL="9525" lvl="0">
                        <a:lnSpc>
                          <a:spcPts val="1895"/>
                        </a:lnSpc>
                      </a:pPr>
                      <a:r>
                        <a:rPr lang="tr-TR" sz="1400" spc="-10" dirty="0" smtClean="0">
                          <a:latin typeface="+mn-lt"/>
                        </a:rPr>
                        <a:t>Kiğı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spc="-5" dirty="0" smtClean="0">
                          <a:latin typeface="+mn-lt"/>
                          <a:cs typeface="+mn-cs"/>
                        </a:rPr>
                        <a:t>417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r h="434820">
                <a:tc>
                  <a:txBody>
                    <a:bodyPr/>
                    <a:lstStyle/>
                    <a:p>
                      <a:pPr marL="9525" lvl="0">
                        <a:lnSpc>
                          <a:spcPts val="1895"/>
                        </a:lnSpc>
                      </a:pPr>
                      <a:r>
                        <a:rPr sz="1400" b="1" spc="-30" dirty="0">
                          <a:latin typeface="+mn-lt"/>
                        </a:rPr>
                        <a:t>Toplam</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95"/>
                        </a:lnSpc>
                      </a:pPr>
                      <a:r>
                        <a:rPr lang="tr-TR" sz="1400" b="1" spc="-5" dirty="0" smtClean="0">
                          <a:latin typeface="+mn-lt"/>
                        </a:rPr>
                        <a:t>18</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b="1" spc="-5" dirty="0" smtClean="0">
                          <a:latin typeface="+mn-lt"/>
                        </a:rPr>
                        <a:t>26.971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2902096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7"/>
          <p:cNvSpPr/>
          <p:nvPr/>
        </p:nvSpPr>
        <p:spPr>
          <a:xfrm>
            <a:off x="6886491" y="961925"/>
            <a:ext cx="124949" cy="5180457"/>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Metin kutusu 1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4" name="object 7"/>
          <p:cNvSpPr txBox="1"/>
          <p:nvPr/>
        </p:nvSpPr>
        <p:spPr>
          <a:xfrm>
            <a:off x="660551" y="966464"/>
            <a:ext cx="613944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Myriad pro"/>
                <a:cs typeface="Calibri"/>
              </a:rPr>
              <a:t>Öğrenci </a:t>
            </a:r>
            <a:r>
              <a:rPr kumimoji="0" sz="1600" b="1" i="0" u="none" strike="noStrike" kern="1200" cap="none" spc="-5" normalizeH="0" baseline="0" noProof="0" dirty="0" err="1">
                <a:ln>
                  <a:noFill/>
                </a:ln>
                <a:solidFill>
                  <a:srgbClr val="FFFFFF"/>
                </a:solidFill>
                <a:effectLst/>
                <a:uLnTx/>
                <a:uFillTx/>
                <a:latin typeface="Myriad pro"/>
                <a:cs typeface="Calibri"/>
              </a:rPr>
              <a:t>Sayıları</a:t>
            </a:r>
            <a:r>
              <a:rPr kumimoji="0" sz="1600" b="1" i="0" u="none" strike="noStrike" kern="1200" cap="none" spc="-5" normalizeH="0" baseline="0" noProof="0" dirty="0">
                <a:ln>
                  <a:noFill/>
                </a:ln>
                <a:solidFill>
                  <a:srgbClr val="FFFFFF"/>
                </a:solidFill>
                <a:effectLst/>
                <a:uLnTx/>
                <a:uFillTx/>
                <a:latin typeface="Myriad pro"/>
                <a:cs typeface="Calibri"/>
              </a:rPr>
              <a:t> </a:t>
            </a:r>
            <a:r>
              <a:rPr kumimoji="0" sz="1600" b="1" i="0" u="none" strike="noStrike" kern="1200" cap="none" spc="-5" normalizeH="0" baseline="0" noProof="0" dirty="0" smtClean="0">
                <a:ln>
                  <a:noFill/>
                </a:ln>
                <a:solidFill>
                  <a:srgbClr val="FFFFFF"/>
                </a:solidFill>
                <a:effectLst/>
                <a:uLnTx/>
                <a:uFillTx/>
                <a:latin typeface="Myriad pro"/>
                <a:cs typeface="Calibri"/>
              </a:rPr>
              <a:t>(</a:t>
            </a:r>
            <a:r>
              <a:rPr kumimoji="0" lang="tr-TR" sz="1600" b="1" i="0" u="none" strike="noStrike" kern="1200" cap="none" spc="-5" normalizeH="0" baseline="0" noProof="0" dirty="0" smtClean="0">
                <a:ln>
                  <a:noFill/>
                </a:ln>
                <a:solidFill>
                  <a:srgbClr val="FFFFFF"/>
                </a:solidFill>
                <a:effectLst/>
                <a:uLnTx/>
                <a:uFillTx/>
                <a:latin typeface="Myriad pro"/>
                <a:cs typeface="Calibri"/>
              </a:rPr>
              <a:t>2024-2025</a:t>
            </a:r>
            <a:r>
              <a:rPr kumimoji="0" sz="1600" b="1" i="0" u="none" strike="noStrike" kern="1200" cap="none" spc="-5" normalizeH="0" baseline="0" noProof="0" dirty="0" smtClean="0">
                <a:ln>
                  <a:noFill/>
                </a:ln>
                <a:solidFill>
                  <a:srgbClr val="FFFFFF"/>
                </a:solidFill>
                <a:effectLst/>
                <a:uLnTx/>
                <a:uFillTx/>
                <a:latin typeface="Myriad pro"/>
                <a:cs typeface="Calibri"/>
              </a:rPr>
              <a:t> </a:t>
            </a:r>
            <a:r>
              <a:rPr kumimoji="0" sz="1600" b="1" i="0" u="none" strike="noStrike" kern="1200" cap="none" spc="-10" normalizeH="0" baseline="0" noProof="0" dirty="0" err="1">
                <a:ln>
                  <a:noFill/>
                </a:ln>
                <a:solidFill>
                  <a:srgbClr val="FFFFFF"/>
                </a:solidFill>
                <a:effectLst/>
                <a:uLnTx/>
                <a:uFillTx/>
                <a:latin typeface="Myriad pro"/>
                <a:cs typeface="Calibri"/>
              </a:rPr>
              <a:t>Öğretim</a:t>
            </a:r>
            <a:r>
              <a:rPr kumimoji="0" sz="1600" b="1" i="0" u="none" strike="noStrike" kern="1200" cap="none" spc="80" normalizeH="0" baseline="0" noProof="0" dirty="0">
                <a:ln>
                  <a:noFill/>
                </a:ln>
                <a:solidFill>
                  <a:srgbClr val="FFFFFF"/>
                </a:solidFill>
                <a:effectLst/>
                <a:uLnTx/>
                <a:uFillTx/>
                <a:latin typeface="Myriad pro"/>
                <a:cs typeface="Calibri"/>
              </a:rPr>
              <a:t> </a:t>
            </a:r>
            <a:r>
              <a:rPr kumimoji="0" sz="1600" b="1" i="0" u="none" strike="noStrike" kern="1200" cap="none" spc="-20" normalizeH="0" baseline="0" noProof="0" dirty="0" err="1" smtClean="0">
                <a:ln>
                  <a:noFill/>
                </a:ln>
                <a:solidFill>
                  <a:srgbClr val="FFFFFF"/>
                </a:solidFill>
                <a:effectLst/>
                <a:uLnTx/>
                <a:uFillTx/>
                <a:latin typeface="Myriad pro"/>
                <a:cs typeface="Calibri"/>
              </a:rPr>
              <a:t>Yılı</a:t>
            </a:r>
            <a:r>
              <a:rPr kumimoji="0" lang="tr-TR" sz="1600" b="1" i="0" u="none" strike="noStrike" kern="1200" cap="none" spc="-20" normalizeH="0" baseline="0" noProof="0" dirty="0" smtClean="0">
                <a:ln>
                  <a:noFill/>
                </a:ln>
                <a:solidFill>
                  <a:srgbClr val="FFFFFF"/>
                </a:solidFill>
                <a:effectLst/>
                <a:uLnTx/>
                <a:uFillTx/>
                <a:latin typeface="Myriad pro"/>
                <a:cs typeface="Calibri"/>
              </a:rPr>
              <a:t>)</a:t>
            </a:r>
            <a:endParaRPr kumimoji="0" sz="1600" b="0" i="0" u="none" strike="noStrike" kern="1200" cap="none" spc="0" normalizeH="0" baseline="0" noProof="0" dirty="0">
              <a:ln>
                <a:noFill/>
              </a:ln>
              <a:solidFill>
                <a:prstClr val="black"/>
              </a:solidFill>
              <a:effectLst/>
              <a:uLnTx/>
              <a:uFillTx/>
              <a:latin typeface="Myriad pro"/>
              <a:cs typeface="Calibri"/>
            </a:endParaRPr>
          </a:p>
        </p:txBody>
      </p:sp>
      <p:sp>
        <p:nvSpPr>
          <p:cNvPr id="16" name="object 20"/>
          <p:cNvSpPr txBox="1"/>
          <p:nvPr/>
        </p:nvSpPr>
        <p:spPr>
          <a:xfrm>
            <a:off x="7028220" y="961925"/>
            <a:ext cx="4468494"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20" normalizeH="0" baseline="0" noProof="0" dirty="0">
                <a:ln>
                  <a:noFill/>
                </a:ln>
                <a:solidFill>
                  <a:srgbClr val="FFFFFF"/>
                </a:solidFill>
                <a:effectLst/>
                <a:uLnTx/>
                <a:uFillTx/>
                <a:latin typeface="Calibri"/>
                <a:ea typeface="+mn-ea"/>
                <a:cs typeface="Calibri"/>
              </a:rPr>
              <a:t>Taşınan </a:t>
            </a:r>
            <a:r>
              <a:rPr kumimoji="0" sz="1600" b="1" i="0" u="none" strike="noStrike" kern="1200" cap="none" spc="-10" normalizeH="0" baseline="0" noProof="0" dirty="0">
                <a:ln>
                  <a:noFill/>
                </a:ln>
                <a:solidFill>
                  <a:srgbClr val="FFFFFF"/>
                </a:solidFill>
                <a:effectLst/>
                <a:uLnTx/>
                <a:uFillTx/>
                <a:latin typeface="Calibri"/>
                <a:ea typeface="+mn-ea"/>
                <a:cs typeface="Calibri"/>
              </a:rPr>
              <a:t>Öğrenci </a:t>
            </a:r>
            <a:r>
              <a:rPr kumimoji="0" sz="1600" b="1" i="0" u="none" strike="noStrike" kern="1200" cap="none" spc="-5" normalizeH="0" baseline="0" noProof="0" dirty="0">
                <a:ln>
                  <a:noFill/>
                </a:ln>
                <a:solidFill>
                  <a:srgbClr val="FFFFFF"/>
                </a:solidFill>
                <a:effectLst/>
                <a:uLnTx/>
                <a:uFillTx/>
                <a:latin typeface="Calibri"/>
                <a:ea typeface="+mn-ea"/>
                <a:cs typeface="Calibri"/>
              </a:rPr>
              <a:t>Sayıları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25</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7"/>
          <p:cNvSpPr txBox="1"/>
          <p:nvPr/>
        </p:nvSpPr>
        <p:spPr>
          <a:xfrm>
            <a:off x="660551" y="4157611"/>
            <a:ext cx="5926020"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Öğretmen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Sayıları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(2024-2025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Öğretim Yılı)</a:t>
            </a:r>
          </a:p>
        </p:txBody>
      </p:sp>
      <p:sp>
        <p:nvSpPr>
          <p:cNvPr id="21" name="Dikdörtgen 20"/>
          <p:cNvSpPr/>
          <p:nvPr/>
        </p:nvSpPr>
        <p:spPr>
          <a:xfrm>
            <a:off x="7028218" y="4380687"/>
            <a:ext cx="4468495" cy="176169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220"/>
              </a:spcBef>
              <a:spcAft>
                <a:spcPts val="0"/>
              </a:spcAft>
              <a:buClr>
                <a:srgbClr val="C00000"/>
              </a:buClr>
              <a:buSzPct val="150000"/>
              <a:buFontTx/>
              <a:buNone/>
              <a:tabLst>
                <a:tab pos="286385" algn="l"/>
                <a:tab pos="287020" algn="l"/>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İlde </a:t>
            </a:r>
            <a:r>
              <a:rPr lang="tr-TR" dirty="0" smtClean="0">
                <a:solidFill>
                  <a:srgbClr val="C00000"/>
                </a:solidFill>
                <a:latin typeface="Calibri"/>
                <a:cs typeface="Calibri"/>
              </a:rPr>
              <a:t>526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yerleşim yerinden, </a:t>
            </a:r>
            <a:r>
              <a:rPr lang="tr-TR" dirty="0" smtClean="0">
                <a:solidFill>
                  <a:srgbClr val="C00000"/>
                </a:solidFill>
                <a:latin typeface="Calibri"/>
                <a:cs typeface="Calibri"/>
              </a:rPr>
              <a:t>111</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taşıma Merkezine </a:t>
            </a:r>
            <a:r>
              <a:rPr lang="tr-TR" dirty="0" smtClean="0">
                <a:solidFill>
                  <a:srgbClr val="FF0000"/>
                </a:solidFill>
                <a:latin typeface="Calibri"/>
                <a:cs typeface="Calibri"/>
              </a:rPr>
              <a:t>522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araçla </a:t>
            </a:r>
            <a:r>
              <a:rPr lang="tr-TR" noProof="0" dirty="0" smtClean="0">
                <a:solidFill>
                  <a:srgbClr val="C00000"/>
                </a:solidFill>
                <a:latin typeface="Calibri"/>
                <a:cs typeface="Calibri"/>
              </a:rPr>
              <a:t>5.485</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Öğrenci taşınmaktadır. </a:t>
            </a:r>
          </a:p>
        </p:txBody>
      </p:sp>
      <p:sp>
        <p:nvSpPr>
          <p:cNvPr id="22" name="Metin kutusu 21"/>
          <p:cNvSpPr txBox="1"/>
          <p:nvPr/>
        </p:nvSpPr>
        <p:spPr>
          <a:xfrm>
            <a:off x="8332022" y="3572132"/>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10,79%</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Metin kutusu 22"/>
          <p:cNvSpPr txBox="1"/>
          <p:nvPr/>
        </p:nvSpPr>
        <p:spPr>
          <a:xfrm>
            <a:off x="9652604" y="3607078"/>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89,21%</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4" name="Grafik 23"/>
          <p:cNvGraphicFramePr/>
          <p:nvPr>
            <p:extLst>
              <p:ext uri="{D42A27DB-BD31-4B8C-83A1-F6EECF244321}">
                <p14:modId xmlns:p14="http://schemas.microsoft.com/office/powerpoint/2010/main" val="2381496256"/>
              </p:ext>
            </p:extLst>
          </p:nvPr>
        </p:nvGraphicFramePr>
        <p:xfrm>
          <a:off x="7315199" y="1386348"/>
          <a:ext cx="3923071" cy="2241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ablo 24"/>
          <p:cNvGraphicFramePr>
            <a:graphicFrameLocks noGrp="1"/>
          </p:cNvGraphicFramePr>
          <p:nvPr>
            <p:extLst>
              <p:ext uri="{D42A27DB-BD31-4B8C-83A1-F6EECF244321}">
                <p14:modId xmlns:p14="http://schemas.microsoft.com/office/powerpoint/2010/main" val="3963982358"/>
              </p:ext>
            </p:extLst>
          </p:nvPr>
        </p:nvGraphicFramePr>
        <p:xfrm>
          <a:off x="660552" y="4553428"/>
          <a:ext cx="5926021" cy="1588953"/>
        </p:xfrm>
        <a:graphic>
          <a:graphicData uri="http://schemas.openxmlformats.org/drawingml/2006/table">
            <a:tbl>
              <a:tblPr/>
              <a:tblGrid>
                <a:gridCol w="1429739">
                  <a:extLst>
                    <a:ext uri="{9D8B030D-6E8A-4147-A177-3AD203B41FA5}">
                      <a16:colId xmlns:a16="http://schemas.microsoft.com/office/drawing/2014/main" val="20000"/>
                    </a:ext>
                  </a:extLst>
                </a:gridCol>
                <a:gridCol w="621197">
                  <a:extLst>
                    <a:ext uri="{9D8B030D-6E8A-4147-A177-3AD203B41FA5}">
                      <a16:colId xmlns:a16="http://schemas.microsoft.com/office/drawing/2014/main" val="20001"/>
                    </a:ext>
                  </a:extLst>
                </a:gridCol>
                <a:gridCol w="621197">
                  <a:extLst>
                    <a:ext uri="{9D8B030D-6E8A-4147-A177-3AD203B41FA5}">
                      <a16:colId xmlns:a16="http://schemas.microsoft.com/office/drawing/2014/main" val="20002"/>
                    </a:ext>
                  </a:extLst>
                </a:gridCol>
                <a:gridCol w="621197">
                  <a:extLst>
                    <a:ext uri="{9D8B030D-6E8A-4147-A177-3AD203B41FA5}">
                      <a16:colId xmlns:a16="http://schemas.microsoft.com/office/drawing/2014/main" val="20003"/>
                    </a:ext>
                  </a:extLst>
                </a:gridCol>
                <a:gridCol w="621197">
                  <a:extLst>
                    <a:ext uri="{9D8B030D-6E8A-4147-A177-3AD203B41FA5}">
                      <a16:colId xmlns:a16="http://schemas.microsoft.com/office/drawing/2014/main" val="20004"/>
                    </a:ext>
                  </a:extLst>
                </a:gridCol>
                <a:gridCol w="621197">
                  <a:extLst>
                    <a:ext uri="{9D8B030D-6E8A-4147-A177-3AD203B41FA5}">
                      <a16:colId xmlns:a16="http://schemas.microsoft.com/office/drawing/2014/main" val="20005"/>
                    </a:ext>
                  </a:extLst>
                </a:gridCol>
                <a:gridCol w="788821">
                  <a:extLst>
                    <a:ext uri="{9D8B030D-6E8A-4147-A177-3AD203B41FA5}">
                      <a16:colId xmlns:a16="http://schemas.microsoft.com/office/drawing/2014/main" val="20006"/>
                    </a:ext>
                  </a:extLst>
                </a:gridCol>
                <a:gridCol w="601476">
                  <a:extLst>
                    <a:ext uri="{9D8B030D-6E8A-4147-A177-3AD203B41FA5}">
                      <a16:colId xmlns:a16="http://schemas.microsoft.com/office/drawing/2014/main" val="20007"/>
                    </a:ext>
                  </a:extLst>
                </a:gridCol>
              </a:tblGrid>
              <a:tr h="374190">
                <a:tc rowSpan="2">
                  <a:txBody>
                    <a:bodyPr/>
                    <a:lstStyle/>
                    <a:p>
                      <a:pPr algn="ctr" rtl="0" fontAlgn="ctr"/>
                      <a:r>
                        <a:rPr lang="tr-TR" sz="1200" b="1" i="0" u="none" strike="noStrike" dirty="0">
                          <a:solidFill>
                            <a:srgbClr val="000000"/>
                          </a:solidFill>
                          <a:effectLst/>
                          <a:latin typeface="Calibri"/>
                        </a:rPr>
                        <a:t>Öğretmen Sayısı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100" b="1" i="0" u="none" strike="noStrike" dirty="0">
                          <a:solidFill>
                            <a:srgbClr val="000000"/>
                          </a:solidFill>
                          <a:effectLst/>
                          <a:latin typeface="Calibri"/>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100" b="1" i="0" u="none" strike="noStrike">
                          <a:solidFill>
                            <a:srgbClr val="000000"/>
                          </a:solidFill>
                          <a:effectLst/>
                          <a:latin typeface="Calibri"/>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100" b="1" i="0" u="none" strike="noStrike">
                          <a:solidFill>
                            <a:srgbClr val="000000"/>
                          </a:solidFill>
                          <a:effectLst/>
                          <a:latin typeface="Calibri"/>
                        </a:rPr>
                        <a:t>Bağlı Kurumlar </a:t>
                      </a:r>
                      <a:r>
                        <a:rPr lang="tr-TR" sz="900" b="1" i="0" u="none" strike="noStrike">
                          <a:solidFill>
                            <a:srgbClr val="000000"/>
                          </a:solidFill>
                          <a:effectLst/>
                          <a:latin typeface="Calibri"/>
                        </a:rPr>
                        <a:t>(HEM-RAM-ÖĞRT EVİ)</a:t>
                      </a:r>
                      <a:endParaRPr lang="tr-TR" sz="1100" b="1" i="0" u="none" strike="noStrike">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rowSpan="2">
                  <a:txBody>
                    <a:bodyPr/>
                    <a:lstStyle/>
                    <a:p>
                      <a:pPr algn="ctr" rtl="0" fontAlgn="ctr"/>
                      <a:r>
                        <a:rPr lang="tr-TR" sz="1200" b="1" i="0" u="none" strike="noStrike">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378339">
                <a:tc vMerge="1">
                  <a:txBody>
                    <a:bodyPr/>
                    <a:lstStyle/>
                    <a:p>
                      <a:endParaRPr lang="tr-TR"/>
                    </a:p>
                  </a:txBody>
                  <a:tcPr/>
                </a:tc>
                <a:tc>
                  <a:txBody>
                    <a:bodyPr/>
                    <a:lstStyle/>
                    <a:p>
                      <a:pPr algn="ctr" rtl="0" fontAlgn="ctr"/>
                      <a:r>
                        <a:rPr lang="tr-TR" sz="1100" b="1" i="0" u="none" strike="noStrike">
                          <a:solidFill>
                            <a:srgbClr val="000000"/>
                          </a:solidFill>
                          <a:effectLst/>
                          <a:latin typeface="Calibri"/>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278808">
                <a:tc>
                  <a:txBody>
                    <a:bodyPr/>
                    <a:lstStyle/>
                    <a:p>
                      <a:pPr algn="ctr" rtl="0" fontAlgn="ctr"/>
                      <a:r>
                        <a:rPr lang="tr-TR" sz="1200" b="1" i="0" u="none" strike="noStrike">
                          <a:solidFill>
                            <a:srgbClr val="000000"/>
                          </a:solidFill>
                          <a:effectLst/>
                          <a:latin typeface="Calibri"/>
                        </a:rPr>
                        <a:t>Resmi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a:solidFill>
                            <a:srgbClr val="000000"/>
                          </a:solidFill>
                          <a:effectLst/>
                          <a:latin typeface="Cambria" panose="02040503050406030204" pitchFamily="18" charset="0"/>
                        </a:rPr>
                        <a:t>273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913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1.249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478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643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94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3.650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78808">
                <a:tc>
                  <a:txBody>
                    <a:bodyPr/>
                    <a:lstStyle/>
                    <a:p>
                      <a:pPr algn="ctr" rtl="0" fontAlgn="ctr"/>
                      <a:r>
                        <a:rPr lang="tr-TR" sz="1200" b="1" i="0" u="none" strike="noStrike">
                          <a:solidFill>
                            <a:srgbClr val="000000"/>
                          </a:solidFill>
                          <a:effectLst/>
                          <a:latin typeface="Calibri"/>
                        </a:rPr>
                        <a:t>Özel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a:solidFill>
                            <a:srgbClr val="000000"/>
                          </a:solidFill>
                          <a:effectLst/>
                          <a:latin typeface="Cambria" panose="02040503050406030204" pitchFamily="18" charset="0"/>
                        </a:rPr>
                        <a:t>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88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240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78808">
                <a:tc>
                  <a:txBody>
                    <a:bodyPr/>
                    <a:lstStyle/>
                    <a:p>
                      <a:pPr algn="ctr" rtl="0" fontAlgn="ctr"/>
                      <a:r>
                        <a:rPr lang="tr-TR" sz="1200" b="1" i="0" u="none" strike="noStrike">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1" i="0" u="none" strike="noStrike">
                          <a:solidFill>
                            <a:srgbClr val="000000"/>
                          </a:solidFill>
                          <a:effectLst/>
                          <a:latin typeface="Cambria" panose="02040503050406030204" pitchFamily="18" charset="0"/>
                        </a:rPr>
                        <a:t>274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956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1297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566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703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94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a:solidFill>
                            <a:srgbClr val="000000"/>
                          </a:solidFill>
                          <a:effectLst/>
                          <a:latin typeface="Cambria" panose="02040503050406030204" pitchFamily="18" charset="0"/>
                        </a:rPr>
                        <a:t>3890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6" name="Tablo 25"/>
          <p:cNvGraphicFramePr>
            <a:graphicFrameLocks noGrp="1"/>
          </p:cNvGraphicFramePr>
          <p:nvPr>
            <p:extLst>
              <p:ext uri="{D42A27DB-BD31-4B8C-83A1-F6EECF244321}">
                <p14:modId xmlns:p14="http://schemas.microsoft.com/office/powerpoint/2010/main" val="2526504906"/>
              </p:ext>
            </p:extLst>
          </p:nvPr>
        </p:nvGraphicFramePr>
        <p:xfrm>
          <a:off x="660551" y="1421387"/>
          <a:ext cx="5926020" cy="2150745"/>
        </p:xfrm>
        <a:graphic>
          <a:graphicData uri="http://schemas.openxmlformats.org/drawingml/2006/table">
            <a:tbl>
              <a:tblPr/>
              <a:tblGrid>
                <a:gridCol w="1591246">
                  <a:extLst>
                    <a:ext uri="{9D8B030D-6E8A-4147-A177-3AD203B41FA5}">
                      <a16:colId xmlns:a16="http://schemas.microsoft.com/office/drawing/2014/main" val="20000"/>
                    </a:ext>
                  </a:extLst>
                </a:gridCol>
                <a:gridCol w="691369">
                  <a:extLst>
                    <a:ext uri="{9D8B030D-6E8A-4147-A177-3AD203B41FA5}">
                      <a16:colId xmlns:a16="http://schemas.microsoft.com/office/drawing/2014/main" val="20001"/>
                    </a:ext>
                  </a:extLst>
                </a:gridCol>
                <a:gridCol w="691369">
                  <a:extLst>
                    <a:ext uri="{9D8B030D-6E8A-4147-A177-3AD203B41FA5}">
                      <a16:colId xmlns:a16="http://schemas.microsoft.com/office/drawing/2014/main" val="20002"/>
                    </a:ext>
                  </a:extLst>
                </a:gridCol>
                <a:gridCol w="691369">
                  <a:extLst>
                    <a:ext uri="{9D8B030D-6E8A-4147-A177-3AD203B41FA5}">
                      <a16:colId xmlns:a16="http://schemas.microsoft.com/office/drawing/2014/main" val="20003"/>
                    </a:ext>
                  </a:extLst>
                </a:gridCol>
                <a:gridCol w="691369">
                  <a:extLst>
                    <a:ext uri="{9D8B030D-6E8A-4147-A177-3AD203B41FA5}">
                      <a16:colId xmlns:a16="http://schemas.microsoft.com/office/drawing/2014/main" val="20004"/>
                    </a:ext>
                  </a:extLst>
                </a:gridCol>
                <a:gridCol w="691369">
                  <a:extLst>
                    <a:ext uri="{9D8B030D-6E8A-4147-A177-3AD203B41FA5}">
                      <a16:colId xmlns:a16="http://schemas.microsoft.com/office/drawing/2014/main" val="20005"/>
                    </a:ext>
                  </a:extLst>
                </a:gridCol>
                <a:gridCol w="877929">
                  <a:extLst>
                    <a:ext uri="{9D8B030D-6E8A-4147-A177-3AD203B41FA5}">
                      <a16:colId xmlns:a16="http://schemas.microsoft.com/office/drawing/2014/main" val="20006"/>
                    </a:ext>
                  </a:extLst>
                </a:gridCol>
              </a:tblGrid>
              <a:tr h="276225">
                <a:tc gridSpan="7">
                  <a:txBody>
                    <a:bodyPr/>
                    <a:lstStyle/>
                    <a:p>
                      <a:pPr algn="ctr" rtl="0" fontAlgn="ctr"/>
                      <a:r>
                        <a:rPr lang="tr-TR" sz="1600" b="1" i="0" u="none" strike="noStrike" dirty="0">
                          <a:solidFill>
                            <a:srgbClr val="FFFFFF"/>
                          </a:solidFill>
                          <a:effectLst/>
                          <a:latin typeface="+mj-lt"/>
                        </a:rPr>
                        <a:t>Öğrenci Sayıları </a:t>
                      </a:r>
                      <a:r>
                        <a:rPr lang="tr-TR" sz="1600" b="1" i="0" u="none" strike="noStrike" dirty="0" smtClean="0">
                          <a:solidFill>
                            <a:srgbClr val="FFFFFF"/>
                          </a:solidFill>
                          <a:effectLst/>
                          <a:latin typeface="+mj-lt"/>
                        </a:rPr>
                        <a:t>(2024-2025 </a:t>
                      </a:r>
                      <a:r>
                        <a:rPr lang="tr-TR" sz="1600" b="1" i="0" u="none" strike="noStrike" dirty="0">
                          <a:solidFill>
                            <a:srgbClr val="FFFFFF"/>
                          </a:solidFill>
                          <a:effectLst/>
                          <a:latin typeface="+mj-lt"/>
                        </a:rPr>
                        <a:t>Öğretim Yılı)</a:t>
                      </a:r>
                    </a:p>
                  </a:txBody>
                  <a:tcPr marL="9525" marR="9525" marT="9525" marB="0" anchor="ctr">
                    <a:lnL>
                      <a:noFill/>
                    </a:lnL>
                    <a:lnR>
                      <a:noFill/>
                    </a:lnR>
                    <a:lnT>
                      <a:noFill/>
                    </a:lnT>
                    <a:lnB w="12700" cap="flat" cmpd="sng" algn="ctr">
                      <a:solidFill>
                        <a:srgbClr val="9DC3E6"/>
                      </a:solidFill>
                      <a:prstDash val="solid"/>
                      <a:round/>
                      <a:headEnd type="none" w="med" len="med"/>
                      <a:tailEnd type="none" w="med" len="med"/>
                    </a:lnB>
                    <a:solidFill>
                      <a:srgbClr val="40404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47650">
                <a:tc rowSpan="2">
                  <a:txBody>
                    <a:bodyPr/>
                    <a:lstStyle/>
                    <a:p>
                      <a:pPr algn="ctr" rtl="0" fontAlgn="ctr"/>
                      <a:r>
                        <a:rPr lang="tr-TR" sz="1400" b="1" i="0" u="none" strike="noStrike" dirty="0">
                          <a:solidFill>
                            <a:srgbClr val="000000"/>
                          </a:solidFill>
                          <a:effectLst/>
                          <a:latin typeface="+mj-lt"/>
                        </a:rPr>
                        <a:t>İlçe Adı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400" b="1" i="0" u="none" strike="noStrike">
                          <a:solidFill>
                            <a:srgbClr val="000000"/>
                          </a:solidFill>
                          <a:effectLst/>
                          <a:latin typeface="+mj-lt"/>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400" b="1" i="0" u="none" strike="noStrike">
                          <a:solidFill>
                            <a:srgbClr val="000000"/>
                          </a:solidFill>
                          <a:effectLst/>
                          <a:latin typeface="+mj-lt"/>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400" b="1" i="0" u="none" strike="noStrike">
                          <a:solidFill>
                            <a:srgbClr val="000000"/>
                          </a:solidFill>
                          <a:effectLst/>
                          <a:latin typeface="+mj-lt"/>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1"/>
                  </a:ext>
                </a:extLst>
              </a:tr>
              <a:tr h="485775">
                <a:tc vMerge="1">
                  <a:txBody>
                    <a:bodyPr/>
                    <a:lstStyle/>
                    <a:p>
                      <a:endParaRPr lang="tr-TR"/>
                    </a:p>
                  </a:txBody>
                  <a:tcPr/>
                </a:tc>
                <a:tc>
                  <a:txBody>
                    <a:bodyPr/>
                    <a:lstStyle/>
                    <a:p>
                      <a:pPr algn="ctr" rtl="0" fontAlgn="ctr"/>
                      <a:r>
                        <a:rPr lang="tr-TR" sz="1400" b="1" i="0" u="none" strike="noStrike" dirty="0">
                          <a:solidFill>
                            <a:srgbClr val="000000"/>
                          </a:solidFill>
                          <a:effectLst/>
                          <a:latin typeface="+mj-lt"/>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extLst>
                  <a:ext uri="{0D108BD9-81ED-4DB2-BD59-A6C34878D82A}">
                    <a16:rowId xmlns:a16="http://schemas.microsoft.com/office/drawing/2014/main" val="10002"/>
                  </a:ext>
                </a:extLst>
              </a:tr>
              <a:tr h="352425">
                <a:tc>
                  <a:txBody>
                    <a:bodyPr/>
                    <a:lstStyle/>
                    <a:p>
                      <a:pPr algn="ctr" rtl="0" fontAlgn="ctr"/>
                      <a:r>
                        <a:rPr lang="tr-TR" sz="1400" b="1" i="0" u="none" strike="noStrike">
                          <a:solidFill>
                            <a:srgbClr val="000000"/>
                          </a:solidFill>
                          <a:effectLst/>
                          <a:latin typeface="Calibri" panose="020F0502020204030204" pitchFamily="34" charset="0"/>
                        </a:rPr>
                        <a:t>Merkez</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3.705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13.260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11.628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5.096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5.527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39.216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52425">
                <a:tc>
                  <a:txBody>
                    <a:bodyPr/>
                    <a:lstStyle/>
                    <a:p>
                      <a:pPr algn="ctr" rtl="0" fontAlgn="ctr"/>
                      <a:r>
                        <a:rPr lang="tr-TR" sz="1400" b="1" i="0" u="none" strike="noStrike">
                          <a:solidFill>
                            <a:srgbClr val="000000"/>
                          </a:solidFill>
                          <a:effectLst/>
                          <a:latin typeface="Calibri" panose="020F0502020204030204" pitchFamily="34" charset="0"/>
                        </a:rPr>
                        <a:t>İlçeler</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1.667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7.025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6.509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1.979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2.089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19.269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352425">
                <a:tc>
                  <a:txBody>
                    <a:bodyPr/>
                    <a:lstStyle/>
                    <a:p>
                      <a:pPr algn="ctr" rtl="0" fontAlgn="ctr"/>
                      <a:r>
                        <a:rPr lang="tr-TR" sz="1400" b="1" i="0" u="none" strike="noStrike">
                          <a:solidFill>
                            <a:srgbClr val="000000"/>
                          </a:solidFill>
                          <a:effectLst/>
                          <a:latin typeface="Calibri" panose="020F0502020204030204" pitchFamily="34" charset="0"/>
                        </a:rPr>
                        <a:t>İl Geneli Örgün Eğitim Top.</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a:solidFill>
                            <a:srgbClr val="000000"/>
                          </a:solidFill>
                          <a:effectLst/>
                          <a:latin typeface="Calibri" panose="020F0502020204030204" pitchFamily="34" charset="0"/>
                        </a:rPr>
                        <a:t>5.372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20.285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18.137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7.075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7.616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a:solidFill>
                            <a:srgbClr val="000000"/>
                          </a:solidFill>
                          <a:effectLst/>
                          <a:latin typeface="Calibri" panose="020F0502020204030204" pitchFamily="34" charset="0"/>
                        </a:rPr>
                        <a:t>58.485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7895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7"/>
          <p:cNvSpPr/>
          <p:nvPr/>
        </p:nvSpPr>
        <p:spPr>
          <a:xfrm>
            <a:off x="6544002" y="965587"/>
            <a:ext cx="109867" cy="518672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21" name="object 7"/>
          <p:cNvSpPr/>
          <p:nvPr/>
        </p:nvSpPr>
        <p:spPr>
          <a:xfrm>
            <a:off x="6693043" y="4874561"/>
            <a:ext cx="4840224" cy="1262192"/>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marL="383540" marR="203200" lvl="0" indent="0" algn="ctr" defTabSz="914400" rtl="0" eaLnBrk="1" fontAlgn="auto" latinLnBrk="0" hangingPunct="1">
              <a:lnSpc>
                <a:spcPct val="100000"/>
              </a:lnSpc>
              <a:spcBef>
                <a:spcPts val="100"/>
              </a:spcBef>
              <a:spcAft>
                <a:spcPts val="0"/>
              </a:spcAft>
              <a:buClrTx/>
              <a:buSzTx/>
              <a:buFontTx/>
              <a:buNone/>
              <a:tabLst/>
              <a:defRPr/>
            </a:pP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Bingöl, </a:t>
            </a:r>
            <a:r>
              <a:rPr kumimoji="0" lang="tr-TR" sz="2000" b="1" i="0" u="none" strike="noStrike" kern="1200" cap="none" spc="-5" normalizeH="0" baseline="0" noProof="0" dirty="0">
                <a:ln>
                  <a:noFill/>
                </a:ln>
                <a:solidFill>
                  <a:srgbClr val="FFFFFF"/>
                </a:solidFill>
                <a:effectLst/>
                <a:uLnTx/>
                <a:uFillTx/>
                <a:latin typeface="Calibri"/>
                <a:ea typeface="+mn-ea"/>
                <a:cs typeface="Calibri"/>
              </a:rPr>
              <a:t>derslik </a:t>
            </a:r>
            <a:r>
              <a:rPr kumimoji="0" lang="tr-TR" sz="2000" b="1" i="0" u="none" strike="noStrike" kern="1200" cap="none" spc="-15" normalizeH="0" baseline="0" noProof="0" dirty="0">
                <a:ln>
                  <a:noFill/>
                </a:ln>
                <a:solidFill>
                  <a:srgbClr val="FFFFFF"/>
                </a:solidFill>
                <a:effectLst/>
                <a:uLnTx/>
                <a:uFillTx/>
                <a:latin typeface="Calibri"/>
                <a:ea typeface="+mn-ea"/>
                <a:cs typeface="Calibri"/>
              </a:rPr>
              <a:t>ve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öğretmen </a:t>
            </a:r>
            <a:r>
              <a:rPr kumimoji="0" lang="tr-TR" sz="2000" b="1" i="0" u="none" strike="noStrike" kern="1200" cap="none" spc="0" normalizeH="0" baseline="0" noProof="0" dirty="0">
                <a:ln>
                  <a:noFill/>
                </a:ln>
                <a:solidFill>
                  <a:srgbClr val="FFFFFF"/>
                </a:solidFill>
                <a:effectLst/>
                <a:uLnTx/>
                <a:uFillTx/>
                <a:latin typeface="Calibri"/>
                <a:ea typeface="+mn-ea"/>
                <a:cs typeface="Calibri"/>
              </a:rPr>
              <a:t>başına düşen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öğrenci sayısında </a:t>
            </a:r>
            <a:r>
              <a:rPr kumimoji="0" lang="tr-TR" sz="2000" b="1" i="0" u="none" strike="noStrike" kern="1200" cap="none" spc="-20" normalizeH="0" baseline="0" noProof="0" dirty="0">
                <a:ln>
                  <a:noFill/>
                </a:ln>
                <a:solidFill>
                  <a:srgbClr val="FFFFFF"/>
                </a:solidFill>
                <a:effectLst/>
                <a:uLnTx/>
                <a:uFillTx/>
                <a:latin typeface="Calibri"/>
                <a:ea typeface="+mn-ea"/>
                <a:cs typeface="Calibri"/>
              </a:rPr>
              <a:t>Türkiye </a:t>
            </a:r>
            <a:r>
              <a:rPr kumimoji="0" lang="tr-TR" sz="2000" b="1" i="0" u="none" strike="noStrike" kern="1200" cap="none" spc="-5" normalizeH="0" baseline="0" noProof="0" dirty="0">
                <a:ln>
                  <a:noFill/>
                </a:ln>
                <a:solidFill>
                  <a:srgbClr val="FFFFFF"/>
                </a:solidFill>
                <a:effectLst/>
                <a:uLnTx/>
                <a:uFillTx/>
                <a:latin typeface="Calibri"/>
                <a:ea typeface="+mn-ea"/>
                <a:cs typeface="Calibri"/>
              </a:rPr>
              <a:t>ortalaması  </a:t>
            </a:r>
            <a:r>
              <a:rPr kumimoji="0" lang="tr-TR" sz="2000" b="1" i="0" u="none" strike="noStrike" kern="1200" cap="none" spc="-20" normalizeH="0" baseline="0" noProof="0" dirty="0">
                <a:ln>
                  <a:noFill/>
                </a:ln>
                <a:solidFill>
                  <a:srgbClr val="FFFFFF"/>
                </a:solidFill>
                <a:effectLst/>
                <a:uLnTx/>
                <a:uFillTx/>
                <a:latin typeface="Calibri"/>
                <a:ea typeface="+mn-ea"/>
                <a:cs typeface="Calibri"/>
              </a:rPr>
              <a:t>civarındadır.</a:t>
            </a:r>
            <a:endParaRPr kumimoji="0" lang="tr-TR"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2" name="object 8"/>
          <p:cNvSpPr txBox="1"/>
          <p:nvPr/>
        </p:nvSpPr>
        <p:spPr>
          <a:xfrm>
            <a:off x="648859" y="950027"/>
            <a:ext cx="576072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tab pos="3194685" algn="l"/>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Okul ve Derslik Sayısı</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2024-2025)</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3" name="object 30"/>
          <p:cNvSpPr txBox="1"/>
          <p:nvPr/>
        </p:nvSpPr>
        <p:spPr>
          <a:xfrm>
            <a:off x="6693043" y="950027"/>
            <a:ext cx="4840224"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Öğretmen </a:t>
            </a:r>
            <a:r>
              <a:rPr kumimoji="0" sz="1600" b="1" i="0" u="none" strike="noStrike" kern="1200" cap="none" spc="-5" normalizeH="0" baseline="0" noProof="0" dirty="0">
                <a:ln>
                  <a:noFill/>
                </a:ln>
                <a:solidFill>
                  <a:srgbClr val="FFFFFF"/>
                </a:solidFill>
                <a:effectLst/>
                <a:uLnTx/>
                <a:uFillTx/>
                <a:latin typeface="Calibri"/>
                <a:ea typeface="+mn-ea"/>
                <a:cs typeface="Calibri"/>
              </a:rPr>
              <a:t>Başına </a:t>
            </a:r>
            <a:r>
              <a:rPr kumimoji="0" sz="1600" b="1" i="0" u="none" strike="noStrike" kern="1200" cap="none" spc="-10" normalizeH="0" baseline="0" noProof="0" dirty="0">
                <a:ln>
                  <a:noFill/>
                </a:ln>
                <a:solidFill>
                  <a:srgbClr val="FFFFFF"/>
                </a:solidFill>
                <a:effectLst/>
                <a:uLnTx/>
                <a:uFillTx/>
                <a:latin typeface="Calibri"/>
                <a:ea typeface="+mn-ea"/>
                <a:cs typeface="Calibri"/>
              </a:rPr>
              <a:t>Düşen Öğrenci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2024-2025</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24" name="Grafik 23"/>
          <p:cNvGraphicFramePr>
            <a:graphicFrameLocks/>
          </p:cNvGraphicFramePr>
          <p:nvPr>
            <p:extLst>
              <p:ext uri="{D42A27DB-BD31-4B8C-83A1-F6EECF244321}">
                <p14:modId xmlns:p14="http://schemas.microsoft.com/office/powerpoint/2010/main" val="2433517068"/>
              </p:ext>
            </p:extLst>
          </p:nvPr>
        </p:nvGraphicFramePr>
        <p:xfrm>
          <a:off x="648859" y="3581259"/>
          <a:ext cx="5760720" cy="2555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afik 24"/>
          <p:cNvGraphicFramePr>
            <a:graphicFrameLocks/>
          </p:cNvGraphicFramePr>
          <p:nvPr>
            <p:extLst>
              <p:ext uri="{D42A27DB-BD31-4B8C-83A1-F6EECF244321}">
                <p14:modId xmlns:p14="http://schemas.microsoft.com/office/powerpoint/2010/main" val="2668296280"/>
              </p:ext>
            </p:extLst>
          </p:nvPr>
        </p:nvGraphicFramePr>
        <p:xfrm>
          <a:off x="6693043" y="1365322"/>
          <a:ext cx="4840224" cy="3288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o 25"/>
          <p:cNvGraphicFramePr>
            <a:graphicFrameLocks noGrp="1"/>
          </p:cNvGraphicFramePr>
          <p:nvPr>
            <p:extLst>
              <p:ext uri="{D42A27DB-BD31-4B8C-83A1-F6EECF244321}">
                <p14:modId xmlns:p14="http://schemas.microsoft.com/office/powerpoint/2010/main" val="1993400953"/>
              </p:ext>
            </p:extLst>
          </p:nvPr>
        </p:nvGraphicFramePr>
        <p:xfrm>
          <a:off x="648859" y="1318383"/>
          <a:ext cx="5760719" cy="1290314"/>
        </p:xfrm>
        <a:graphic>
          <a:graphicData uri="http://schemas.openxmlformats.org/drawingml/2006/table">
            <a:tbl>
              <a:tblPr/>
              <a:tblGrid>
                <a:gridCol w="1149183">
                  <a:extLst>
                    <a:ext uri="{9D8B030D-6E8A-4147-A177-3AD203B41FA5}">
                      <a16:colId xmlns:a16="http://schemas.microsoft.com/office/drawing/2014/main" val="1620524514"/>
                    </a:ext>
                  </a:extLst>
                </a:gridCol>
                <a:gridCol w="1155122">
                  <a:extLst>
                    <a:ext uri="{9D8B030D-6E8A-4147-A177-3AD203B41FA5}">
                      <a16:colId xmlns:a16="http://schemas.microsoft.com/office/drawing/2014/main" val="3136482857"/>
                    </a:ext>
                  </a:extLst>
                </a:gridCol>
                <a:gridCol w="1155123">
                  <a:extLst>
                    <a:ext uri="{9D8B030D-6E8A-4147-A177-3AD203B41FA5}">
                      <a16:colId xmlns:a16="http://schemas.microsoft.com/office/drawing/2014/main" val="3718226340"/>
                    </a:ext>
                  </a:extLst>
                </a:gridCol>
                <a:gridCol w="1173032">
                  <a:extLst>
                    <a:ext uri="{9D8B030D-6E8A-4147-A177-3AD203B41FA5}">
                      <a16:colId xmlns:a16="http://schemas.microsoft.com/office/drawing/2014/main" val="3914165483"/>
                    </a:ext>
                  </a:extLst>
                </a:gridCol>
                <a:gridCol w="1128259">
                  <a:extLst>
                    <a:ext uri="{9D8B030D-6E8A-4147-A177-3AD203B41FA5}">
                      <a16:colId xmlns:a16="http://schemas.microsoft.com/office/drawing/2014/main" val="3939923929"/>
                    </a:ext>
                  </a:extLst>
                </a:gridCol>
              </a:tblGrid>
              <a:tr h="386077">
                <a:tc>
                  <a:txBody>
                    <a:bodyPr/>
                    <a:lstStyle/>
                    <a:p>
                      <a:pPr algn="ctr"/>
                      <a:r>
                        <a:rPr lang="tr-TR" sz="1400" b="1" dirty="0" smtClean="0">
                          <a:latin typeface="+mn-lt"/>
                        </a:rPr>
                        <a:t>Okul Öncesi</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İlköğretim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Ortaöğretim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Özel Eğitim Okulu</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Bilsem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algn="ctr" rtl="0" fontAlgn="ctr"/>
                      <a:r>
                        <a:rPr lang="tr-TR" sz="14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smtClean="0">
                          <a:solidFill>
                            <a:srgbClr val="000000"/>
                          </a:solidFill>
                          <a:effectLst/>
                          <a:latin typeface="Calibri" panose="020F0502020204030204" pitchFamily="34" charset="0"/>
                        </a:rPr>
                        <a:t>286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libri" panose="020F0502020204030204" pitchFamily="34" charset="0"/>
                        </a:rPr>
                        <a:t>51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r h="386077">
                <a:tc gridSpan="5">
                  <a:txBody>
                    <a:bodyPr/>
                    <a:lstStyle/>
                    <a:p>
                      <a:pPr marL="9525" algn="ctr">
                        <a:lnSpc>
                          <a:spcPts val="1650"/>
                        </a:lnSpc>
                        <a:spcBef>
                          <a:spcPts val="655"/>
                        </a:spcBef>
                      </a:pPr>
                      <a:r>
                        <a:rPr lang="tr-TR" sz="1400" b="1" dirty="0" smtClean="0">
                          <a:latin typeface="+mn-lt"/>
                          <a:cs typeface="Calibri"/>
                        </a:rPr>
                        <a:t>Toplam 371 Okul + 2 Bilsem=373</a:t>
                      </a:r>
                      <a:endParaRPr sz="1400" b="1" dirty="0">
                        <a:latin typeface="+mn-lt"/>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635"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85394643"/>
                  </a:ext>
                </a:extLst>
              </a:tr>
            </a:tbl>
          </a:graphicData>
        </a:graphic>
      </p:graphicFrame>
      <p:graphicFrame>
        <p:nvGraphicFramePr>
          <p:cNvPr id="27" name="Tablo 26"/>
          <p:cNvGraphicFramePr>
            <a:graphicFrameLocks noGrp="1"/>
          </p:cNvGraphicFramePr>
          <p:nvPr>
            <p:extLst>
              <p:ext uri="{D42A27DB-BD31-4B8C-83A1-F6EECF244321}">
                <p14:modId xmlns:p14="http://schemas.microsoft.com/office/powerpoint/2010/main" val="740589224"/>
              </p:ext>
            </p:extLst>
          </p:nvPr>
        </p:nvGraphicFramePr>
        <p:xfrm>
          <a:off x="648860" y="2697489"/>
          <a:ext cx="5760718" cy="772154"/>
        </p:xfrm>
        <a:graphic>
          <a:graphicData uri="http://schemas.openxmlformats.org/drawingml/2006/table">
            <a:tbl>
              <a:tblPr/>
              <a:tblGrid>
                <a:gridCol w="1097279">
                  <a:extLst>
                    <a:ext uri="{9D8B030D-6E8A-4147-A177-3AD203B41FA5}">
                      <a16:colId xmlns:a16="http://schemas.microsoft.com/office/drawing/2014/main" val="1620524514"/>
                    </a:ext>
                  </a:extLst>
                </a:gridCol>
                <a:gridCol w="904775">
                  <a:extLst>
                    <a:ext uri="{9D8B030D-6E8A-4147-A177-3AD203B41FA5}">
                      <a16:colId xmlns:a16="http://schemas.microsoft.com/office/drawing/2014/main" val="1258973349"/>
                    </a:ext>
                  </a:extLst>
                </a:gridCol>
                <a:gridCol w="683393">
                  <a:extLst>
                    <a:ext uri="{9D8B030D-6E8A-4147-A177-3AD203B41FA5}">
                      <a16:colId xmlns:a16="http://schemas.microsoft.com/office/drawing/2014/main" val="3136482857"/>
                    </a:ext>
                  </a:extLst>
                </a:gridCol>
                <a:gridCol w="895150">
                  <a:extLst>
                    <a:ext uri="{9D8B030D-6E8A-4147-A177-3AD203B41FA5}">
                      <a16:colId xmlns:a16="http://schemas.microsoft.com/office/drawing/2014/main" val="3718226340"/>
                    </a:ext>
                  </a:extLst>
                </a:gridCol>
                <a:gridCol w="808522">
                  <a:extLst>
                    <a:ext uri="{9D8B030D-6E8A-4147-A177-3AD203B41FA5}">
                      <a16:colId xmlns:a16="http://schemas.microsoft.com/office/drawing/2014/main" val="3914165483"/>
                    </a:ext>
                  </a:extLst>
                </a:gridCol>
                <a:gridCol w="673768">
                  <a:extLst>
                    <a:ext uri="{9D8B030D-6E8A-4147-A177-3AD203B41FA5}">
                      <a16:colId xmlns:a16="http://schemas.microsoft.com/office/drawing/2014/main" val="3939923929"/>
                    </a:ext>
                  </a:extLst>
                </a:gridCol>
                <a:gridCol w="697831">
                  <a:extLst>
                    <a:ext uri="{9D8B030D-6E8A-4147-A177-3AD203B41FA5}">
                      <a16:colId xmlns:a16="http://schemas.microsoft.com/office/drawing/2014/main" val="1456772144"/>
                    </a:ext>
                  </a:extLst>
                </a:gridCol>
              </a:tblGrid>
              <a:tr h="386077">
                <a:tc>
                  <a:txBody>
                    <a:bodyPr/>
                    <a:lstStyle/>
                    <a:p>
                      <a:pPr algn="ct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225" algn="ctr">
                        <a:lnSpc>
                          <a:spcPct val="100000"/>
                        </a:lnSpc>
                        <a:spcBef>
                          <a:spcPts val="330"/>
                        </a:spcBef>
                      </a:pPr>
                      <a:r>
                        <a:rPr sz="1400" b="1" spc="-10" dirty="0"/>
                        <a:t>Okul</a:t>
                      </a:r>
                      <a:r>
                        <a:rPr sz="1400" b="1" spc="-85" dirty="0"/>
                        <a:t> </a:t>
                      </a:r>
                      <a:r>
                        <a:rPr sz="1400" b="1" spc="-5" dirty="0"/>
                        <a:t>Öncesi</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4300" algn="ctr">
                        <a:lnSpc>
                          <a:spcPct val="100000"/>
                        </a:lnSpc>
                        <a:spcBef>
                          <a:spcPts val="330"/>
                        </a:spcBef>
                      </a:pPr>
                      <a:r>
                        <a:rPr sz="1400" b="1" spc="-15" dirty="0"/>
                        <a:t>İlkokul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sz="1400" b="1" spc="-10" dirty="0"/>
                        <a:t>O</a:t>
                      </a:r>
                      <a:r>
                        <a:rPr sz="1400" b="1" dirty="0"/>
                        <a:t>r</a:t>
                      </a:r>
                      <a:r>
                        <a:rPr sz="1400" b="1" spc="-15" dirty="0"/>
                        <a:t>t</a:t>
                      </a:r>
                      <a:r>
                        <a:rPr sz="1400" b="1" dirty="0"/>
                        <a:t>ao</a:t>
                      </a:r>
                      <a:r>
                        <a:rPr sz="1400" b="1" spc="-15" dirty="0"/>
                        <a:t>k</a:t>
                      </a:r>
                      <a:r>
                        <a:rPr sz="1400" b="1" spc="-10" dirty="0"/>
                        <a:t>u</a:t>
                      </a:r>
                      <a:r>
                        <a:rPr sz="1400" b="1" dirty="0"/>
                        <a:t>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lang="tr-TR" sz="1400" b="1" dirty="0" smtClean="0"/>
                        <a:t>Genel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sz="1400" b="1" dirty="0"/>
                        <a:t>Meslek</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lang="tr-TR" sz="1400" b="1" dirty="0" smtClean="0"/>
                        <a:t>Toplam</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marL="9525">
                        <a:lnSpc>
                          <a:spcPts val="1650"/>
                        </a:lnSpc>
                        <a:spcBef>
                          <a:spcPts val="655"/>
                        </a:spcBef>
                      </a:pPr>
                      <a:r>
                        <a:rPr sz="1400" dirty="0"/>
                        <a:t>Derslik</a:t>
                      </a:r>
                      <a:endParaRPr sz="1400" b="1"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227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914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762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247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438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a:solidFill>
                            <a:srgbClr val="000000"/>
                          </a:solidFill>
                          <a:effectLst/>
                          <a:latin typeface="Cambria" panose="02040503050406030204" pitchFamily="18" charset="0"/>
                        </a:rPr>
                        <a:t>2.588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bl>
          </a:graphicData>
        </a:graphic>
      </p:graphicFrame>
    </p:spTree>
    <p:extLst>
      <p:ext uri="{BB962C8B-B14F-4D97-AF65-F5344CB8AC3E}">
        <p14:creationId xmlns:p14="http://schemas.microsoft.com/office/powerpoint/2010/main" val="3643021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11965</TotalTime>
  <Words>5648</Words>
  <Application>Microsoft Office PowerPoint</Application>
  <PresentationFormat>Geniş ekran</PresentationFormat>
  <Paragraphs>2393</Paragraphs>
  <Slides>68</Slides>
  <Notes>42</Notes>
  <HiddenSlides>0</HiddenSlides>
  <MMClips>0</MMClips>
  <ScaleCrop>false</ScaleCrop>
  <HeadingPairs>
    <vt:vector size="6" baseType="variant">
      <vt:variant>
        <vt:lpstr>Kullanılan Yazı Tipleri</vt:lpstr>
      </vt:variant>
      <vt:variant>
        <vt:i4>11</vt:i4>
      </vt:variant>
      <vt:variant>
        <vt:lpstr>Tema</vt:lpstr>
      </vt:variant>
      <vt:variant>
        <vt:i4>5</vt:i4>
      </vt:variant>
      <vt:variant>
        <vt:lpstr>Slayt Başlıkları</vt:lpstr>
      </vt:variant>
      <vt:variant>
        <vt:i4>68</vt:i4>
      </vt:variant>
    </vt:vector>
  </HeadingPairs>
  <TitlesOfParts>
    <vt:vector size="84" baseType="lpstr">
      <vt:lpstr>Arial</vt:lpstr>
      <vt:lpstr>Arial Black</vt:lpstr>
      <vt:lpstr>Bookman Old Style</vt:lpstr>
      <vt:lpstr>Calibri</vt:lpstr>
      <vt:lpstr>Calibri Light</vt:lpstr>
      <vt:lpstr>Cambria</vt:lpstr>
      <vt:lpstr>Myriad pro</vt:lpstr>
      <vt:lpstr>Sora ExtraBold</vt:lpstr>
      <vt:lpstr>Times New Roman</vt:lpstr>
      <vt:lpstr>Wingdings</vt:lpstr>
      <vt:lpstr>Wingdings 2</vt:lpstr>
      <vt:lpstr>Office Teması</vt:lpstr>
      <vt:lpstr>1_HDOfficeLightV0</vt:lpstr>
      <vt:lpstr>1_Office Teması</vt:lpstr>
      <vt:lpstr>2_Office Teması</vt:lpstr>
      <vt:lpstr>4_Office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ibrahim gültekin</dc:creator>
  <cp:lastModifiedBy>Burhan ARIKAN</cp:lastModifiedBy>
  <cp:revision>1144</cp:revision>
  <cp:lastPrinted>2024-07-02T16:38:34Z</cp:lastPrinted>
  <dcterms:created xsi:type="dcterms:W3CDTF">2020-10-09T22:27:01Z</dcterms:created>
  <dcterms:modified xsi:type="dcterms:W3CDTF">2025-01-20T10:21:09Z</dcterms:modified>
</cp:coreProperties>
</file>